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77" r:id="rId4"/>
    <p:sldId id="269" r:id="rId5"/>
    <p:sldId id="285" r:id="rId6"/>
    <p:sldId id="282" r:id="rId7"/>
    <p:sldId id="270" r:id="rId8"/>
    <p:sldId id="283" r:id="rId9"/>
    <p:sldId id="284" r:id="rId1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86" autoAdjust="0"/>
  </p:normalViewPr>
  <p:slideViewPr>
    <p:cSldViewPr snapToGrid="0" snapToObjects="1">
      <p:cViewPr>
        <p:scale>
          <a:sx n="100" d="100"/>
          <a:sy n="100" d="100"/>
        </p:scale>
        <p:origin x="-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B4BAB31-9DE7-4A82-8FC0-2C053B587A2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2B1B440-8403-40D2-960D-EF02F3AB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4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9403C50-5E84-46EC-A919-777DDC6A596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996EA0D-82BC-472B-B70F-58932B5E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8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1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– </a:t>
            </a:r>
          </a:p>
          <a:p>
            <a:endParaRPr lang="en-US" dirty="0" smtClean="0"/>
          </a:p>
          <a:p>
            <a:r>
              <a:rPr lang="en-US" dirty="0" err="1" smtClean="0"/>
              <a:t>ExceleRate</a:t>
            </a:r>
            <a:r>
              <a:rPr lang="en-US" smtClean="0"/>
              <a:t> Illinois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04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0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04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7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7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EA0D-82BC-472B-B70F-58932B5EA1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0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191066"/>
            <a:ext cx="8229600" cy="949298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 smtClean="0">
                <a:solidFill>
                  <a:srgbClr val="FFFFFF"/>
                </a:solidFill>
              </a:rPr>
              <a:t>Welcome (or Title)</a:t>
            </a:r>
            <a:endParaRPr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4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 smtClean="0">
                <a:solidFill>
                  <a:srgbClr val="0373C0"/>
                </a:solidFill>
              </a:rPr>
              <a:t>Click to add title</a:t>
            </a:r>
            <a:endParaRPr lang="en-US" b="1" dirty="0">
              <a:solidFill>
                <a:srgbClr val="0373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323201"/>
            <a:ext cx="4073946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323201"/>
            <a:ext cx="4197002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9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8" y="1323201"/>
            <a:ext cx="8432585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 smtClean="0">
                <a:solidFill>
                  <a:srgbClr val="0373C0"/>
                </a:solidFill>
              </a:rPr>
              <a:t>Click to add title</a:t>
            </a:r>
            <a:endParaRPr lang="en-US" b="1" dirty="0">
              <a:solidFill>
                <a:srgbClr val="0373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29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5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 smtClean="0">
                <a:solidFill>
                  <a:srgbClr val="0373C0"/>
                </a:solidFill>
              </a:rPr>
              <a:t>Click to add title</a:t>
            </a:r>
            <a:endParaRPr lang="en-US" b="1" dirty="0">
              <a:solidFill>
                <a:srgbClr val="0373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323201"/>
            <a:ext cx="4073946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323201"/>
            <a:ext cx="4197002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Logo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8" y="1323201"/>
            <a:ext cx="8432585" cy="44846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 smtClean="0">
                <a:solidFill>
                  <a:srgbClr val="0373C0"/>
                </a:solidFill>
              </a:rPr>
              <a:t>Click to add title</a:t>
            </a:r>
            <a:endParaRPr lang="en-US" b="1" dirty="0">
              <a:solidFill>
                <a:srgbClr val="0373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03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Logo Left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 smtClean="0">
                <a:solidFill>
                  <a:srgbClr val="0373C0"/>
                </a:solidFill>
              </a:rPr>
              <a:t>Click to add title</a:t>
            </a:r>
            <a:endParaRPr lang="en-US" b="1" dirty="0">
              <a:solidFill>
                <a:srgbClr val="0373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323201"/>
            <a:ext cx="4073946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323201"/>
            <a:ext cx="4197002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64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Plain 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742078"/>
            <a:ext cx="8229600" cy="913377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 smtClean="0">
                <a:solidFill>
                  <a:srgbClr val="FFFFFF"/>
                </a:solidFill>
              </a:rPr>
              <a:t>Section Title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655455"/>
            <a:ext cx="8229600" cy="8302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 (if any)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9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 Circ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742078"/>
            <a:ext cx="8229600" cy="913377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 smtClean="0">
                <a:solidFill>
                  <a:srgbClr val="FFFFFF"/>
                </a:solidFill>
              </a:rPr>
              <a:t>Section Title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655455"/>
            <a:ext cx="8229600" cy="8302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 (if any)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67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range Circ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742078"/>
            <a:ext cx="8229600" cy="913377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 smtClean="0">
                <a:solidFill>
                  <a:srgbClr val="FFFFFF"/>
                </a:solidFill>
              </a:rPr>
              <a:t>Section Title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655455"/>
            <a:ext cx="8229600" cy="8302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 (if any)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90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742078"/>
            <a:ext cx="8229600" cy="913377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 smtClean="0">
                <a:solidFill>
                  <a:srgbClr val="FFFFFF"/>
                </a:solidFill>
              </a:rPr>
              <a:t>Thank You (or other text)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0181"/>
            <a:ext cx="8229600" cy="182418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Contact Info (optional)</a:t>
            </a:r>
          </a:p>
        </p:txBody>
      </p:sp>
    </p:spTree>
    <p:extLst>
      <p:ext uri="{BB962C8B-B14F-4D97-AF65-F5344CB8AC3E}">
        <p14:creationId xmlns:p14="http://schemas.microsoft.com/office/powerpoint/2010/main" val="131235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191066"/>
            <a:ext cx="8229600" cy="949298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 smtClean="0">
                <a:solidFill>
                  <a:srgbClr val="FFFFFF"/>
                </a:solidFill>
              </a:rPr>
              <a:t>Welcome (or Title)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140075"/>
            <a:ext cx="8229600" cy="8080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</a:lstStyle>
          <a:p>
            <a:r>
              <a:rPr lang="en-US" sz="3200" b="0" dirty="0" smtClean="0">
                <a:solidFill>
                  <a:srgbClr val="FFFFFF"/>
                </a:solidFill>
              </a:rPr>
              <a:t>Subtitle</a:t>
            </a:r>
            <a:endParaRPr lang="en-US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9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 smtClean="0">
                <a:solidFill>
                  <a:srgbClr val="0373C0"/>
                </a:solidFill>
              </a:rPr>
              <a:t>Click to add title</a:t>
            </a:r>
            <a:endParaRPr lang="en-US" b="1" dirty="0">
              <a:solidFill>
                <a:srgbClr val="0373C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8" y="1323201"/>
            <a:ext cx="8432585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1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1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 smtClean="0">
                <a:solidFill>
                  <a:srgbClr val="0373C0"/>
                </a:solidFill>
              </a:rPr>
              <a:t>Click to add title</a:t>
            </a:r>
            <a:endParaRPr lang="en-US" b="1" dirty="0">
              <a:solidFill>
                <a:srgbClr val="0373C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323201"/>
            <a:ext cx="4073946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323201"/>
            <a:ext cx="4197002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9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4236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chemeClr val="bg2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0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4236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chemeClr val="bg2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392474"/>
            <a:ext cx="4073946" cy="4310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392474"/>
            <a:ext cx="4197002" cy="4310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2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4236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chemeClr val="bg2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4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3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4236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chemeClr val="bg2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507929"/>
            <a:ext cx="4073946" cy="4310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507929"/>
            <a:ext cx="4197002" cy="4310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8" y="1323201"/>
            <a:ext cx="8432585" cy="44846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 smtClean="0">
                <a:solidFill>
                  <a:srgbClr val="0373C0"/>
                </a:solidFill>
              </a:rPr>
              <a:t>Click to add title</a:t>
            </a:r>
            <a:endParaRPr lang="en-US" b="1" dirty="0">
              <a:solidFill>
                <a:srgbClr val="0373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6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0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50" r:id="rId3"/>
    <p:sldLayoutId id="2147483702" r:id="rId4"/>
    <p:sldLayoutId id="2147483651" r:id="rId5"/>
    <p:sldLayoutId id="2147483703" r:id="rId6"/>
    <p:sldLayoutId id="2147483652" r:id="rId7"/>
    <p:sldLayoutId id="2147483704" r:id="rId8"/>
    <p:sldLayoutId id="2147483705" r:id="rId9"/>
    <p:sldLayoutId id="2147483653" r:id="rId10"/>
    <p:sldLayoutId id="2147483654" r:id="rId11"/>
    <p:sldLayoutId id="2147483706" r:id="rId12"/>
    <p:sldLayoutId id="2147483655" r:id="rId13"/>
    <p:sldLayoutId id="2147483707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7435"/>
            <a:ext cx="8229600" cy="949298"/>
          </a:xfrm>
        </p:spPr>
        <p:txBody>
          <a:bodyPr/>
          <a:lstStyle/>
          <a:p>
            <a:r>
              <a:rPr lang="en-US" dirty="0" smtClean="0"/>
              <a:t>Aligning Credentials and Higher Education in Illinois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2800" dirty="0" smtClean="0"/>
              <a:t>Christi Chadwick, Workforce Development Policy Director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2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" y="2040091"/>
            <a:ext cx="2211940" cy="165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4379498"/>
            <a:ext cx="4686300" cy="178737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43186" y="2040091"/>
            <a:ext cx="6091239" cy="2075920"/>
          </a:xfrm>
          <a:prstGeom prst="round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Question</a:t>
            </a: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How can the state support higher </a:t>
            </a:r>
            <a:r>
              <a:rPr lang="en-US" sz="2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ed</a:t>
            </a:r>
            <a:r>
              <a:rPr lang="en-US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 in the development and implementation of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seamless, stackable education pathways </a:t>
            </a:r>
            <a:r>
              <a:rPr lang="en-US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for early childhood professionals? </a:t>
            </a:r>
            <a:endParaRPr lang="en-US" sz="2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6410" y="4379498"/>
            <a:ext cx="28632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Credentials</a:t>
            </a:r>
            <a:endParaRPr lang="en-US" sz="44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6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EPPI Grants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3298" y="1362973"/>
            <a:ext cx="85964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/>
              <a:t>EPPI Partnership Grants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To date, 70% of early childhood teacher preparation programs in Illinois have participated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Much positive feedback on the grants, and some innovating models are emerging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Currently 85% of the 80 EC teacher prep programs are entitled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Gateways Credential Benchmarks as a unifying foundation for </a:t>
            </a:r>
            <a:r>
              <a:rPr lang="en-US" sz="2800" dirty="0" smtClean="0"/>
              <a:t>articulation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48" y="302803"/>
            <a:ext cx="1810236" cy="183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7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EPPI Grants, 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9509" y="1028941"/>
            <a:ext cx="8432585" cy="53028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Some </a:t>
            </a:r>
            <a:r>
              <a:rPr lang="en-US" b="1" i="1" dirty="0"/>
              <a:t>promising practices </a:t>
            </a:r>
            <a:r>
              <a:rPr lang="en-US" dirty="0"/>
              <a:t>include: 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Common/shared courses, assessments, and assessment rubrics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Full articulation of coursework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Non-licensure BA programs and pathways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Focus on early math and </a:t>
            </a:r>
            <a:r>
              <a:rPr lang="en-US" dirty="0" smtClean="0"/>
              <a:t>bilingual/ESL </a:t>
            </a:r>
            <a:endParaRPr lang="en-US" dirty="0"/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Collaborative and intrusive advising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i="1" dirty="0"/>
              <a:t>Additional reports </a:t>
            </a:r>
            <a:r>
              <a:rPr lang="en-US" dirty="0"/>
              <a:t>coming this fall from IERC: 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Promising practices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Monograph, Voices from the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Credential Workgroup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4287" y="1334397"/>
            <a:ext cx="8596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As we saw a dramatic increase in credentials….</a:t>
            </a:r>
          </a:p>
          <a:p>
            <a:r>
              <a:rPr lang="en-US" dirty="0" smtClean="0"/>
              <a:t>                 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		....we also experienced some system “rubs.”</a:t>
            </a:r>
            <a:endParaRPr lang="en-US" sz="3000" dirty="0" smtClean="0"/>
          </a:p>
        </p:txBody>
      </p:sp>
      <p:pic>
        <p:nvPicPr>
          <p:cNvPr id="1026" name="Picture 2" descr="Scaling Up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7" y="1866687"/>
            <a:ext cx="1280663" cy="128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73" y="4357688"/>
            <a:ext cx="17145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181" y="3216771"/>
            <a:ext cx="82206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Formed a State Team, “EC Credential Workgroup” 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412181" y="3721001"/>
            <a:ext cx="64622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Looked at data, trends, websites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Convened a faculty advisory group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Began working on some of the issues and 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u="sng" dirty="0" smtClean="0"/>
              <a:t>Focus</a:t>
            </a:r>
            <a:r>
              <a:rPr lang="en-US" sz="2600" dirty="0" smtClean="0"/>
              <a:t>: Clear, seamless, stackable pathways</a:t>
            </a:r>
          </a:p>
          <a:p>
            <a:r>
              <a:rPr lang="en-US" sz="2600" dirty="0" smtClean="0"/>
              <a:t>             </a:t>
            </a:r>
            <a:r>
              <a:rPr lang="en-US" sz="2600" b="1" dirty="0" smtClean="0"/>
              <a:t>AND</a:t>
            </a:r>
            <a:r>
              <a:rPr lang="en-US" sz="2600" dirty="0" smtClean="0"/>
              <a:t> System Alignment</a:t>
            </a:r>
          </a:p>
        </p:txBody>
      </p:sp>
    </p:spTree>
    <p:extLst>
      <p:ext uri="{BB962C8B-B14F-4D97-AF65-F5344CB8AC3E}">
        <p14:creationId xmlns:p14="http://schemas.microsoft.com/office/powerpoint/2010/main" val="36898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176" y="274638"/>
            <a:ext cx="8432584" cy="897594"/>
          </a:xfrm>
        </p:spPr>
        <p:txBody>
          <a:bodyPr/>
          <a:lstStyle/>
          <a:p>
            <a:r>
              <a:rPr lang="en-US" dirty="0" smtClean="0"/>
              <a:t>Exploring </a:t>
            </a:r>
            <a:r>
              <a:rPr lang="en-US" dirty="0" err="1" smtClean="0"/>
              <a:t>Stackability</a:t>
            </a:r>
            <a:r>
              <a:rPr lang="en-US" dirty="0" smtClean="0"/>
              <a:t> and System Alignment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4717" y="4685103"/>
            <a:ext cx="4132045" cy="5298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L2: 12 </a:t>
            </a:r>
            <a:r>
              <a:rPr lang="en-US" sz="2400" b="1" dirty="0" smtClean="0"/>
              <a:t>hours</a:t>
            </a:r>
            <a:endParaRPr lang="en-US" sz="2400" b="1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5162891" y="4129626"/>
            <a:ext cx="3623870" cy="5554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L3: 27 </a:t>
            </a:r>
            <a:r>
              <a:rPr lang="en-US" sz="2400" b="1" dirty="0" smtClean="0">
                <a:solidFill>
                  <a:schemeClr val="bg1"/>
                </a:solidFill>
              </a:rPr>
              <a:t>hours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571097" y="3564179"/>
            <a:ext cx="3215664" cy="5554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L4: Associate’s /60 </a:t>
            </a:r>
            <a:r>
              <a:rPr lang="en-US" sz="2400" b="1" dirty="0" smtClean="0"/>
              <a:t>hrs.</a:t>
            </a:r>
            <a:endParaRPr lang="en-US" sz="2400" b="1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137588" y="3007278"/>
            <a:ext cx="2649173" cy="5554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L5: Bachelor’s</a:t>
            </a:r>
            <a:endParaRPr lang="en-US" sz="2400" b="1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720740" y="2451801"/>
            <a:ext cx="2066020" cy="5554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/>
              <a:t>L6: </a:t>
            </a:r>
            <a:r>
              <a:rPr lang="en-US" sz="2400" b="1" dirty="0" smtClean="0"/>
              <a:t>Master’s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3590" y="4704336"/>
            <a:ext cx="2035834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Financial Aid</a:t>
            </a:r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>
            <a:off x="3470314" y="4833486"/>
            <a:ext cx="1017917" cy="26492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2502" y="1767731"/>
            <a:ext cx="1857734" cy="1077218"/>
          </a:xfrm>
          <a:prstGeom prst="rect">
            <a:avLst/>
          </a:prstGeom>
          <a:noFill/>
          <a:ln w="28575">
            <a:solidFill>
              <a:srgbClr val="0065BD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Issues: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90678" y="4050118"/>
            <a:ext cx="2820838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Transferable Math </a:t>
            </a:r>
            <a:endParaRPr lang="en-US" sz="2800" dirty="0"/>
          </a:p>
        </p:txBody>
      </p:sp>
      <p:sp>
        <p:nvSpPr>
          <p:cNvPr id="16" name="Right Arrow 15"/>
          <p:cNvSpPr/>
          <p:nvPr/>
        </p:nvSpPr>
        <p:spPr>
          <a:xfrm>
            <a:off x="3951218" y="4289581"/>
            <a:ext cx="1017917" cy="26492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34474" y="3076771"/>
            <a:ext cx="2820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Certificates </a:t>
            </a:r>
            <a:r>
              <a:rPr lang="en-US" sz="2800" dirty="0" smtClean="0"/>
              <a:t>vs. </a:t>
            </a:r>
            <a:r>
              <a:rPr lang="en-US" sz="2800" dirty="0" smtClean="0"/>
              <a:t>Credentials</a:t>
            </a:r>
            <a:endParaRPr lang="en-US" sz="2800" dirty="0"/>
          </a:p>
        </p:txBody>
      </p:sp>
      <p:sp>
        <p:nvSpPr>
          <p:cNvPr id="14" name="Right Arrow 13"/>
          <p:cNvSpPr/>
          <p:nvPr/>
        </p:nvSpPr>
        <p:spPr>
          <a:xfrm rot="2417121">
            <a:off x="4074431" y="3692900"/>
            <a:ext cx="1025747" cy="30998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00076" y="2005525"/>
            <a:ext cx="28208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Alignment with teacher licensure</a:t>
            </a:r>
            <a:endParaRPr lang="en-US" sz="2600" dirty="0"/>
          </a:p>
        </p:txBody>
      </p:sp>
      <p:sp>
        <p:nvSpPr>
          <p:cNvPr id="18" name="Right Arrow 17"/>
          <p:cNvSpPr/>
          <p:nvPr/>
        </p:nvSpPr>
        <p:spPr>
          <a:xfrm rot="1142981">
            <a:off x="5051799" y="2994190"/>
            <a:ext cx="1017917" cy="36057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90678" y="5332332"/>
            <a:ext cx="3569498" cy="6303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Entitlement Process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4510495" y="5332332"/>
            <a:ext cx="3569498" cy="6303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Communication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720740" y="1690366"/>
            <a:ext cx="2100171" cy="6303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Gateways ECE Credential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49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Certificate/Credential Alignment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71925" y="1524000"/>
            <a:ext cx="4820168" cy="5192680"/>
          </a:xfrm>
        </p:spPr>
        <p:txBody>
          <a:bodyPr/>
          <a:lstStyle/>
          <a:p>
            <a:pPr marL="57150" indent="0">
              <a:buNone/>
            </a:pPr>
            <a:r>
              <a:rPr lang="en-US" b="1" dirty="0" smtClean="0"/>
              <a:t>Technical Assistance: </a:t>
            </a:r>
          </a:p>
          <a:p>
            <a:pPr marL="57150" indent="0">
              <a:buNone/>
            </a:pPr>
            <a:r>
              <a:rPr lang="en-US" dirty="0" smtClean="0"/>
              <a:t>Project underway with 25 2-year programs to create stackable pathways and ensure alignment with Gateways Credentials</a:t>
            </a:r>
            <a:endParaRPr lang="en-US" dirty="0" smtClean="0"/>
          </a:p>
        </p:txBody>
      </p:sp>
      <p:sp>
        <p:nvSpPr>
          <p:cNvPr id="2" name="AutoShape 4" descr="https://encrypted-tbn2.gstatic.com/images?q=tbn:ANd9GcRW-JmtUi3FYYWWMdwwpdKtX6QIpA3TFrx3HFdDrNz9prndrus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encrypted-tbn2.gstatic.com/images?q=tbn:ANd9GcRW-JmtUi3FYYWWMdwwpdKtX6QIpA3TFrx3HFdDrNz9prndrus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013418"/>
            <a:ext cx="3273425" cy="292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Gateways Credential Changes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9508" y="1132458"/>
            <a:ext cx="8555892" cy="5268341"/>
          </a:xfrm>
        </p:spPr>
        <p:txBody>
          <a:bodyPr/>
          <a:lstStyle/>
          <a:p>
            <a:pPr marL="57150" indent="0">
              <a:buNone/>
            </a:pPr>
            <a:r>
              <a:rPr lang="en-US" sz="3000" dirty="0" smtClean="0"/>
              <a:t>Level 2: Change from 12 to 16 points </a:t>
            </a:r>
          </a:p>
          <a:p>
            <a:pPr marL="514350" indent="-457200"/>
            <a:r>
              <a:rPr lang="en-US" sz="3000" dirty="0" smtClean="0"/>
              <a:t>Align with federal financial aid requirements</a:t>
            </a:r>
          </a:p>
          <a:p>
            <a:pPr marL="514350" indent="-457200"/>
            <a:r>
              <a:rPr lang="en-US" sz="3000" dirty="0" smtClean="0"/>
              <a:t>Additional 4 points can be in any non-developmental coursework (i.e., Gen Ed, ECE, etc.)</a:t>
            </a:r>
          </a:p>
          <a:p>
            <a:pPr marL="57150" indent="0">
              <a:buNone/>
            </a:pPr>
            <a:endParaRPr lang="en-US" sz="3000" dirty="0"/>
          </a:p>
          <a:p>
            <a:pPr marL="57150" indent="0">
              <a:buNone/>
            </a:pPr>
            <a:r>
              <a:rPr lang="en-US" sz="3000" dirty="0" smtClean="0"/>
              <a:t>Level 3: Change from Transferable to “Any” Math</a:t>
            </a:r>
          </a:p>
          <a:p>
            <a:pPr marL="514350" indent="-457200"/>
            <a:r>
              <a:rPr lang="en-US" sz="3000" dirty="0" smtClean="0"/>
              <a:t>3 hours in math can be a Gen Ed course or an ECE course and can be focused on what teachers need to know or how to teach concepts to young children. 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771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Work: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08" y="981490"/>
            <a:ext cx="8611964" cy="51293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Entitlement Process:</a:t>
            </a:r>
          </a:p>
          <a:p>
            <a:r>
              <a:rPr lang="en-US" dirty="0" smtClean="0"/>
              <a:t>Looking at the process of Entitlement and what it means to be an Entitled Institution (summer  &amp; fall 2016)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Communications: </a:t>
            </a:r>
          </a:p>
          <a:p>
            <a:r>
              <a:rPr lang="en-US" dirty="0" smtClean="0"/>
              <a:t>Reaching out to IHEs to communicate changes and entitlement process (fall/winter)</a:t>
            </a:r>
          </a:p>
          <a:p>
            <a:r>
              <a:rPr lang="en-US" dirty="0" smtClean="0"/>
              <a:t>Gateways is redesigning website to make more user-friendly (summer/fall)</a:t>
            </a:r>
          </a:p>
          <a:p>
            <a:pPr lvl="1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15" y="2638425"/>
            <a:ext cx="175320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9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CD_PPTtemplate_Final">
  <a:themeElements>
    <a:clrScheme name="OECD Branding Colors 1">
      <a:dk1>
        <a:srgbClr val="222220"/>
      </a:dk1>
      <a:lt1>
        <a:sysClr val="window" lastClr="FFFFFF"/>
      </a:lt1>
      <a:dk2>
        <a:srgbClr val="0065BD"/>
      </a:dk2>
      <a:lt2>
        <a:srgbClr val="FFFFFF"/>
      </a:lt2>
      <a:accent1>
        <a:srgbClr val="0065BD"/>
      </a:accent1>
      <a:accent2>
        <a:srgbClr val="FFBC3D"/>
      </a:accent2>
      <a:accent3>
        <a:srgbClr val="C8D724"/>
      </a:accent3>
      <a:accent4>
        <a:srgbClr val="319E37"/>
      </a:accent4>
      <a:accent5>
        <a:srgbClr val="7EC3AB"/>
      </a:accent5>
      <a:accent6>
        <a:srgbClr val="D01E20"/>
      </a:accent6>
      <a:hlink>
        <a:srgbClr val="0065BD"/>
      </a:hlink>
      <a:folHlink>
        <a:srgbClr val="FFBC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OECD_PPTtemplate_Final</Template>
  <TotalTime>5797</TotalTime>
  <Words>413</Words>
  <Application>Microsoft Office PowerPoint</Application>
  <PresentationFormat>On-screen Show (4:3)</PresentationFormat>
  <Paragraphs>77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OECD_PPTtemplate_Final</vt:lpstr>
      <vt:lpstr>Aligning Credentials and Higher Education in Illinois   Christi Chadwick, Workforce Development Policy Director</vt:lpstr>
      <vt:lpstr>Background</vt:lpstr>
      <vt:lpstr>EPPI Grants</vt:lpstr>
      <vt:lpstr>EPPI Grants, continued</vt:lpstr>
      <vt:lpstr>EC Credential Workgroup</vt:lpstr>
      <vt:lpstr>Exploring Stackability and System Alignment</vt:lpstr>
      <vt:lpstr>Certificate/Credential Alignment</vt:lpstr>
      <vt:lpstr>Gateways Credential Changes</vt:lpstr>
      <vt:lpstr>Upcoming Work: </vt:lpstr>
    </vt:vector>
  </TitlesOfParts>
  <Company>State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 of Illinois: PD and Workforce</dc:title>
  <dc:creator>Chadwick, Christi</dc:creator>
  <cp:lastModifiedBy>Chadwick, Christi</cp:lastModifiedBy>
  <cp:revision>94</cp:revision>
  <cp:lastPrinted>2015-06-24T16:11:25Z</cp:lastPrinted>
  <dcterms:created xsi:type="dcterms:W3CDTF">2015-06-16T20:44:09Z</dcterms:created>
  <dcterms:modified xsi:type="dcterms:W3CDTF">2016-04-11T21:00:30Z</dcterms:modified>
</cp:coreProperties>
</file>