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28"/>
  </p:notesMasterIdLst>
  <p:sldIdLst>
    <p:sldId id="256" r:id="rId2"/>
    <p:sldId id="261" r:id="rId3"/>
    <p:sldId id="257" r:id="rId4"/>
    <p:sldId id="258" r:id="rId5"/>
    <p:sldId id="259" r:id="rId6"/>
    <p:sldId id="277" r:id="rId7"/>
    <p:sldId id="263" r:id="rId8"/>
    <p:sldId id="279" r:id="rId9"/>
    <p:sldId id="264" r:id="rId10"/>
    <p:sldId id="265" r:id="rId11"/>
    <p:sldId id="276" r:id="rId12"/>
    <p:sldId id="271" r:id="rId13"/>
    <p:sldId id="273" r:id="rId14"/>
    <p:sldId id="269" r:id="rId15"/>
    <p:sldId id="268" r:id="rId16"/>
    <p:sldId id="266" r:id="rId17"/>
    <p:sldId id="272" r:id="rId18"/>
    <p:sldId id="283" r:id="rId19"/>
    <p:sldId id="284" r:id="rId20"/>
    <p:sldId id="285" r:id="rId21"/>
    <p:sldId id="286" r:id="rId22"/>
    <p:sldId id="287" r:id="rId23"/>
    <p:sldId id="289" r:id="rId24"/>
    <p:sldId id="288" r:id="rId25"/>
    <p:sldId id="290" r:id="rId26"/>
    <p:sldId id="29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61" autoAdjust="0"/>
    <p:restoredTop sz="82692" autoAdjust="0"/>
  </p:normalViewPr>
  <p:slideViewPr>
    <p:cSldViewPr snapToGrid="0">
      <p:cViewPr varScale="1">
        <p:scale>
          <a:sx n="61" d="100"/>
          <a:sy n="61" d="100"/>
        </p:scale>
        <p:origin x="69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Online and Face-to-Face Success Rates  </a:t>
            </a:r>
          </a:p>
          <a:p>
            <a:pPr>
              <a:defRPr/>
            </a:pPr>
            <a:r>
              <a:rPr lang="en-US" dirty="0"/>
              <a:t>2008 through 2014</a:t>
            </a:r>
          </a:p>
        </c:rich>
      </c:tx>
      <c:layout>
        <c:manualLayout>
          <c:xMode val="edge"/>
          <c:yMode val="edge"/>
          <c:x val="0.30645694233891102"/>
          <c:y val="5.084746102011619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Sheet1!$C$3:$I$3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Sheet1!$C$4:$I$4</c:f>
              <c:numCache>
                <c:formatCode>0%</c:formatCode>
                <c:ptCount val="7"/>
                <c:pt idx="0">
                  <c:v>0.66</c:v>
                </c:pt>
                <c:pt idx="1">
                  <c:v>0.68</c:v>
                </c:pt>
                <c:pt idx="2">
                  <c:v>0.66</c:v>
                </c:pt>
                <c:pt idx="3">
                  <c:v>0.72</c:v>
                </c:pt>
                <c:pt idx="4">
                  <c:v>0.76</c:v>
                </c:pt>
                <c:pt idx="5">
                  <c:v>0.76</c:v>
                </c:pt>
                <c:pt idx="6">
                  <c:v>0.76</c:v>
                </c:pt>
              </c:numCache>
            </c:numRef>
          </c: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F2F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Sheet1!$C$3:$I$3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Sheet1!$C$5:$I$5</c:f>
              <c:numCache>
                <c:formatCode>0%</c:formatCode>
                <c:ptCount val="7"/>
                <c:pt idx="0">
                  <c:v>0.73</c:v>
                </c:pt>
                <c:pt idx="1">
                  <c:v>0.74</c:v>
                </c:pt>
                <c:pt idx="2">
                  <c:v>0.75</c:v>
                </c:pt>
                <c:pt idx="3">
                  <c:v>0.75</c:v>
                </c:pt>
                <c:pt idx="4">
                  <c:v>0.75</c:v>
                </c:pt>
                <c:pt idx="5">
                  <c:v>0.75</c:v>
                </c:pt>
                <c:pt idx="6">
                  <c:v>0.77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62061088"/>
        <c:axId val="362060696"/>
      </c:barChart>
      <c:catAx>
        <c:axId val="362061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2060696"/>
        <c:crosses val="autoZero"/>
        <c:auto val="1"/>
        <c:lblAlgn val="ctr"/>
        <c:lblOffset val="100"/>
        <c:noMultiLvlLbl val="0"/>
      </c:catAx>
      <c:valAx>
        <c:axId val="362060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206108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0942221813439728"/>
          <c:y val="0.47577769089668287"/>
          <c:w val="8.9291332552819902E-2"/>
          <c:h val="0.145512221107181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15A3F-6C07-413A-82F8-95BDA84CDB5C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E82E5-A61D-4FD5-9C6B-9621F1DFE2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819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concerns were strengthened by data comparing the successful completion rates (as defined by A, B, and C) between online students and those taking classes face-to-face (F2F).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Based on course completions, spring semesters, 2007 – 2010, the data illustrated that there was a 17% disparity between the two.  The completion rate for F2F was 85% whereas online rates stood at 68%.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E82E5-A61D-4FD5-9C6B-9621F1DFE2D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0732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  the next few semesters, the TELC grew from nine to thirteen people who met once a month to discuss issues surrounding the online environment.  Among other things, they implemented the following guidelines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Start here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E82E5-A61D-4FD5-9C6B-9621F1DFE2D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615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E82E5-A61D-4FD5-9C6B-9621F1DFE2D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55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December, 2009 – concerns over the quality of online course design, instruction, and student learning led to a deep dive into the research on online course review initiatives, which led us to the University of Maryland’s Quality Matters, a rubric developed under a FIPSE grant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same time, we received new guidelines from the Higher Learning Commission (HLC) that emphasized distance education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E82E5-A61D-4FD5-9C6B-9621F1DFE2D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64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Knowing that we were beginning to prepare for re-accreditation in March of 2013, our Vice-President of Academic Affairs asked two experienced and respected online faculty to develop an online review rubric that would adhere to the expectations of HLC: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Assure good instructional design in online courses;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Involve faculty in the instructional design process;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Encourage and ensure continuous improvement in online education; and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Assess the learning of students who enroll in online courses to ensure they achieve the levels of performance that are expected of all students, and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Determine if the online courses were meeting quality design standards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E82E5-A61D-4FD5-9C6B-9621F1DFE2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039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rubric for assessing online course design was created and presented to both the College’s faculty association executive committee and a larger group of experienced online faculty seeding suggestions and ultimately approval.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E82E5-A61D-4FD5-9C6B-9621F1DFE2D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05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rubric for assessing online course design was created and presented to both the College’s faculty association executive committee and a larger group of experienced online faculty seeding suggestions and ultimately approval.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E82E5-A61D-4FD5-9C6B-9621F1DFE2D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67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a parallel track, the College was also trying to improve student completions of online courses.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Director of Technology Enhanced Learning developed an online course orientation for those students interested in enrolling in online/web-blended courses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September, 2010, LCCC 202, Introduction to Online Learning, was added to the winter/spring schedule of classes.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a two-week, non-credit, free courses that in the beginning, was mandated for all students wishing to enroll in online courses.  Students who didn’t finish it within the two-week time frame, could re-enroll in another section and pick up where they left off.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E82E5-A61D-4FD5-9C6B-9621F1DFE2D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192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Fall, 2010, back-to-back sessions of LCCC 202 were being offered.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E82E5-A61D-4FD5-9C6B-9621F1DFE2D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687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October, 2010 – the Vice-President of Academic Affairs emailed all online/web-blended faculty stating that all self-reviews must be completed by February 18, 2011 or their courses will not be listed in the Fall 2011 Schedule of Classes.</a:t>
            </a:r>
          </a:p>
          <a:p>
            <a:endParaRPr lang="en-US" dirty="0" smtClean="0"/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February, 2011 – working in teams of three, the Peer Support Team  began the arduous process of reviewing all 154 courses.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March, 2011, the Director of Technology enhanced Learning emailed all online/web-blended faculty with a timeline for the review process, which included when they would receive recommendations for course design improvement and by when they would need to have their courses revised.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Email contained a schedule of hands-on workshops during which faculty could receive technical support when completing their revisions.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Throughout the spring semester, the Director was helped by two part-time TEL staff who provided assistance with these workshops.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April 1, 2011 – all reviews are complete and the TEL director because to share the feedback from the team. This was presented as one of two types of recommendations: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Required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Advisory (quality)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E82E5-A61D-4FD5-9C6B-9621F1DFE2D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046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E82E5-A61D-4FD5-9C6B-9621F1DFE2D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4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1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2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4989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10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3059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596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928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24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09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83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53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20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4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42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1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7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34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mlwatson@lc.edu" TargetMode="External"/><Relationship Id="rId2" Type="http://schemas.openxmlformats.org/officeDocument/2006/relationships/hyperlink" Target="mailto:mbatchel@lc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2057400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Driving Faculty and Students to Online Success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By Melissa Batchelor and Mary Lou Watson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592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4382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Initial Online Review Timeline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055" y="1418492"/>
            <a:ext cx="10131425" cy="4897640"/>
          </a:xfrm>
        </p:spPr>
        <p:txBody>
          <a:bodyPr>
            <a:noAutofit/>
          </a:bodyPr>
          <a:lstStyle/>
          <a:p>
            <a:r>
              <a:rPr lang="en-US" sz="2800" dirty="0" smtClean="0"/>
              <a:t>June 2010 – Faculty begins to self-review the design of their courses using the Online Review Checklist.</a:t>
            </a:r>
          </a:p>
          <a:p>
            <a:r>
              <a:rPr lang="en-US" sz="2800" dirty="0" smtClean="0"/>
              <a:t>August, 2010 and January, 2011 – In-service workshops are held.</a:t>
            </a:r>
          </a:p>
          <a:p>
            <a:r>
              <a:rPr lang="en-US" sz="2800" dirty="0" smtClean="0"/>
              <a:t>February 2011 – Peer Support Team begins reviewing the courses.</a:t>
            </a:r>
          </a:p>
          <a:p>
            <a:r>
              <a:rPr lang="en-US" sz="2800" dirty="0" smtClean="0"/>
              <a:t>March 2011 – TEL Director contacts online faculty with recommendations. </a:t>
            </a:r>
          </a:p>
          <a:p>
            <a:r>
              <a:rPr lang="en-US" sz="2800" dirty="0" smtClean="0"/>
              <a:t>April 2011 – All 154 spring course reviews are complete.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397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87" y="1584884"/>
            <a:ext cx="9587753" cy="490440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Spring, 2011 - EDTR </a:t>
            </a:r>
            <a:r>
              <a:rPr lang="en-US" sz="3000" dirty="0"/>
              <a:t>266, Implementing Blackboard </a:t>
            </a:r>
            <a:r>
              <a:rPr lang="en-US" sz="3000" dirty="0" smtClean="0"/>
              <a:t>Learn, a free Blackboard training course, is offered.  </a:t>
            </a:r>
          </a:p>
          <a:p>
            <a:pPr lvl="1"/>
            <a:r>
              <a:rPr lang="en-US" sz="2800" dirty="0" smtClean="0"/>
              <a:t>Trains faculty how to use the critical instructional components in Blackboard</a:t>
            </a:r>
          </a:p>
          <a:p>
            <a:pPr lvl="0"/>
            <a:r>
              <a:rPr lang="en-US" sz="3000" dirty="0" smtClean="0"/>
              <a:t>April</a:t>
            </a:r>
            <a:r>
              <a:rPr lang="en-US" sz="3000" dirty="0"/>
              <a:t>, 2011 - a </a:t>
            </a:r>
            <a:r>
              <a:rPr lang="en-US" sz="3000" dirty="0" smtClean="0"/>
              <a:t>progress report on </a:t>
            </a:r>
            <a:r>
              <a:rPr lang="en-US" sz="3000" dirty="0"/>
              <a:t>the online course review process </a:t>
            </a:r>
            <a:r>
              <a:rPr lang="en-US" sz="3000" dirty="0" smtClean="0"/>
              <a:t>is made </a:t>
            </a:r>
            <a:r>
              <a:rPr lang="en-US" sz="3000" dirty="0"/>
              <a:t>to the College Board of Trustees.</a:t>
            </a:r>
          </a:p>
          <a:p>
            <a:r>
              <a:rPr lang="en-US" sz="3000" dirty="0"/>
              <a:t>May, 2011 – </a:t>
            </a:r>
            <a:r>
              <a:rPr lang="en-US" sz="3000" dirty="0" smtClean="0"/>
              <a:t>new data shows positive results.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4382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Initial Online Review Timeline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12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 Spring 2010 to Spring 2011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Completion and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Withdrawal Rates 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4491" y="2015376"/>
            <a:ext cx="8854797" cy="393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227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Moving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orward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9519" y="1716743"/>
            <a:ext cx="10131425" cy="4885763"/>
          </a:xfrm>
        </p:spPr>
        <p:txBody>
          <a:bodyPr>
            <a:normAutofit fontScale="92500"/>
          </a:bodyPr>
          <a:lstStyle/>
          <a:p>
            <a:pPr lvl="0"/>
            <a:r>
              <a:rPr lang="en-US" sz="3200" dirty="0" smtClean="0"/>
              <a:t>June</a:t>
            </a:r>
            <a:r>
              <a:rPr lang="en-US" sz="3200" dirty="0"/>
              <a:t>, </a:t>
            </a:r>
            <a:r>
              <a:rPr lang="en-US" sz="3200" dirty="0" smtClean="0"/>
              <a:t>2011 – the Online </a:t>
            </a:r>
            <a:r>
              <a:rPr lang="en-US" sz="3200" dirty="0"/>
              <a:t>Review </a:t>
            </a:r>
            <a:r>
              <a:rPr lang="en-US" sz="3200" dirty="0" smtClean="0"/>
              <a:t>Checklist is revised and sent to the Peer Support Team.</a:t>
            </a:r>
          </a:p>
          <a:p>
            <a:pPr lvl="0"/>
            <a:r>
              <a:rPr lang="en-US" sz="3200" dirty="0" smtClean="0"/>
              <a:t>July, 2011 – Deadline for the self-review of fall online courses</a:t>
            </a:r>
            <a:endParaRPr lang="en-US" sz="3200" dirty="0"/>
          </a:p>
          <a:p>
            <a:pPr lvl="0"/>
            <a:r>
              <a:rPr lang="en-US" sz="3200" dirty="0" smtClean="0"/>
              <a:t>Fall</a:t>
            </a:r>
            <a:r>
              <a:rPr lang="en-US" sz="3200" dirty="0"/>
              <a:t>, 2011 – the Peer Support Team </a:t>
            </a:r>
            <a:r>
              <a:rPr lang="en-US" sz="3200" dirty="0" smtClean="0"/>
              <a:t>becomes </a:t>
            </a:r>
            <a:r>
              <a:rPr lang="en-US" sz="3200" dirty="0"/>
              <a:t>the Technology Enhanced Learning </a:t>
            </a:r>
            <a:r>
              <a:rPr lang="en-US" sz="3200" dirty="0" smtClean="0"/>
              <a:t>Committee (TELC).</a:t>
            </a:r>
            <a:endParaRPr lang="en-US" sz="3200" dirty="0"/>
          </a:p>
          <a:p>
            <a:pPr lvl="0"/>
            <a:r>
              <a:rPr lang="en-US" sz="3200" dirty="0"/>
              <a:t>August, </a:t>
            </a:r>
            <a:r>
              <a:rPr lang="en-US" sz="3200" dirty="0" smtClean="0"/>
              <a:t>2011 – TELC meets for the first time.</a:t>
            </a:r>
          </a:p>
          <a:p>
            <a:pPr lvl="1"/>
            <a:r>
              <a:rPr lang="en-US" sz="2800" dirty="0" smtClean="0"/>
              <a:t>Checklist revisions are approved.</a:t>
            </a:r>
          </a:p>
          <a:p>
            <a:pPr lvl="1"/>
            <a:r>
              <a:rPr lang="en-US" sz="2800" dirty="0" smtClean="0"/>
              <a:t>Courses reviews will continue.</a:t>
            </a:r>
            <a:endParaRPr lang="en-US" sz="2200" dirty="0" smtClean="0"/>
          </a:p>
          <a:p>
            <a:pPr marL="0" lvl="0" indent="0">
              <a:buNone/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48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2984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Online Review Process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87" y="1627093"/>
            <a:ext cx="10131425" cy="5015753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800" dirty="0" smtClean="0"/>
              <a:t>Existing courses are reviewed on a three-year cycle.</a:t>
            </a:r>
          </a:p>
          <a:p>
            <a:pPr lvl="1"/>
            <a:r>
              <a:rPr lang="en-US" sz="2800" dirty="0"/>
              <a:t>New courses or </a:t>
            </a:r>
            <a:r>
              <a:rPr lang="en-US" sz="2800" dirty="0" smtClean="0"/>
              <a:t>existing courses </a:t>
            </a:r>
            <a:r>
              <a:rPr lang="en-US" sz="2800" dirty="0"/>
              <a:t>with new instructors are reviewed on an </a:t>
            </a:r>
            <a:r>
              <a:rPr lang="en-US" sz="2800" dirty="0" smtClean="0"/>
              <a:t>as-needed basis.</a:t>
            </a:r>
          </a:p>
          <a:p>
            <a:pPr lvl="1"/>
            <a:r>
              <a:rPr lang="en-US" sz="2800" dirty="0" smtClean="0"/>
              <a:t>Each </a:t>
            </a:r>
            <a:r>
              <a:rPr lang="en-US" sz="2800" dirty="0"/>
              <a:t>September and </a:t>
            </a:r>
            <a:r>
              <a:rPr lang="en-US" sz="2800" dirty="0" smtClean="0"/>
              <a:t>January, </a:t>
            </a:r>
            <a:r>
              <a:rPr lang="en-US" sz="2800" dirty="0"/>
              <a:t>the TEL director emails </a:t>
            </a:r>
            <a:r>
              <a:rPr lang="en-US" sz="2800" dirty="0" smtClean="0"/>
              <a:t>affected faculty, </a:t>
            </a:r>
            <a:r>
              <a:rPr lang="en-US" sz="2800" dirty="0"/>
              <a:t>sends them the latest checklist and a timeline for the review.</a:t>
            </a:r>
          </a:p>
          <a:p>
            <a:pPr lvl="1"/>
            <a:r>
              <a:rPr lang="en-US" sz="2800" dirty="0" smtClean="0"/>
              <a:t>A subcommittee of the TELC looks at the design of these </a:t>
            </a:r>
            <a:r>
              <a:rPr lang="en-US" sz="2800" dirty="0"/>
              <a:t>courses and send </a:t>
            </a:r>
            <a:r>
              <a:rPr lang="en-US" sz="2800" dirty="0" smtClean="0"/>
              <a:t>recommendations </a:t>
            </a:r>
            <a:r>
              <a:rPr lang="en-US" sz="2800" dirty="0"/>
              <a:t>to the TEL Director.  </a:t>
            </a:r>
            <a:endParaRPr lang="en-US" sz="2800" dirty="0" smtClean="0"/>
          </a:p>
          <a:p>
            <a:pPr lvl="1"/>
            <a:r>
              <a:rPr lang="en-US" sz="2800" dirty="0" smtClean="0"/>
              <a:t>The TEL Director works </a:t>
            </a:r>
            <a:r>
              <a:rPr lang="en-US" sz="2800" dirty="0"/>
              <a:t>with each to ensure that all revisions </a:t>
            </a:r>
            <a:r>
              <a:rPr lang="en-US" sz="2800" dirty="0" smtClean="0"/>
              <a:t>are complete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129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495981" cy="128089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nstructor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uidelines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8455" y="1904999"/>
            <a:ext cx="8915400" cy="4468907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Experienced instructors teaching a course for the first time are reviewed </a:t>
            </a:r>
            <a:r>
              <a:rPr lang="en-US" sz="3200" dirty="0"/>
              <a:t>during the first semester </a:t>
            </a:r>
            <a:r>
              <a:rPr lang="en-US" sz="3200" dirty="0" smtClean="0"/>
              <a:t>the course </a:t>
            </a:r>
            <a:r>
              <a:rPr lang="en-US" sz="3200" dirty="0"/>
              <a:t>is </a:t>
            </a:r>
            <a:r>
              <a:rPr lang="en-US" sz="3200" dirty="0" smtClean="0"/>
              <a:t>taught.</a:t>
            </a:r>
          </a:p>
          <a:p>
            <a:r>
              <a:rPr lang="en-US" sz="3200" dirty="0" smtClean="0"/>
              <a:t>New online instructors must </a:t>
            </a:r>
          </a:p>
          <a:p>
            <a:pPr lvl="1"/>
            <a:r>
              <a:rPr lang="en-US" sz="3000" dirty="0" smtClean="0"/>
              <a:t>Complete EDTR 266, Blackboard Training;</a:t>
            </a:r>
          </a:p>
          <a:p>
            <a:pPr lvl="1"/>
            <a:r>
              <a:rPr lang="en-US" sz="3000" dirty="0" smtClean="0"/>
              <a:t>Design a complete course following the checklist guidelines and submit it for review.</a:t>
            </a:r>
          </a:p>
          <a:p>
            <a:r>
              <a:rPr lang="en-US" sz="3200" dirty="0" smtClean="0"/>
              <a:t>Once the course is approved, it is added to the schedule.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Schedule </a:t>
            </a:r>
            <a:r>
              <a:rPr lang="en-US" b="1"/>
              <a:t>for </a:t>
            </a:r>
            <a:r>
              <a:rPr lang="en-US" b="1" smtClean="0"/>
              <a:t>Review of </a:t>
            </a:r>
            <a:r>
              <a:rPr lang="en-US" b="1" dirty="0"/>
              <a:t>New Online Classes for First-Time Online Instructors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73479"/>
              </p:ext>
            </p:extLst>
          </p:nvPr>
        </p:nvGraphicFramePr>
        <p:xfrm>
          <a:off x="982135" y="2065867"/>
          <a:ext cx="10007598" cy="4291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1477"/>
                <a:gridCol w="2489695"/>
                <a:gridCol w="2489695"/>
                <a:gridCol w="2856731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If a class is to be taught in the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And because enrollment starts the previous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The course must be completed by the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Which allows the following months for reviews/revisions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97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Summer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March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End of previous Fall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Jan/Feb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97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Fall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March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End of previous Fall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Jan/Feb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97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Spring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November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July 30 of the previous year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Aug/Sept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7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648" y="553822"/>
            <a:ext cx="10131425" cy="1456267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Culmination of All of Our Hard Work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73732358"/>
              </p:ext>
            </p:extLst>
          </p:nvPr>
        </p:nvGraphicFramePr>
        <p:xfrm>
          <a:off x="1632478" y="1429869"/>
          <a:ext cx="9872134" cy="4995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075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419975" cy="66579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853" y="3086100"/>
            <a:ext cx="7391400" cy="35718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189259" y="1120714"/>
            <a:ext cx="3354108" cy="84467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Checklist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819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228916" cy="679332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16326"/>
          <a:stretch/>
        </p:blipFill>
        <p:spPr>
          <a:xfrm>
            <a:off x="6055099" y="2695896"/>
            <a:ext cx="6136901" cy="38957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7409330" y="269217"/>
            <a:ext cx="4572000" cy="209288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600" dirty="0" smtClean="0"/>
              <a:t>The checklist is continually revised as </a:t>
            </a:r>
            <a:r>
              <a:rPr lang="en-US" sz="2600" dirty="0"/>
              <a:t>innovative practices </a:t>
            </a:r>
            <a:r>
              <a:rPr lang="en-US" sz="2600" dirty="0" smtClean="0"/>
              <a:t>emerge </a:t>
            </a:r>
            <a:r>
              <a:rPr lang="en-US" sz="2600" dirty="0"/>
              <a:t>and </a:t>
            </a:r>
            <a:r>
              <a:rPr lang="en-US" sz="2600" dirty="0" smtClean="0"/>
              <a:t>Blackboard updates are introduced.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8809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597216"/>
            <a:ext cx="8911687" cy="855066"/>
          </a:xfrm>
        </p:spPr>
        <p:txBody>
          <a:bodyPr/>
          <a:lstStyle/>
          <a:p>
            <a:r>
              <a:rPr lang="en-US" b="1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Issues</a:t>
            </a:r>
            <a:endParaRPr lang="en-US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708640"/>
            <a:ext cx="8608475" cy="2790092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ln w="0"/>
                <a:solidFill>
                  <a:srgbClr val="C00000"/>
                </a:solidFill>
              </a:rPr>
              <a:t>2007 – 2010 Completion Rates defined</a:t>
            </a:r>
            <a:r>
              <a:rPr lang="en-US" sz="3200" dirty="0" smtClean="0">
                <a:solidFill>
                  <a:srgbClr val="C00000"/>
                </a:solidFill>
              </a:rPr>
              <a:t> as A, B, or C grade</a:t>
            </a:r>
          </a:p>
          <a:p>
            <a:pPr lvl="1"/>
            <a:r>
              <a:rPr lang="en-US" sz="2800" dirty="0" smtClean="0"/>
              <a:t>Face-to-Face 85% completion</a:t>
            </a:r>
          </a:p>
          <a:p>
            <a:pPr lvl="1"/>
            <a:r>
              <a:rPr lang="en-US" sz="2800" dirty="0" smtClean="0"/>
              <a:t>Online (including hybrid) 68% completion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751041" y="4264998"/>
            <a:ext cx="5580184" cy="1450654"/>
            <a:chOff x="3903785" y="4654063"/>
            <a:chExt cx="5580184" cy="1450654"/>
          </a:xfrm>
        </p:grpSpPr>
        <p:sp>
          <p:nvSpPr>
            <p:cNvPr id="4" name="Oval 3"/>
            <p:cNvSpPr/>
            <p:nvPr/>
          </p:nvSpPr>
          <p:spPr>
            <a:xfrm>
              <a:off x="3903785" y="4654063"/>
              <a:ext cx="5580184" cy="145065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818184" y="5025447"/>
              <a:ext cx="375138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</a:rPr>
                <a:t>17%  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Disparity</a:t>
              </a:r>
              <a:endParaRPr lang="en-US" sz="4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54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7172"/>
          <a:stretch/>
        </p:blipFill>
        <p:spPr>
          <a:xfrm>
            <a:off x="1930773" y="156522"/>
            <a:ext cx="8571379" cy="636530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9152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6406" y="0"/>
            <a:ext cx="7096062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234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6376" y="17447"/>
            <a:ext cx="8296836" cy="682893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7359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725" y="1"/>
            <a:ext cx="6983342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915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19"/>
          <a:stretch/>
        </p:blipFill>
        <p:spPr>
          <a:xfrm>
            <a:off x="2433918" y="204787"/>
            <a:ext cx="7362544" cy="64484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2989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169" y="-1"/>
            <a:ext cx="10007662" cy="685800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8529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 Information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Dr. Melissa Batchelor, Coordinator of the Child Development and Education Program – </a:t>
            </a:r>
            <a:r>
              <a:rPr lang="en-US" sz="3200" dirty="0" smtClean="0">
                <a:hlinkClick r:id="rId2"/>
              </a:rPr>
              <a:t>mbatchel@lc.edu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Mary Lou Watson, Director of Technology Enhanced Learning – </a:t>
            </a:r>
            <a:r>
              <a:rPr lang="en-US" sz="3200" dirty="0" smtClean="0">
                <a:hlinkClick r:id="rId3"/>
              </a:rPr>
              <a:t>mlwatson@lc.edu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453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12800" y="1639797"/>
            <a:ext cx="10888134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C</a:t>
            </a:r>
            <a:r>
              <a:rPr lang="en-US" sz="3200" dirty="0" smtClean="0">
                <a:solidFill>
                  <a:srgbClr val="C00000"/>
                </a:solidFill>
              </a:rPr>
              <a:t>oncerns </a:t>
            </a:r>
            <a:r>
              <a:rPr lang="en-US" sz="3200" dirty="0">
                <a:solidFill>
                  <a:srgbClr val="C00000"/>
                </a:solidFill>
              </a:rPr>
              <a:t>over the quality of online course design, instruction, and student learning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18267" y="3389091"/>
            <a:ext cx="8568267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Research in current online initiatives</a:t>
            </a:r>
            <a:endParaRPr lang="en-US" sz="2800" dirty="0"/>
          </a:p>
        </p:txBody>
      </p:sp>
      <p:cxnSp>
        <p:nvCxnSpPr>
          <p:cNvPr id="3" name="Straight Arrow Connector 2"/>
          <p:cNvCxnSpPr>
            <a:stCxn id="7" idx="2"/>
          </p:cNvCxnSpPr>
          <p:nvPr/>
        </p:nvCxnSpPr>
        <p:spPr>
          <a:xfrm flipH="1">
            <a:off x="6248400" y="2717015"/>
            <a:ext cx="8467" cy="57751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592925" y="597216"/>
            <a:ext cx="8911687" cy="85506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Issues</a:t>
            </a:r>
            <a:endParaRPr lang="en-US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8266" y="4678949"/>
            <a:ext cx="8568267" cy="181588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rubrics developed by </a:t>
            </a:r>
            <a:r>
              <a:rPr lang="en-US" sz="2800" dirty="0"/>
              <a:t>University of Maryland Online FIPSE Project:  </a:t>
            </a:r>
            <a:r>
              <a:rPr lang="en-US" sz="2800" i="1" dirty="0"/>
              <a:t>Quality Matters</a:t>
            </a:r>
            <a:r>
              <a:rPr lang="en-US" sz="2800" dirty="0"/>
              <a:t> </a:t>
            </a:r>
            <a:r>
              <a:rPr lang="en-US" sz="2800" dirty="0" smtClean="0"/>
              <a:t>and the </a:t>
            </a:r>
            <a:r>
              <a:rPr lang="en-US" sz="2800" dirty="0"/>
              <a:t>Illinois Online Network </a:t>
            </a:r>
            <a:r>
              <a:rPr lang="en-US" sz="2800" i="1" dirty="0"/>
              <a:t>Quality Online Course Initiative (QOCI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234953" y="4006873"/>
            <a:ext cx="8467" cy="57751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67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4721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Expectations for HLC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1924" y="1802098"/>
            <a:ext cx="10131425" cy="4760067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en-US" sz="3500" dirty="0"/>
              <a:t>Assure good instructional design in online courses;</a:t>
            </a:r>
          </a:p>
          <a:p>
            <a:pPr lvl="1"/>
            <a:r>
              <a:rPr lang="en-US" sz="3500" dirty="0"/>
              <a:t>Involve faculty in the instructional design process;</a:t>
            </a:r>
          </a:p>
          <a:p>
            <a:pPr lvl="1"/>
            <a:r>
              <a:rPr lang="en-US" sz="3500" dirty="0"/>
              <a:t>Encourage and ensure continuous improvement in online education; </a:t>
            </a:r>
          </a:p>
          <a:p>
            <a:pPr lvl="1"/>
            <a:r>
              <a:rPr lang="en-US" sz="3500" dirty="0"/>
              <a:t>Assess the learning of students who enroll in online courses to ensure they achieve the levels of performance that are expected of all </a:t>
            </a:r>
            <a:r>
              <a:rPr lang="en-US" sz="3500" dirty="0" smtClean="0"/>
              <a:t>students; </a:t>
            </a:r>
            <a:r>
              <a:rPr lang="en-US" sz="3500" dirty="0"/>
              <a:t>and </a:t>
            </a:r>
          </a:p>
          <a:p>
            <a:pPr lvl="1"/>
            <a:r>
              <a:rPr lang="en-US" sz="3500" dirty="0"/>
              <a:t>Determine if the online courses were meeting quality design standards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Proposed Solutions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797424"/>
            <a:ext cx="8915400" cy="438822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Review the design of all online and web-blended (hybrid) courses using a rubric developed by LC faculty</a:t>
            </a:r>
          </a:p>
          <a:p>
            <a:r>
              <a:rPr lang="en-US" sz="3200" dirty="0" smtClean="0"/>
              <a:t>Offer a course for students that introduces and explains online learning</a:t>
            </a:r>
          </a:p>
          <a:p>
            <a:r>
              <a:rPr lang="en-US" sz="3200" dirty="0"/>
              <a:t>Develop a policy for student online course enrollment</a:t>
            </a:r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0035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1519518"/>
            <a:ext cx="9338329" cy="5069541"/>
          </a:xfrm>
        </p:spPr>
        <p:txBody>
          <a:bodyPr>
            <a:normAutofit/>
          </a:bodyPr>
          <a:lstStyle/>
          <a:p>
            <a:r>
              <a:rPr lang="en-US" sz="2800" dirty="0"/>
              <a:t>The L&amp;C Checklist for Instructor Review of Online and Hybrid Course Design </a:t>
            </a:r>
            <a:endParaRPr lang="en-US" sz="2800" dirty="0" smtClean="0"/>
          </a:p>
          <a:p>
            <a:pPr lvl="1"/>
            <a:r>
              <a:rPr lang="en-US" sz="2400" dirty="0" smtClean="0"/>
              <a:t>Includes criteria from </a:t>
            </a:r>
            <a:r>
              <a:rPr lang="en-US" sz="2400" i="1" dirty="0"/>
              <a:t>Quality </a:t>
            </a:r>
            <a:r>
              <a:rPr lang="en-US" sz="2400" i="1" dirty="0" smtClean="0"/>
              <a:t>Matters </a:t>
            </a:r>
            <a:r>
              <a:rPr lang="en-US" sz="2400" dirty="0" smtClean="0"/>
              <a:t>and </a:t>
            </a:r>
            <a:r>
              <a:rPr lang="en-US" sz="2400" i="1" dirty="0" smtClean="0"/>
              <a:t>QOCI</a:t>
            </a:r>
            <a:endParaRPr lang="en-US" sz="2400" i="1" dirty="0"/>
          </a:p>
          <a:p>
            <a:pPr lvl="1"/>
            <a:r>
              <a:rPr lang="en-US" sz="2400" dirty="0" smtClean="0"/>
              <a:t>Adheres </a:t>
            </a:r>
            <a:r>
              <a:rPr lang="en-US" sz="2400" dirty="0"/>
              <a:t>to the HLC </a:t>
            </a:r>
            <a:r>
              <a:rPr lang="en-US" sz="2400" dirty="0" smtClean="0"/>
              <a:t>expectations</a:t>
            </a:r>
            <a:endParaRPr lang="en-US" sz="2400" dirty="0"/>
          </a:p>
          <a:p>
            <a:pPr lvl="0"/>
            <a:r>
              <a:rPr lang="en-US" sz="2800" dirty="0"/>
              <a:t>The ultimate goal was</a:t>
            </a:r>
          </a:p>
          <a:p>
            <a:pPr lvl="1"/>
            <a:r>
              <a:rPr lang="en-US" sz="2400" dirty="0"/>
              <a:t>to support the process of a self-review of an online or web-blended course in order to maintain continuous quality </a:t>
            </a:r>
            <a:r>
              <a:rPr lang="en-US" sz="2400" dirty="0" smtClean="0"/>
              <a:t>improvement; </a:t>
            </a:r>
            <a:endParaRPr lang="en-US" sz="2400" dirty="0"/>
          </a:p>
          <a:p>
            <a:pPr lvl="1"/>
            <a:r>
              <a:rPr lang="en-US" sz="2400" dirty="0"/>
              <a:t>to enhance student </a:t>
            </a:r>
            <a:r>
              <a:rPr lang="en-US" sz="2400" dirty="0" smtClean="0"/>
              <a:t>learning; </a:t>
            </a:r>
            <a:endParaRPr lang="en-US" sz="2400" dirty="0"/>
          </a:p>
          <a:p>
            <a:pPr lvl="1"/>
            <a:r>
              <a:rPr lang="en-US" sz="2400" dirty="0"/>
              <a:t>to assure course standards contribute to the fulfillment of L&amp;C’s mission statement. </a:t>
            </a:r>
            <a:endParaRPr lang="en-US" sz="24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Course Review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99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Course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97423"/>
            <a:ext cx="8915400" cy="4482353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The Director of Technology Enhanced Learning develops an online orientation course for students interested in enrolling in an online/hybrid class.</a:t>
            </a:r>
          </a:p>
          <a:p>
            <a:r>
              <a:rPr lang="en-US" sz="3000" dirty="0"/>
              <a:t>September, 2010, LCCC 202, Introduction to Online Learning, </a:t>
            </a:r>
            <a:r>
              <a:rPr lang="en-US" sz="3000" dirty="0" smtClean="0"/>
              <a:t>is added </a:t>
            </a:r>
            <a:r>
              <a:rPr lang="en-US" sz="3000" dirty="0"/>
              <a:t>to the winter/spring schedule of </a:t>
            </a:r>
            <a:r>
              <a:rPr lang="en-US" sz="3000" dirty="0" smtClean="0"/>
              <a:t>classes.</a:t>
            </a:r>
          </a:p>
          <a:p>
            <a:pPr lvl="1"/>
            <a:r>
              <a:rPr lang="en-US" sz="2800" dirty="0" smtClean="0"/>
              <a:t>LCCC 202 is </a:t>
            </a:r>
            <a:r>
              <a:rPr lang="en-US" sz="2800" dirty="0"/>
              <a:t>a two-week, non-credit, free </a:t>
            </a:r>
            <a:r>
              <a:rPr lang="en-US" sz="2800" dirty="0" smtClean="0"/>
              <a:t>online course that helps prepare students for online learning.</a:t>
            </a:r>
          </a:p>
          <a:p>
            <a:pPr marL="457200" lvl="1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2039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387" b="1157"/>
          <a:stretch/>
        </p:blipFill>
        <p:spPr>
          <a:xfrm>
            <a:off x="295835" y="0"/>
            <a:ext cx="11661681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3982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9518" y="1905000"/>
            <a:ext cx="10432087" cy="4825999"/>
          </a:xfrm>
        </p:spPr>
        <p:txBody>
          <a:bodyPr>
            <a:normAutofit/>
          </a:bodyPr>
          <a:lstStyle/>
          <a:p>
            <a:pPr lvl="0"/>
            <a:r>
              <a:rPr lang="en-US" sz="3000" dirty="0" smtClean="0"/>
              <a:t>The College researches LC student online course completion rates and finds that GPA matters.</a:t>
            </a:r>
          </a:p>
          <a:p>
            <a:pPr lvl="0"/>
            <a:r>
              <a:rPr lang="en-US" sz="3000" dirty="0" smtClean="0"/>
              <a:t>GPA guidelines for enrollment are developed </a:t>
            </a:r>
          </a:p>
          <a:p>
            <a:pPr lvl="1"/>
            <a:r>
              <a:rPr lang="en-US" sz="2400" dirty="0" smtClean="0"/>
              <a:t>Students must </a:t>
            </a:r>
            <a:r>
              <a:rPr lang="en-US" sz="2400" dirty="0"/>
              <a:t>have a GPA of at least </a:t>
            </a:r>
            <a:r>
              <a:rPr lang="en-US" sz="2400" dirty="0" smtClean="0"/>
              <a:t>2.3;</a:t>
            </a:r>
            <a:endParaRPr lang="en-US" sz="2400" dirty="0"/>
          </a:p>
          <a:p>
            <a:pPr lvl="1"/>
            <a:r>
              <a:rPr lang="en-US" sz="2400" dirty="0" smtClean="0"/>
              <a:t>Students </a:t>
            </a:r>
            <a:r>
              <a:rPr lang="en-US" sz="2400" dirty="0"/>
              <a:t>with a 2.3 and above must take LCCC 202 </a:t>
            </a:r>
            <a:r>
              <a:rPr lang="en-US" sz="2400" dirty="0" smtClean="0"/>
              <a:t>first (later amended to a GPA of 2.3 – 2.69; course recommended, but not required for &lt; 2.7);</a:t>
            </a:r>
          </a:p>
          <a:p>
            <a:pPr lvl="1"/>
            <a:r>
              <a:rPr lang="en-US" sz="2400" dirty="0" smtClean="0"/>
              <a:t>All new students must take LCCC 202;</a:t>
            </a:r>
            <a:endParaRPr lang="en-US" sz="2400" dirty="0"/>
          </a:p>
          <a:p>
            <a:pPr lvl="1"/>
            <a:r>
              <a:rPr lang="en-US" sz="2400" dirty="0"/>
              <a:t>A student who </a:t>
            </a:r>
            <a:r>
              <a:rPr lang="en-US" sz="2400" dirty="0" smtClean="0"/>
              <a:t>fails </a:t>
            </a:r>
            <a:r>
              <a:rPr lang="en-US" sz="2400" dirty="0"/>
              <a:t>a particular online course may not retake it</a:t>
            </a:r>
            <a:r>
              <a:rPr lang="en-US" sz="2400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Enrollment Policy for Students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207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1570</TotalTime>
  <Words>1394</Words>
  <Application>Microsoft Office PowerPoint</Application>
  <PresentationFormat>Widescreen</PresentationFormat>
  <Paragraphs>137</Paragraphs>
  <Slides>26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Times New Roman</vt:lpstr>
      <vt:lpstr>Wingdings 3</vt:lpstr>
      <vt:lpstr>Wisp</vt:lpstr>
      <vt:lpstr>Driving Faculty and Students to Online Success</vt:lpstr>
      <vt:lpstr>The Issues</vt:lpstr>
      <vt:lpstr>PowerPoint Presentation</vt:lpstr>
      <vt:lpstr>Expectations for HLC</vt:lpstr>
      <vt:lpstr>Proposed Solutions</vt:lpstr>
      <vt:lpstr>Online Course Review</vt:lpstr>
      <vt:lpstr>Student Course</vt:lpstr>
      <vt:lpstr>PowerPoint Presentation</vt:lpstr>
      <vt:lpstr>Online Enrollment Policy for Students</vt:lpstr>
      <vt:lpstr>Initial Online Review Timeline</vt:lpstr>
      <vt:lpstr>Initial Online Review Timeline</vt:lpstr>
      <vt:lpstr>Comparison Spring 2010 to Spring 2011 Completion and Withdrawal Rates </vt:lpstr>
      <vt:lpstr>Moving Forward</vt:lpstr>
      <vt:lpstr>The Online Review Process</vt:lpstr>
      <vt:lpstr>Online Instructor Guidelines</vt:lpstr>
      <vt:lpstr>Schedule for Review of New Online Classes for First-Time Online Instructors </vt:lpstr>
      <vt:lpstr>A Culmination of All of Our Hard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Contact Information</vt:lpstr>
    </vt:vector>
  </TitlesOfParts>
  <Company>Lewis and Clark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Batchelor</dc:creator>
  <cp:lastModifiedBy>Melissa Batchelor</cp:lastModifiedBy>
  <cp:revision>72</cp:revision>
  <dcterms:created xsi:type="dcterms:W3CDTF">2015-09-23T19:25:42Z</dcterms:created>
  <dcterms:modified xsi:type="dcterms:W3CDTF">2016-04-07T16:23:01Z</dcterms:modified>
</cp:coreProperties>
</file>