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5" r:id="rId1"/>
  </p:sldMasterIdLst>
  <p:notesMasterIdLst>
    <p:notesMasterId r:id="rId27"/>
  </p:notesMasterIdLst>
  <p:sldIdLst>
    <p:sldId id="274" r:id="rId2"/>
    <p:sldId id="275" r:id="rId3"/>
    <p:sldId id="257" r:id="rId4"/>
    <p:sldId id="276" r:id="rId5"/>
    <p:sldId id="258" r:id="rId6"/>
    <p:sldId id="260" r:id="rId7"/>
    <p:sldId id="256" r:id="rId8"/>
    <p:sldId id="262" r:id="rId9"/>
    <p:sldId id="278" r:id="rId10"/>
    <p:sldId id="264" r:id="rId11"/>
    <p:sldId id="270" r:id="rId12"/>
    <p:sldId id="265" r:id="rId13"/>
    <p:sldId id="277" r:id="rId14"/>
    <p:sldId id="280" r:id="rId15"/>
    <p:sldId id="266" r:id="rId16"/>
    <p:sldId id="267" r:id="rId17"/>
    <p:sldId id="269" r:id="rId18"/>
    <p:sldId id="281" r:id="rId19"/>
    <p:sldId id="271" r:id="rId20"/>
    <p:sldId id="282" r:id="rId21"/>
    <p:sldId id="272" r:id="rId22"/>
    <p:sldId id="283" r:id="rId23"/>
    <p:sldId id="284" r:id="rId24"/>
    <p:sldId id="285"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B71D6-B9DA-4A4F-8B7D-5760DA10E8BA}" type="datetimeFigureOut">
              <a:rPr lang="en-US" smtClean="0"/>
              <a:pPr/>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8BA4-4850-EA42-9779-59BA20F5AB99}" type="slidenum">
              <a:rPr lang="en-US" smtClean="0"/>
              <a:pPr/>
              <a:t>‹#›</a:t>
            </a:fld>
            <a:endParaRPr lang="en-US"/>
          </a:p>
        </p:txBody>
      </p:sp>
    </p:spTree>
    <p:extLst>
      <p:ext uri="{BB962C8B-B14F-4D97-AF65-F5344CB8AC3E}">
        <p14:creationId xmlns:p14="http://schemas.microsoft.com/office/powerpoint/2010/main" val="2143641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 of children under 6 live in low income households (less</a:t>
            </a:r>
            <a:r>
              <a:rPr lang="en-US" baseline="0" dirty="0" smtClean="0"/>
              <a:t> than 200% of poverty threshold of $23,624 for a family of four, 2 children) and 25% live in poor families</a:t>
            </a:r>
          </a:p>
          <a:p>
            <a:r>
              <a:rPr lang="en-US" baseline="0" dirty="0" smtClean="0"/>
              <a:t>More than 2/3 of African-American, Hispanic and American Indian children under 6 live in low income families</a:t>
            </a:r>
          </a:p>
          <a:p>
            <a:r>
              <a:rPr lang="en-US" baseline="0" dirty="0" smtClean="0"/>
              <a:t>25% of children under 6 live in a household where a language other than English is spoken</a:t>
            </a:r>
          </a:p>
          <a:p>
            <a:r>
              <a:rPr lang="en-US" dirty="0" smtClean="0"/>
              <a:t>731,754 preschool-age children (ages 3 through 5) were enrolled in early intervention and preschool programs under the Individuals with Disabilities Education Act</a:t>
            </a:r>
            <a:endParaRPr lang="en-US" baseline="0" dirty="0" smtClean="0"/>
          </a:p>
          <a:p>
            <a:r>
              <a:rPr lang="en-US" baseline="0" dirty="0" smtClean="0"/>
              <a:t>More than 2/3 of mothers are working when their child is 12 months old</a:t>
            </a:r>
          </a:p>
          <a:p>
            <a:r>
              <a:rPr lang="en-US" baseline="0" dirty="0" smtClean="0"/>
              <a:t>More than ½ of all 3- and 4-year olds attend center-based care program for upwards of 30 hours/week</a:t>
            </a:r>
          </a:p>
        </p:txBody>
      </p:sp>
      <p:sp>
        <p:nvSpPr>
          <p:cNvPr id="4" name="Slide Number Placeholder 3"/>
          <p:cNvSpPr>
            <a:spLocks noGrp="1"/>
          </p:cNvSpPr>
          <p:nvPr>
            <p:ph type="sldNum" sz="quarter" idx="10"/>
          </p:nvPr>
        </p:nvSpPr>
        <p:spPr/>
        <p:txBody>
          <a:bodyPr/>
          <a:lstStyle/>
          <a:p>
            <a:fld id="{15038BA4-4850-EA42-9779-59BA20F5AB9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 pragmatic – how much time is there</a:t>
            </a:r>
            <a:r>
              <a:rPr lang="en-US" baseline="0" dirty="0" smtClean="0"/>
              <a:t> in a school day – where to ‘fit in’ both teacher-directed and child-initiated learning</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Knowing the names of 18 uppercase, 15 lowercase letters at kindergarten entry associated with learning other literacy tasks</a:t>
            </a:r>
          </a:p>
          <a:p>
            <a:r>
              <a:rPr lang="en-US" sz="1200" dirty="0" smtClean="0"/>
              <a:t>children who did not achieve these benchmarks were “most likely to continue to struggle with literacy learning” </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a range of assessment information to ensure that it was effective – children are learning what she’s teaching</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Problem-solving: </a:t>
            </a:r>
            <a:r>
              <a:rPr lang="en-US" sz="1200" dirty="0" smtClean="0"/>
              <a:t>(i.e., sorting, categorizing, and making experiments) </a:t>
            </a:r>
          </a:p>
          <a:p>
            <a:r>
              <a:rPr lang="en-US" dirty="0" smtClean="0"/>
              <a:t>For example, children were first asked to verbally provide ideas on how they could make a plastic container that floats sink (i.e., making hypotheses; push it down). Then they had a chance to act out what they had hypothesized (i.e., testing hypotheses; actually push down the container). If one of the hypotheses did not work, children were asked to provide other ideas (i.e., modifying hypotheses; put rocks in the container). </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Specific concepts that were taught included scientific problem-solving skills (i.e., sorting, categorizing, and making experiments) and specific concepts and vocabulary that were related to objects’ floating and sinking (e.g., size, weight, float, sink, large, small, heavy, light).</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Children who enter kindergarten with less developed skills are at greater risk for poor academic and social outcomes in later grades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most at-risk children, then, it is unlikely that the achievement gap will ever be closed as long as we continue with present practices.</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to suggest that children</a:t>
            </a:r>
            <a:r>
              <a:rPr lang="en-US" baseline="0" dirty="0" smtClean="0"/>
              <a:t> don’t learn through child-initiated play but, rather, that other approaches may be more effective in accelerating learning, particularly those skills that matter in kindergarten</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cs typeface="Times New Roman"/>
              </a:rPr>
              <a:t>Part of the issue, in part, has to do with the experiences that they bring with them to the classroom</a:t>
            </a:r>
          </a:p>
          <a:p>
            <a:r>
              <a:rPr lang="en-US" sz="1200" dirty="0" smtClean="0">
                <a:cs typeface="Times New Roman"/>
              </a:rPr>
              <a:t>The Creative Curriculum, the most commonly used curriculum in U.S. preschools, emphasizes project-based learning.</a:t>
            </a:r>
          </a:p>
          <a:p>
            <a:r>
              <a:rPr lang="en-US" dirty="0" smtClean="0"/>
              <a:t>Centered around 11 interest areas (e.g., dramatic play, outdoors, blocks, discovery, sand and water)</a:t>
            </a:r>
          </a:p>
          <a:p>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More recent statements note the importance of both child-initiated and teacher-directed learning:</a:t>
            </a:r>
          </a:p>
          <a:p>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Programs should actively introduce mathematical concepts, methods, and language through a range of appropriate experiences and teaching strategies (NAEYC/NCTM Joint Position Statement, 2002).</a:t>
            </a:r>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importance of intentionality in instruction and of children’s engagement in both child-initiated and teacher-directed activities for promoting learning </a:t>
            </a:r>
          </a:p>
          <a:p>
            <a:r>
              <a:rPr lang="en-US" dirty="0" smtClean="0"/>
              <a:t>Teachers frequently use intentional instructional strategies to teach concepts related to health and safety – e.g., brushing teeth, washing hands, walking down the hall, bus behavior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Intentional,</a:t>
            </a:r>
            <a:r>
              <a:rPr lang="en-US" baseline="0" dirty="0" smtClean="0"/>
              <a:t> effective instruction goes beyond </a:t>
            </a:r>
            <a:r>
              <a:rPr lang="en-US" dirty="0" smtClean="0"/>
              <a:t>using strategies such as modeling, imitating, playing in parallel with children, describing what children are doing and saying, and providing materials in an environment that challenges children’s thinking. It</a:t>
            </a:r>
            <a:r>
              <a:rPr lang="en-US" baseline="0" dirty="0" smtClean="0"/>
              <a:t> includes explicit strategies such as introducing concepts, vocabulary words, asking challenging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5038BA4-4850-EA42-9779-59BA20F5AB9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085210E-7C74-744E-83DD-0FECCB1D671D}" type="datetimeFigureOut">
              <a:rPr lang="en-US" smtClean="0"/>
              <a:pPr/>
              <a:t>3/27/2015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85210E-7C74-744E-83DD-0FECCB1D671D}" type="datetimeFigureOut">
              <a:rPr lang="en-US" smtClean="0"/>
              <a:pPr/>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150FA-F4B6-DE4C-BA9A-122D34FBDA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85210E-7C74-744E-83DD-0FECCB1D671D}" type="datetimeFigureOut">
              <a:rPr lang="en-US" smtClean="0"/>
              <a:pPr/>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150FA-F4B6-DE4C-BA9A-122D34FBDA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85210E-7C74-744E-83DD-0FECCB1D671D}" type="datetimeFigureOut">
              <a:rPr lang="en-US" smtClean="0"/>
              <a:pPr/>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150FA-F4B6-DE4C-BA9A-122D34FBDA7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85210E-7C74-744E-83DD-0FECCB1D671D}" type="datetimeFigureOut">
              <a:rPr lang="en-US" smtClean="0"/>
              <a:pPr/>
              <a:t>3/27/2015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71150FA-F4B6-DE4C-BA9A-122D34FBDA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85210E-7C74-744E-83DD-0FECCB1D671D}" type="datetimeFigureOut">
              <a:rPr lang="en-US" smtClean="0"/>
              <a:pPr/>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150FA-F4B6-DE4C-BA9A-122D34FBDA7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85210E-7C74-744E-83DD-0FECCB1D671D}" type="datetimeFigureOut">
              <a:rPr lang="en-US" smtClean="0"/>
              <a:pPr/>
              <a:t>3/27/2015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150FA-F4B6-DE4C-BA9A-122D34FBDA7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85210E-7C74-744E-83DD-0FECCB1D671D}" type="datetimeFigureOut">
              <a:rPr lang="en-US" smtClean="0"/>
              <a:pPr/>
              <a:t>3/27/2015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150FA-F4B6-DE4C-BA9A-122D34FBDA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5210E-7C74-744E-83DD-0FECCB1D671D}" type="datetimeFigureOut">
              <a:rPr lang="en-US" smtClean="0"/>
              <a:pPr/>
              <a:t>3/27/2015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150FA-F4B6-DE4C-BA9A-122D34FBDA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85210E-7C74-744E-83DD-0FECCB1D671D}" type="datetimeFigureOut">
              <a:rPr lang="en-US" smtClean="0"/>
              <a:pPr/>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85210E-7C74-744E-83DD-0FECCB1D671D}" type="datetimeFigureOut">
              <a:rPr lang="en-US" smtClean="0"/>
              <a:pPr/>
              <a:t>3/27/2015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71150FA-F4B6-DE4C-BA9A-122D34FBDA7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085210E-7C74-744E-83DD-0FECCB1D671D}" type="datetimeFigureOut">
              <a:rPr lang="en-US" smtClean="0"/>
              <a:pPr/>
              <a:t>3/27/2015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71150FA-F4B6-DE4C-BA9A-122D34FBDA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ies.ed.gov/ncee/wwc/pdf/practice_guides/early_math_pg_111313.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illinoisearlylearning.org/cgi-bin/iel/searchiel.asp?st=b&amp;bm=143"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illinoisearlylearning.org/cgi-bin/iel/searchiel.asp?st=b&amp;bm=149"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iOfFM8Nadrw"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illinoisearlylearning.org/cgi-bin/iel/searchiel.asp?st=b&amp;bm=220" TargetMode="External"/><Relationship Id="rId2" Type="http://schemas.openxmlformats.org/officeDocument/2006/relationships/hyperlink" Target="http://illinoisearlylearning.org/cgi-bin/iel/searchiel.asp?st=b&amp;bm=203"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Karen E. Diamond</a:t>
            </a:r>
          </a:p>
          <a:p>
            <a:r>
              <a:rPr lang="en-US" dirty="0" smtClean="0"/>
              <a:t>Purdue University</a:t>
            </a:r>
            <a:endParaRPr lang="en-US" dirty="0"/>
          </a:p>
        </p:txBody>
      </p:sp>
      <p:sp>
        <p:nvSpPr>
          <p:cNvPr id="2" name="Title 1"/>
          <p:cNvSpPr>
            <a:spLocks noGrp="1"/>
          </p:cNvSpPr>
          <p:nvPr>
            <p:ph type="ctrTitle"/>
          </p:nvPr>
        </p:nvSpPr>
        <p:spPr/>
        <p:txBody>
          <a:bodyPr>
            <a:normAutofit/>
          </a:bodyPr>
          <a:lstStyle/>
          <a:p>
            <a:r>
              <a:rPr lang="en-US" dirty="0" smtClean="0">
                <a:latin typeface="Perpetua"/>
                <a:cs typeface="Perpetua"/>
              </a:rPr>
              <a:t>Effective instruction in early childhood education classrooms</a:t>
            </a:r>
            <a:endParaRPr lang="en-US" dirty="0">
              <a:latin typeface="Perpetua"/>
              <a:cs typeface="Perpetu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896" y="597056"/>
            <a:ext cx="8011007" cy="707886"/>
          </a:xfrm>
          <a:prstGeom prst="rect">
            <a:avLst/>
          </a:prstGeom>
          <a:noFill/>
        </p:spPr>
        <p:txBody>
          <a:bodyPr wrap="square" rtlCol="0">
            <a:spAutoFit/>
          </a:bodyPr>
          <a:lstStyle/>
          <a:p>
            <a:r>
              <a:rPr lang="en-US" sz="4000" dirty="0" smtClean="0"/>
              <a:t>Elements of effective instruction</a:t>
            </a:r>
          </a:p>
        </p:txBody>
      </p:sp>
      <p:sp>
        <p:nvSpPr>
          <p:cNvPr id="4" name="TextBox 3"/>
          <p:cNvSpPr txBox="1"/>
          <p:nvPr/>
        </p:nvSpPr>
        <p:spPr>
          <a:xfrm>
            <a:off x="531896" y="1592756"/>
            <a:ext cx="7789535" cy="4216539"/>
          </a:xfrm>
          <a:prstGeom prst="rect">
            <a:avLst/>
          </a:prstGeom>
          <a:noFill/>
        </p:spPr>
        <p:txBody>
          <a:bodyPr wrap="square" rtlCol="0">
            <a:spAutoFit/>
          </a:bodyPr>
          <a:lstStyle/>
          <a:p>
            <a:pPr>
              <a:buClr>
                <a:schemeClr val="accent1"/>
              </a:buClr>
              <a:buFont typeface="Arial"/>
              <a:buChar char="•"/>
            </a:pPr>
            <a:r>
              <a:rPr lang="en-US" sz="2800" dirty="0" smtClean="0"/>
              <a:t> Effective – children learn what their teacher is teaching </a:t>
            </a:r>
          </a:p>
          <a:p>
            <a:endParaRPr lang="en-US" sz="2800" dirty="0" smtClean="0"/>
          </a:p>
          <a:p>
            <a:pPr marL="228600" indent="-228600">
              <a:buClr>
                <a:schemeClr val="accent1"/>
              </a:buClr>
              <a:buFont typeface="Arial"/>
              <a:buChar char="•"/>
            </a:pPr>
            <a:r>
              <a:rPr lang="en-US" sz="2800" dirty="0" smtClean="0"/>
              <a:t>Efficient – children learn concepts faster, more completely than they would through child-directed play alone</a:t>
            </a:r>
          </a:p>
          <a:p>
            <a:endParaRPr lang="en-US" sz="2800" dirty="0" smtClean="0"/>
          </a:p>
          <a:p>
            <a:pPr>
              <a:buClr>
                <a:schemeClr val="accent1"/>
              </a:buClr>
              <a:buFont typeface="Arial"/>
              <a:buChar char="•"/>
            </a:pPr>
            <a:r>
              <a:rPr lang="en-US" sz="2800" dirty="0" smtClean="0"/>
              <a:t> It includes Everyone</a:t>
            </a:r>
          </a:p>
          <a:p>
            <a:endParaRPr lang="en-US" dirty="0" smtClean="0"/>
          </a:p>
          <a:p>
            <a:endParaRPr lang="en-US" dirty="0" smtClean="0"/>
          </a:p>
          <a:p>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171" y="749034"/>
            <a:ext cx="8000152" cy="6217088"/>
          </a:xfrm>
          <a:prstGeom prst="rect">
            <a:avLst/>
          </a:prstGeom>
          <a:noFill/>
        </p:spPr>
        <p:txBody>
          <a:bodyPr wrap="square" rtlCol="0">
            <a:spAutoFit/>
          </a:bodyPr>
          <a:lstStyle/>
          <a:p>
            <a:r>
              <a:rPr lang="en-US" sz="2800" dirty="0" smtClean="0"/>
              <a:t>Effective, teacher-directed instruction requires intentionality:</a:t>
            </a:r>
          </a:p>
          <a:p>
            <a:pPr lvl="1">
              <a:buClr>
                <a:schemeClr val="accent1"/>
              </a:buClr>
              <a:buFont typeface="Arial"/>
              <a:buChar char="•"/>
            </a:pPr>
            <a:r>
              <a:rPr lang="en-US" sz="2800" dirty="0" smtClean="0"/>
              <a:t> Specific goals for children’s learning</a:t>
            </a:r>
          </a:p>
          <a:p>
            <a:pPr lvl="1">
              <a:buClr>
                <a:schemeClr val="accent1"/>
              </a:buClr>
              <a:buFont typeface="Arial"/>
              <a:buChar char="•"/>
            </a:pPr>
            <a:r>
              <a:rPr lang="en-US" sz="2800" dirty="0" smtClean="0"/>
              <a:t> Intentional, planned teaching approaches</a:t>
            </a:r>
          </a:p>
          <a:p>
            <a:pPr marL="688975" lvl="1" indent="-236538">
              <a:buClr>
                <a:schemeClr val="accent1"/>
              </a:buClr>
              <a:buFont typeface="Arial"/>
              <a:buChar char="•"/>
            </a:pPr>
            <a:r>
              <a:rPr lang="en-US" sz="2800" dirty="0" smtClean="0"/>
              <a:t>Teaching strategies respond to children’s interests and also provide explicit instruction about important concepts</a:t>
            </a:r>
          </a:p>
          <a:p>
            <a:pPr marL="231775" indent="-236538">
              <a:buClr>
                <a:schemeClr val="accent1"/>
              </a:buClr>
              <a:buFont typeface="Arial"/>
              <a:buChar char="•"/>
            </a:pPr>
            <a:r>
              <a:rPr lang="en-US" sz="2800" dirty="0" smtClean="0"/>
              <a:t>Teacher-directed instruction is developmentally appropriate when it is embedded within interesting activities that are appropriate for children’s age, developmental status, and the social and cultural contexts within which they live</a:t>
            </a:r>
          </a:p>
          <a:p>
            <a:endParaRPr lang="en-US" sz="26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026" y="903997"/>
            <a:ext cx="8011007" cy="5940089"/>
          </a:xfrm>
          <a:prstGeom prst="rect">
            <a:avLst/>
          </a:prstGeom>
          <a:noFill/>
        </p:spPr>
        <p:txBody>
          <a:bodyPr wrap="square" rtlCol="0">
            <a:spAutoFit/>
          </a:bodyPr>
          <a:lstStyle/>
          <a:p>
            <a:pPr>
              <a:buClr>
                <a:schemeClr val="accent1"/>
              </a:buClr>
              <a:buFont typeface="Arial"/>
              <a:buChar char="•"/>
            </a:pPr>
            <a:r>
              <a:rPr lang="en-US" sz="2600" dirty="0" smtClean="0"/>
              <a:t> </a:t>
            </a:r>
            <a:r>
              <a:rPr lang="en-US" sz="2800" dirty="0" smtClean="0"/>
              <a:t>Contexts for teacher-directed instruction</a:t>
            </a:r>
          </a:p>
          <a:p>
            <a:pPr>
              <a:buClr>
                <a:schemeClr val="accent1"/>
              </a:buClr>
              <a:buFont typeface="Arial"/>
              <a:buChar char="•"/>
            </a:pPr>
            <a:endParaRPr lang="en-US" sz="2600" dirty="0" smtClean="0"/>
          </a:p>
          <a:p>
            <a:pPr>
              <a:buClr>
                <a:schemeClr val="accent1"/>
              </a:buClr>
              <a:buFont typeface="Arial"/>
              <a:buChar char="•"/>
            </a:pPr>
            <a:endParaRPr lang="en-US" sz="2600" dirty="0" smtClean="0"/>
          </a:p>
          <a:p>
            <a:pPr lvl="1">
              <a:buClr>
                <a:schemeClr val="accent1"/>
              </a:buClr>
              <a:buFont typeface="Arial"/>
              <a:buChar char="•"/>
            </a:pPr>
            <a:r>
              <a:rPr lang="en-US" sz="2800" dirty="0" smtClean="0"/>
              <a:t> Small and large-groups provide settings in which to introduce and teach concepts</a:t>
            </a:r>
          </a:p>
          <a:p>
            <a:pPr lvl="1"/>
            <a:endParaRPr lang="en-US" sz="2800" dirty="0" smtClean="0"/>
          </a:p>
          <a:p>
            <a:pPr lvl="1">
              <a:buClr>
                <a:schemeClr val="accent1"/>
              </a:buClr>
              <a:buFont typeface="Arial"/>
              <a:buChar char="•"/>
            </a:pPr>
            <a:r>
              <a:rPr lang="en-US" sz="2800" dirty="0" smtClean="0"/>
              <a:t> Well-designed choice time activities provide children with opportunities to practice what they are learning</a:t>
            </a:r>
          </a:p>
          <a:p>
            <a:pPr lvl="1"/>
            <a:endParaRPr lang="en-US" sz="2800" dirty="0" smtClean="0"/>
          </a:p>
          <a:p>
            <a:pPr lvl="1">
              <a:buClr>
                <a:schemeClr val="accent1"/>
              </a:buClr>
              <a:buFont typeface="Arial"/>
              <a:buChar char="•"/>
            </a:pPr>
            <a:r>
              <a:rPr lang="en-US" sz="2800" dirty="0" smtClean="0"/>
              <a:t> Individual teacher-child interactions reinforce learning</a:t>
            </a:r>
          </a:p>
          <a:p>
            <a:pPr lvl="1"/>
            <a:endParaRPr lang="en-US" sz="2600" dirty="0" smtClean="0"/>
          </a:p>
          <a:p>
            <a:endParaRPr lang="en-US" sz="2600" dirty="0" smtClean="0"/>
          </a:p>
          <a:p>
            <a:endParaRPr lang="en-US" sz="2600" dirty="0" smtClean="0"/>
          </a:p>
          <a:p>
            <a:r>
              <a:rPr lang="en-US" sz="2600" dirty="0" smtClean="0"/>
              <a:t>	</a:t>
            </a:r>
            <a:endParaRPr lang="en-US"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911" y="575345"/>
            <a:ext cx="8249817" cy="7417415"/>
          </a:xfrm>
          <a:prstGeom prst="rect">
            <a:avLst/>
          </a:prstGeom>
          <a:noFill/>
        </p:spPr>
        <p:txBody>
          <a:bodyPr wrap="square" rtlCol="0">
            <a:spAutoFit/>
          </a:bodyPr>
          <a:lstStyle/>
          <a:p>
            <a:r>
              <a:rPr lang="en-US" sz="2800" dirty="0" smtClean="0"/>
              <a:t>Daily Schedule:</a:t>
            </a:r>
          </a:p>
          <a:p>
            <a:endParaRPr lang="en-US" sz="2800" dirty="0" smtClean="0"/>
          </a:p>
          <a:p>
            <a:pPr defTabSz="444500">
              <a:tabLst>
                <a:tab pos="2109788" algn="l"/>
              </a:tabLst>
            </a:pPr>
            <a:r>
              <a:rPr lang="en-US" sz="2800" dirty="0" smtClean="0"/>
              <a:t>6:30 – 8:00	Arrival, greetings, quiet play</a:t>
            </a:r>
          </a:p>
          <a:p>
            <a:pPr defTabSz="444500">
              <a:tabLst>
                <a:tab pos="2109788" algn="l"/>
              </a:tabLst>
            </a:pPr>
            <a:r>
              <a:rPr lang="en-US" sz="2800" dirty="0" smtClean="0"/>
              <a:t>8:00 – 8:45	Breakfast, toileting, brushing teeth</a:t>
            </a:r>
          </a:p>
          <a:p>
            <a:pPr defTabSz="444500">
              <a:tabLst>
                <a:tab pos="2109788" algn="l"/>
              </a:tabLst>
            </a:pPr>
            <a:r>
              <a:rPr lang="en-US" sz="2800" dirty="0" smtClean="0"/>
              <a:t>8:45 – 9:15	</a:t>
            </a:r>
            <a:r>
              <a:rPr lang="en-US" sz="2800" dirty="0" smtClean="0">
                <a:solidFill>
                  <a:srgbClr val="FF0000"/>
                </a:solidFill>
              </a:rPr>
              <a:t>Circle time </a:t>
            </a:r>
            <a:r>
              <a:rPr lang="en-US" sz="2800" dirty="0" smtClean="0"/>
              <a:t>– calendar, weather, book</a:t>
            </a:r>
          </a:p>
          <a:p>
            <a:pPr defTabSz="444500">
              <a:tabLst>
                <a:tab pos="2109788" algn="l"/>
              </a:tabLst>
            </a:pPr>
            <a:r>
              <a:rPr lang="en-US" sz="2800" dirty="0" smtClean="0"/>
              <a:t>9:30 – 10:30	</a:t>
            </a:r>
            <a:r>
              <a:rPr lang="en-US" sz="2800" dirty="0" smtClean="0">
                <a:solidFill>
                  <a:srgbClr val="FF0000"/>
                </a:solidFill>
              </a:rPr>
              <a:t>Centers</a:t>
            </a:r>
          </a:p>
          <a:p>
            <a:pPr defTabSz="444500">
              <a:tabLst>
                <a:tab pos="2109788" algn="l"/>
              </a:tabLst>
            </a:pPr>
            <a:r>
              <a:rPr lang="en-US" sz="2800" dirty="0" smtClean="0"/>
              <a:t>10:45–11:15	Outdoors</a:t>
            </a:r>
          </a:p>
          <a:p>
            <a:pPr defTabSz="444500">
              <a:tabLst>
                <a:tab pos="2109788" algn="l"/>
              </a:tabLst>
            </a:pPr>
            <a:r>
              <a:rPr lang="en-US" sz="2800" dirty="0" smtClean="0"/>
              <a:t>11:30–12:00	Lunch</a:t>
            </a:r>
          </a:p>
          <a:p>
            <a:pPr defTabSz="444500">
              <a:tabLst>
                <a:tab pos="2109788" algn="l"/>
              </a:tabLst>
            </a:pPr>
            <a:r>
              <a:rPr lang="en-US" sz="2800" dirty="0" smtClean="0"/>
              <a:t>12:15 – 2:15	Nap</a:t>
            </a:r>
          </a:p>
          <a:p>
            <a:pPr defTabSz="444500">
              <a:tabLst>
                <a:tab pos="2109788" algn="l"/>
              </a:tabLst>
            </a:pPr>
            <a:r>
              <a:rPr lang="en-US" sz="2800" dirty="0" smtClean="0"/>
              <a:t>2:15 –   3:15	</a:t>
            </a:r>
            <a:r>
              <a:rPr lang="en-US" sz="2800" dirty="0" smtClean="0">
                <a:solidFill>
                  <a:srgbClr val="FF0000"/>
                </a:solidFill>
              </a:rPr>
              <a:t>Centers</a:t>
            </a:r>
          </a:p>
          <a:p>
            <a:pPr defTabSz="444500">
              <a:tabLst>
                <a:tab pos="2109788" algn="l"/>
              </a:tabLst>
            </a:pPr>
            <a:r>
              <a:rPr lang="en-US" sz="2800" dirty="0" smtClean="0"/>
              <a:t>3:30 –   3:50	Snack</a:t>
            </a:r>
          </a:p>
          <a:p>
            <a:pPr defTabSz="444500">
              <a:tabLst>
                <a:tab pos="2109788" algn="l"/>
              </a:tabLst>
            </a:pPr>
            <a:r>
              <a:rPr lang="en-US" sz="2800" dirty="0" smtClean="0"/>
              <a:t>4:00 --  4:30	</a:t>
            </a:r>
            <a:r>
              <a:rPr lang="en-US" sz="2800" dirty="0" smtClean="0">
                <a:solidFill>
                  <a:srgbClr val="FF0000"/>
                </a:solidFill>
              </a:rPr>
              <a:t>Afternoon circle</a:t>
            </a:r>
          </a:p>
          <a:p>
            <a:pPr defTabSz="444500">
              <a:tabLst>
                <a:tab pos="2109788" algn="l"/>
              </a:tabLst>
            </a:pPr>
            <a:r>
              <a:rPr lang="en-US" sz="2800" dirty="0" smtClean="0"/>
              <a:t>4:45 --  5:30	Outdoors, departure</a:t>
            </a:r>
          </a:p>
          <a:p>
            <a:pPr defTabSz="444500">
              <a:tabLst>
                <a:tab pos="2109788" algn="l"/>
              </a:tabLst>
            </a:pPr>
            <a:endParaRPr lang="en-US" sz="2800" dirty="0" smtClean="0"/>
          </a:p>
          <a:p>
            <a:pPr defTabSz="444500">
              <a:tabLst>
                <a:tab pos="2109788" algn="l"/>
              </a:tabLst>
            </a:pPr>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496" y="527332"/>
            <a:ext cx="8503188" cy="5693867"/>
          </a:xfrm>
          <a:prstGeom prst="rect">
            <a:avLst/>
          </a:prstGeom>
          <a:noFill/>
        </p:spPr>
        <p:txBody>
          <a:bodyPr wrap="square" rtlCol="0">
            <a:spAutoFit/>
          </a:bodyPr>
          <a:lstStyle/>
          <a:p>
            <a:pPr>
              <a:buClr>
                <a:schemeClr val="accent1"/>
              </a:buClr>
              <a:buFont typeface="Arial"/>
              <a:buChar char="•"/>
            </a:pPr>
            <a:r>
              <a:rPr lang="en-US" sz="2800" dirty="0" smtClean="0"/>
              <a:t> How do teachers know what and how to teach?</a:t>
            </a:r>
          </a:p>
          <a:p>
            <a:pPr marL="228600" lvl="1" indent="228600">
              <a:buClr>
                <a:schemeClr val="accent1"/>
              </a:buClr>
              <a:buFont typeface="Arial"/>
              <a:buChar char="•"/>
            </a:pPr>
            <a:r>
              <a:rPr lang="en-US" sz="2800" dirty="0" smtClean="0"/>
              <a:t> Curriculum</a:t>
            </a:r>
          </a:p>
          <a:p>
            <a:pPr marL="228600" lvl="1" indent="228600">
              <a:buClr>
                <a:schemeClr val="accent1"/>
              </a:buClr>
              <a:buFont typeface="Arial"/>
              <a:buChar char="•"/>
            </a:pPr>
            <a:r>
              <a:rPr lang="en-US" sz="2800" dirty="0" smtClean="0"/>
              <a:t> State Early Learning Standards</a:t>
            </a:r>
          </a:p>
          <a:p>
            <a:pPr marL="228600" lvl="1" indent="228600">
              <a:buClr>
                <a:schemeClr val="accent1"/>
              </a:buClr>
              <a:buFont typeface="Arial"/>
              <a:buChar char="•"/>
            </a:pPr>
            <a:r>
              <a:rPr lang="en-US" sz="2800" dirty="0" smtClean="0"/>
              <a:t> Research reports (National Early Literacy Panel)</a:t>
            </a:r>
          </a:p>
          <a:p>
            <a:pPr marL="230188" lvl="1" indent="227013">
              <a:buClr>
                <a:schemeClr val="accent1"/>
              </a:buClr>
              <a:buFont typeface="Arial"/>
              <a:buChar char="•"/>
            </a:pPr>
            <a:r>
              <a:rPr lang="en-US" sz="2800" dirty="0" smtClean="0"/>
              <a:t>What Works Clearinghouse</a:t>
            </a:r>
          </a:p>
          <a:p>
            <a:r>
              <a:rPr lang="en-US" sz="2800" dirty="0" smtClean="0"/>
              <a:t>		Practice Guides – Early Childhood Mathematics</a:t>
            </a:r>
          </a:p>
          <a:p>
            <a:pPr marL="911225"/>
            <a:r>
              <a:rPr lang="en-US" sz="2800" dirty="0" smtClean="0"/>
              <a:t>	</a:t>
            </a:r>
            <a:r>
              <a:rPr lang="en-US" sz="2800" dirty="0" smtClean="0">
                <a:hlinkClick r:id="rId2"/>
              </a:rPr>
              <a:t>Teaching Math to Young Children</a:t>
            </a:r>
            <a:endParaRPr lang="en-US" sz="2800" dirty="0" smtClean="0"/>
          </a:p>
          <a:p>
            <a:pPr marL="230188" lvl="1" indent="227013">
              <a:buClr>
                <a:schemeClr val="accent1"/>
              </a:buClr>
              <a:buFont typeface="Arial"/>
              <a:buChar char="•"/>
            </a:pPr>
            <a:r>
              <a:rPr lang="en-US" sz="2800" smtClean="0"/>
              <a:t>Planned</a:t>
            </a:r>
            <a:r>
              <a:rPr lang="en-US" sz="2800" dirty="0" smtClean="0"/>
              <a:t>, intentional instruction</a:t>
            </a:r>
          </a:p>
          <a:p>
            <a:pPr marL="230188" lvl="1" indent="227013">
              <a:buClr>
                <a:schemeClr val="accent1"/>
              </a:buClr>
              <a:buFont typeface="Arial"/>
              <a:buChar char="•"/>
            </a:pPr>
            <a:r>
              <a:rPr lang="en-US" sz="2800" dirty="0" smtClean="0"/>
              <a:t>Embedded within activities and routines</a:t>
            </a:r>
          </a:p>
          <a:p>
            <a:pPr lvl="1" indent="-228600">
              <a:buClr>
                <a:schemeClr val="accent1"/>
              </a:buClr>
              <a:buFont typeface="Arial"/>
              <a:buChar char="•"/>
            </a:pPr>
            <a:r>
              <a:rPr lang="en-US" sz="2800" dirty="0" smtClean="0"/>
              <a:t>With opportunities for children to practice what they are learning</a:t>
            </a:r>
          </a:p>
          <a:p>
            <a:endParaRPr lang="en-US" sz="2800" dirty="0" smtClean="0"/>
          </a:p>
          <a:p>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201" y="531922"/>
            <a:ext cx="8249817" cy="8463857"/>
          </a:xfrm>
          <a:prstGeom prst="rect">
            <a:avLst/>
          </a:prstGeom>
          <a:noFill/>
        </p:spPr>
        <p:txBody>
          <a:bodyPr wrap="square" rtlCol="0">
            <a:spAutoFit/>
          </a:bodyPr>
          <a:lstStyle/>
          <a:p>
            <a:r>
              <a:rPr lang="en-US" sz="2600" dirty="0" smtClean="0"/>
              <a:t>An example – Teaching letters and sounds</a:t>
            </a:r>
          </a:p>
          <a:p>
            <a:endParaRPr lang="en-US" sz="2600" dirty="0" smtClean="0"/>
          </a:p>
          <a:p>
            <a:r>
              <a:rPr lang="en-US" sz="2600" dirty="0" smtClean="0"/>
              <a:t>What to teach:  4.B Demonstrate an emerging knowledge and understanding of the alphabet. </a:t>
            </a:r>
          </a:p>
          <a:p>
            <a:r>
              <a:rPr lang="en-US" sz="2600" dirty="0" smtClean="0">
                <a:hlinkClick r:id="rId3"/>
              </a:rPr>
              <a:t>4.B.ECb</a:t>
            </a:r>
            <a:r>
              <a:rPr lang="en-US" sz="2600" dirty="0" smtClean="0"/>
              <a:t> Recognize and name some upper/lowercase letters of the alphabet, especially those in own name.</a:t>
            </a:r>
          </a:p>
          <a:p>
            <a:endParaRPr lang="en-US" sz="2600" dirty="0" smtClean="0"/>
          </a:p>
          <a:p>
            <a:r>
              <a:rPr lang="en-US" sz="2600" dirty="0" smtClean="0"/>
              <a:t>4.C Demonstrate an emerging understanding of spoken words, syllables, and sounds (phonemes). </a:t>
            </a:r>
          </a:p>
          <a:p>
            <a:r>
              <a:rPr lang="en-US" sz="2600" dirty="0" smtClean="0">
                <a:hlinkClick r:id="rId4"/>
              </a:rPr>
              <a:t>4.C.ECd</a:t>
            </a:r>
            <a:r>
              <a:rPr lang="en-US" sz="2600" dirty="0" smtClean="0"/>
              <a:t> With teacher assistance, isolate and pronounce the initial sounds in words.</a:t>
            </a:r>
          </a:p>
          <a:p>
            <a:endParaRPr lang="en-US" sz="2600" dirty="0" smtClean="0"/>
          </a:p>
          <a:p>
            <a:pPr marL="228600" indent="-228600">
              <a:buClr>
                <a:schemeClr val="accent1"/>
              </a:buClr>
              <a:buFont typeface="Arial"/>
              <a:buChar char="•"/>
            </a:pPr>
            <a:r>
              <a:rPr lang="en-US" sz="2600" dirty="0" smtClean="0"/>
              <a:t>How: most efficient learning comes from teaching letters and sounds together (letter name-to-sound facilitation effect)</a:t>
            </a:r>
          </a:p>
          <a:p>
            <a:endParaRPr lang="en-US" sz="2600" dirty="0" smtClean="0"/>
          </a:p>
          <a:p>
            <a:endParaRPr lang="en-US" sz="2600" dirty="0" smtClean="0"/>
          </a:p>
          <a:p>
            <a:endParaRPr lang="en-US" sz="2600" dirty="0" smtClean="0"/>
          </a:p>
          <a:p>
            <a:endParaRPr lang="en-US" sz="2600" dirty="0" smtClean="0"/>
          </a:p>
          <a:p>
            <a:endParaRPr lang="en-US" sz="2600" dirty="0" smtClean="0"/>
          </a:p>
          <a:p>
            <a:endParaRPr lang="en-US" sz="2600" dirty="0" smtClean="0"/>
          </a:p>
          <a:p>
            <a:endParaRPr lang="en-US" sz="2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866" y="553635"/>
            <a:ext cx="7576807" cy="5970866"/>
          </a:xfrm>
          <a:prstGeom prst="rect">
            <a:avLst/>
          </a:prstGeom>
          <a:noFill/>
        </p:spPr>
        <p:txBody>
          <a:bodyPr wrap="square" rtlCol="0">
            <a:spAutoFit/>
          </a:bodyPr>
          <a:lstStyle/>
          <a:p>
            <a:r>
              <a:rPr lang="en-US" sz="2600" dirty="0" smtClean="0"/>
              <a:t>Routine, teacher-planned activity</a:t>
            </a:r>
          </a:p>
          <a:p>
            <a:endParaRPr lang="en-US" sz="2600" dirty="0" smtClean="0"/>
          </a:p>
          <a:p>
            <a:r>
              <a:rPr lang="en-US" sz="2600" dirty="0" smtClean="0"/>
              <a:t>Teacher adapts familiar song to teach letters and sounds</a:t>
            </a:r>
          </a:p>
          <a:p>
            <a:endParaRPr lang="en-US" sz="2600" dirty="0" smtClean="0"/>
          </a:p>
          <a:p>
            <a:pPr lvl="0"/>
            <a:r>
              <a:rPr lang="en-US" sz="2600" dirty="0"/>
              <a:t>Prepares necessary materials in advance (i.e., removable letters, specific letters to be taught)</a:t>
            </a:r>
          </a:p>
          <a:p>
            <a:r>
              <a:rPr lang="en-US" sz="2600" dirty="0"/>
              <a:t> </a:t>
            </a:r>
          </a:p>
          <a:p>
            <a:pPr lvl="0"/>
            <a:r>
              <a:rPr lang="en-US" sz="2600" dirty="0"/>
              <a:t>Names the letter (M), the letter sound (/</a:t>
            </a:r>
            <a:r>
              <a:rPr lang="en-US" sz="2600" dirty="0" err="1"/>
              <a:t>m</a:t>
            </a:r>
            <a:r>
              <a:rPr lang="en-US" sz="2600" dirty="0"/>
              <a:t>/) and asks children to repeat the sound prior to singing</a:t>
            </a:r>
          </a:p>
          <a:p>
            <a:r>
              <a:rPr lang="en-US" sz="2600" dirty="0"/>
              <a:t> </a:t>
            </a:r>
          </a:p>
          <a:p>
            <a:pPr lvl="0"/>
            <a:r>
              <a:rPr lang="en-US" sz="2600" dirty="0"/>
              <a:t>Explains the difference between letter names and letter sounds</a:t>
            </a:r>
          </a:p>
          <a:p>
            <a:r>
              <a:rPr lang="en-US" sz="2600" dirty="0" smtClean="0"/>
              <a:t> </a:t>
            </a:r>
          </a:p>
          <a:p>
            <a:pPr lvl="0"/>
            <a:r>
              <a:rPr lang="en-US" sz="2600" dirty="0"/>
              <a:t>Points to letters as she sings the song</a:t>
            </a:r>
          </a:p>
          <a:p>
            <a:endParaRPr lang="en-US" dirty="0"/>
          </a:p>
        </p:txBody>
      </p:sp>
      <p:pic>
        <p:nvPicPr>
          <p:cNvPr id="3" name="Bingo Songaudi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28502" y="500649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6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576" y="890156"/>
            <a:ext cx="6610710" cy="4247317"/>
          </a:xfrm>
          <a:prstGeom prst="rect">
            <a:avLst/>
          </a:prstGeom>
          <a:noFill/>
        </p:spPr>
        <p:txBody>
          <a:bodyPr wrap="square" rtlCol="0">
            <a:spAutoFit/>
          </a:bodyPr>
          <a:lstStyle/>
          <a:p>
            <a:r>
              <a:rPr lang="en-US" sz="2800" dirty="0" smtClean="0"/>
              <a:t>An Example – Sinking and floating</a:t>
            </a:r>
          </a:p>
          <a:p>
            <a:endParaRPr lang="en-US" sz="2800" dirty="0" smtClean="0"/>
          </a:p>
          <a:p>
            <a:pPr>
              <a:buClr>
                <a:schemeClr val="accent1"/>
              </a:buClr>
              <a:buFont typeface="Arial"/>
              <a:buChar char="•"/>
            </a:pPr>
            <a:r>
              <a:rPr lang="en-US" sz="2800" dirty="0" smtClean="0"/>
              <a:t> Common activity in many early childhood classrooms  </a:t>
            </a:r>
          </a:p>
          <a:p>
            <a:endParaRPr lang="en-US" sz="2800" dirty="0" smtClean="0"/>
          </a:p>
          <a:p>
            <a:pPr>
              <a:buClr>
                <a:schemeClr val="accent1"/>
              </a:buClr>
              <a:buFont typeface="Arial"/>
              <a:buChar char="•"/>
            </a:pPr>
            <a:r>
              <a:rPr lang="en-US" sz="2800" dirty="0" smtClean="0"/>
              <a:t> Challenging because a full understanding of sinking and floating requires an appreciation of the co-relations between density and mass.</a:t>
            </a:r>
          </a:p>
          <a:p>
            <a:endParaRPr lang="en-US" sz="2800" dirty="0" smtClean="0"/>
          </a:p>
          <a:p>
            <a:r>
              <a:rPr lang="en-US" dirty="0" smtClean="0">
                <a:hlinkClick r:id="rId2"/>
              </a:rPr>
              <a:t>Sinking and floating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368" y="1417638"/>
            <a:ext cx="7587488" cy="6093975"/>
          </a:xfrm>
          <a:prstGeom prst="rect">
            <a:avLst/>
          </a:prstGeom>
          <a:noFill/>
        </p:spPr>
        <p:txBody>
          <a:bodyPr wrap="square" rtlCol="0">
            <a:spAutoFit/>
          </a:bodyPr>
          <a:lstStyle/>
          <a:p>
            <a:r>
              <a:rPr lang="en-US" sz="2400" b="1" dirty="0" smtClean="0"/>
              <a:t>Goal 11</a:t>
            </a:r>
            <a:r>
              <a:rPr lang="en-US" sz="2400" dirty="0" smtClean="0"/>
              <a:t> Demonstrate curiosity about the world and begin to use the practices of science and engineering to answer questions and solve problems.</a:t>
            </a:r>
          </a:p>
          <a:p>
            <a:r>
              <a:rPr lang="en-US" sz="2400" dirty="0" smtClean="0"/>
              <a:t>11.A Develop beginning skills in the use of science and engineering practices, such as observing, asking questions, solving problems, and drawing conclusions. </a:t>
            </a:r>
          </a:p>
          <a:p>
            <a:r>
              <a:rPr lang="en-US" sz="2400" dirty="0" smtClean="0">
                <a:hlinkClick r:id="rId2"/>
              </a:rPr>
              <a:t>11.A.ECc</a:t>
            </a:r>
            <a:r>
              <a:rPr lang="en-US" sz="2400" dirty="0" smtClean="0"/>
              <a:t> Plan and carry out simple investigations.</a:t>
            </a:r>
            <a:endParaRPr lang="en-US" sz="2400" b="1" dirty="0" smtClean="0"/>
          </a:p>
          <a:p>
            <a:endParaRPr lang="en-US" sz="2400" b="1" dirty="0" smtClean="0"/>
          </a:p>
          <a:p>
            <a:r>
              <a:rPr lang="en-US" sz="2400" b="1" dirty="0" smtClean="0"/>
              <a:t>Goal 13</a:t>
            </a:r>
            <a:r>
              <a:rPr lang="en-US" sz="2400" dirty="0" smtClean="0"/>
              <a:t> Understand important connections and understandings in science and engineering.</a:t>
            </a:r>
          </a:p>
          <a:p>
            <a:r>
              <a:rPr lang="en-US" sz="2400" dirty="0" smtClean="0"/>
              <a:t>13.B Use tools and technology to assist with science and engineering investigations. </a:t>
            </a:r>
          </a:p>
          <a:p>
            <a:r>
              <a:rPr lang="en-US" sz="2400" dirty="0" smtClean="0">
                <a:hlinkClick r:id="rId3"/>
              </a:rPr>
              <a:t>13.B.ECa</a:t>
            </a:r>
            <a:r>
              <a:rPr lang="en-US" sz="2400" dirty="0" smtClean="0"/>
              <a:t> Use nonstandard and standard scientific tools for investigation.</a:t>
            </a:r>
          </a:p>
          <a:p>
            <a:endParaRPr lang="en-US" dirty="0" smtClean="0"/>
          </a:p>
          <a:p>
            <a:endParaRPr lang="en-US" dirty="0" smtClean="0"/>
          </a:p>
          <a:p>
            <a:endParaRPr lang="en-US" dirty="0"/>
          </a:p>
        </p:txBody>
      </p:sp>
      <p:sp>
        <p:nvSpPr>
          <p:cNvPr id="3" name="Title 2"/>
          <p:cNvSpPr>
            <a:spLocks noGrp="1"/>
          </p:cNvSpPr>
          <p:nvPr>
            <p:ph type="title"/>
          </p:nvPr>
        </p:nvSpPr>
        <p:spPr>
          <a:xfrm>
            <a:off x="753368" y="274638"/>
            <a:ext cx="7933432" cy="1143000"/>
          </a:xfrm>
        </p:spPr>
        <p:txBody>
          <a:bodyPr>
            <a:noAutofit/>
          </a:bodyPr>
          <a:lstStyle/>
          <a:p>
            <a:r>
              <a:rPr lang="en-US" sz="2800" dirty="0" smtClean="0">
                <a:latin typeface="Perpetua"/>
                <a:cs typeface="Perpetua"/>
              </a:rPr>
              <a:t>Using sinking/floating to teach developmentally appropriate learning objectives</a:t>
            </a:r>
            <a:endParaRPr lang="en-US" sz="2800" dirty="0">
              <a:latin typeface="Perpetua"/>
              <a:cs typeface="Perpetu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9331" y="163958"/>
            <a:ext cx="8238963" cy="7478970"/>
          </a:xfrm>
          <a:prstGeom prst="rect">
            <a:avLst/>
          </a:prstGeom>
        </p:spPr>
        <p:txBody>
          <a:bodyPr wrap="square">
            <a:spAutoFit/>
          </a:bodyPr>
          <a:lstStyle/>
          <a:p>
            <a:r>
              <a:rPr lang="en-US" sz="2800" dirty="0" smtClean="0"/>
              <a:t>Our learning goals included:</a:t>
            </a:r>
          </a:p>
          <a:p>
            <a:endParaRPr lang="en-US" sz="2800" dirty="0" smtClean="0"/>
          </a:p>
          <a:p>
            <a:pPr marL="514350" indent="-514350">
              <a:buAutoNum type="alphaLcParenBoth"/>
            </a:pPr>
            <a:r>
              <a:rPr lang="en-US" sz="2800" dirty="0" smtClean="0"/>
              <a:t>understanding the concepts of size and weight and their relation to floating and sinking by measuring and comparing objects with different properties; </a:t>
            </a:r>
          </a:p>
          <a:p>
            <a:pPr marL="514350" indent="-514350">
              <a:buAutoNum type="alphaLcParenBoth"/>
            </a:pPr>
            <a:r>
              <a:rPr lang="en-US" sz="2800" dirty="0" smtClean="0"/>
              <a:t>making correct judgments about whether an object would float or sink by using scientific problem-solving strategies, such as prediction, measurement, observation; and </a:t>
            </a:r>
          </a:p>
          <a:p>
            <a:pPr marL="514350" indent="-514350">
              <a:buAutoNum type="alphaLcParenBoth"/>
            </a:pPr>
            <a:r>
              <a:rPr lang="en-US" sz="2800" dirty="0" smtClean="0"/>
              <a:t>learning to make an object that floats sink and to make an object that sinks float by using scientific problem-solving strategies.</a:t>
            </a:r>
          </a:p>
          <a:p>
            <a:pPr marL="514350" indent="-514350">
              <a:buAutoNum type="alphaLcParenBoth"/>
            </a:pPr>
            <a:endParaRPr lang="en-US" sz="2800" dirty="0" smtClean="0"/>
          </a:p>
          <a:p>
            <a:pPr marL="514350" indent="-514350"/>
            <a:r>
              <a:rPr lang="en-US" sz="2000" dirty="0" smtClean="0"/>
              <a:t>Hong, S., &amp; Diamond, K. E. (2012). Two approaches to teaching young children science concepts, vocabulary, and scientific problem-solving skills. </a:t>
            </a:r>
            <a:r>
              <a:rPr lang="en-US" sz="2000" i="1" dirty="0" smtClean="0"/>
              <a:t>Early Childhood Research Quarterly</a:t>
            </a:r>
            <a:r>
              <a:rPr lang="en-US" sz="2000" dirty="0" smtClean="0"/>
              <a:t>, </a:t>
            </a:r>
            <a:r>
              <a:rPr lang="en-US" sz="2000" i="1" dirty="0" smtClean="0"/>
              <a:t>27</a:t>
            </a:r>
            <a:r>
              <a:rPr lang="en-US" sz="2000" dirty="0" smtClean="0"/>
              <a:t>, 295-305. </a:t>
            </a:r>
          </a:p>
          <a:p>
            <a:pPr marL="342900" indent="-342900">
              <a:buAutoNum type="alphaLcParenBoth"/>
            </a:pPr>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a:cs typeface="Perpetua"/>
              </a:rPr>
              <a:t>Overview</a:t>
            </a:r>
            <a:endParaRPr lang="en-US" dirty="0">
              <a:latin typeface="Perpetua"/>
              <a:cs typeface="Perpetua"/>
            </a:endParaRPr>
          </a:p>
        </p:txBody>
      </p:sp>
      <p:sp>
        <p:nvSpPr>
          <p:cNvPr id="3" name="Content Placeholder 2"/>
          <p:cNvSpPr>
            <a:spLocks noGrp="1"/>
          </p:cNvSpPr>
          <p:nvPr>
            <p:ph sz="quarter" idx="1"/>
          </p:nvPr>
        </p:nvSpPr>
        <p:spPr/>
        <p:txBody>
          <a:bodyPr>
            <a:normAutofit/>
          </a:bodyPr>
          <a:lstStyle/>
          <a:p>
            <a:r>
              <a:rPr lang="en-US" sz="2800" dirty="0" smtClean="0"/>
              <a:t>Background</a:t>
            </a:r>
          </a:p>
          <a:p>
            <a:r>
              <a:rPr lang="en-US" sz="2800" dirty="0" smtClean="0"/>
              <a:t>Classroom contexts</a:t>
            </a:r>
          </a:p>
          <a:p>
            <a:r>
              <a:rPr lang="en-US" sz="2800" dirty="0" smtClean="0"/>
              <a:t>Approaches to teaching</a:t>
            </a:r>
          </a:p>
          <a:p>
            <a:r>
              <a:rPr lang="en-US" sz="2800" dirty="0" smtClean="0"/>
              <a:t>Elements of effective instruction</a:t>
            </a:r>
          </a:p>
          <a:p>
            <a:r>
              <a:rPr lang="en-US" sz="2800" dirty="0" smtClean="0"/>
              <a:t>Examples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070" y="968568"/>
            <a:ext cx="8351619" cy="4832093"/>
          </a:xfrm>
          <a:prstGeom prst="rect">
            <a:avLst/>
          </a:prstGeom>
          <a:noFill/>
        </p:spPr>
        <p:txBody>
          <a:bodyPr wrap="square" rtlCol="0">
            <a:spAutoFit/>
          </a:bodyPr>
          <a:lstStyle/>
          <a:p>
            <a:r>
              <a:rPr lang="en-US" sz="2800" dirty="0" smtClean="0"/>
              <a:t>Specific concepts that were taught included:</a:t>
            </a:r>
          </a:p>
          <a:p>
            <a:pPr marL="631825" lvl="1" indent="-176213">
              <a:buClr>
                <a:schemeClr val="accent1"/>
              </a:buClr>
              <a:buFont typeface="Arial"/>
              <a:buChar char="•"/>
            </a:pPr>
            <a:r>
              <a:rPr lang="en-US" sz="2800" dirty="0" smtClean="0"/>
              <a:t>specific concepts and vocabulary related to objects’ floating and sinking</a:t>
            </a:r>
          </a:p>
          <a:p>
            <a:pPr marL="631825" lvl="1" indent="-176213">
              <a:buClr>
                <a:schemeClr val="accent1"/>
              </a:buClr>
              <a:buFont typeface="Arial"/>
              <a:buChar char="•"/>
            </a:pPr>
            <a:r>
              <a:rPr lang="en-US" sz="2800" dirty="0" smtClean="0"/>
              <a:t>scientific problem-solving skills</a:t>
            </a:r>
          </a:p>
          <a:p>
            <a:r>
              <a:rPr lang="en-US" sz="2800" dirty="0" smtClean="0"/>
              <a:t>In terms of making experiments, children were expected to learn to </a:t>
            </a:r>
          </a:p>
          <a:p>
            <a:pPr lvl="1">
              <a:buClr>
                <a:schemeClr val="accent1"/>
              </a:buClr>
              <a:buFont typeface="Arial"/>
              <a:buChar char="•"/>
            </a:pPr>
            <a:r>
              <a:rPr lang="en-US" sz="2800" dirty="0" smtClean="0"/>
              <a:t> make hypotheses</a:t>
            </a:r>
          </a:p>
          <a:p>
            <a:pPr lvl="1">
              <a:buClr>
                <a:schemeClr val="accent1"/>
              </a:buClr>
              <a:buFont typeface="Arial"/>
              <a:buChar char="•"/>
            </a:pPr>
            <a:r>
              <a:rPr lang="en-US" sz="2800" dirty="0" smtClean="0"/>
              <a:t> test hypotheses</a:t>
            </a:r>
          </a:p>
          <a:p>
            <a:pPr marL="630238" lvl="1" indent="-173038">
              <a:buClr>
                <a:schemeClr val="accent1"/>
              </a:buClr>
              <a:buFont typeface="Arial"/>
              <a:buChar char="•"/>
            </a:pPr>
            <a:r>
              <a:rPr lang="en-US" sz="2800" dirty="0" smtClean="0"/>
              <a:t>modify their hypotheses when the original ones were not supported</a:t>
            </a:r>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636" y="564489"/>
            <a:ext cx="8380078" cy="6555642"/>
          </a:xfrm>
          <a:prstGeom prst="rect">
            <a:avLst/>
          </a:prstGeom>
          <a:noFill/>
        </p:spPr>
        <p:txBody>
          <a:bodyPr wrap="square" rtlCol="0">
            <a:spAutoFit/>
          </a:bodyPr>
          <a:lstStyle/>
          <a:p>
            <a:r>
              <a:rPr lang="en-US" sz="2800" dirty="0" smtClean="0"/>
              <a:t>Three small-groups (four 15-minute sessions over two weeks)</a:t>
            </a:r>
          </a:p>
          <a:p>
            <a:endParaRPr lang="en-US" sz="2800" dirty="0" smtClean="0"/>
          </a:p>
          <a:p>
            <a:pPr defTabSz="225425">
              <a:buClr>
                <a:schemeClr val="accent1"/>
              </a:buClr>
              <a:buFont typeface="Arial"/>
              <a:buChar char="•"/>
            </a:pPr>
            <a:r>
              <a:rPr lang="en-US" sz="2800" dirty="0" smtClean="0"/>
              <a:t>	Control group: Book Reading</a:t>
            </a:r>
          </a:p>
          <a:p>
            <a:pPr defTabSz="225425">
              <a:buClr>
                <a:schemeClr val="accent1"/>
              </a:buClr>
              <a:buFont typeface="Arial"/>
              <a:buChar char="•"/>
            </a:pPr>
            <a:endParaRPr lang="en-US" sz="2800" dirty="0" smtClean="0"/>
          </a:p>
          <a:p>
            <a:pPr marL="228600" indent="-228600" defTabSz="225425">
              <a:buClr>
                <a:schemeClr val="accent1"/>
              </a:buClr>
              <a:buFont typeface="Arial"/>
              <a:buChar char="•"/>
            </a:pPr>
            <a:r>
              <a:rPr lang="en-US" sz="2800" dirty="0" smtClean="0"/>
              <a:t>Responsive Teaching –described, commented on and asked questions about what children did and said (implicit strategies that promote learning by following child’s lead)</a:t>
            </a:r>
          </a:p>
          <a:p>
            <a:pPr defTabSz="225425">
              <a:buClr>
                <a:schemeClr val="accent1"/>
              </a:buClr>
              <a:buFont typeface="Arial"/>
              <a:buChar char="•"/>
            </a:pPr>
            <a:endParaRPr lang="en-US" sz="2800" dirty="0" smtClean="0"/>
          </a:p>
          <a:p>
            <a:pPr defTabSz="225425">
              <a:buClr>
                <a:schemeClr val="accent1"/>
              </a:buClr>
              <a:buFont typeface="Arial"/>
              <a:buChar char="•"/>
            </a:pPr>
            <a:r>
              <a:rPr lang="en-US" sz="2800" dirty="0" smtClean="0"/>
              <a:t> Responsive Teaching + Explicit Instruction -  </a:t>
            </a:r>
          </a:p>
          <a:p>
            <a:pPr marL="631825" lvl="1" indent="-176213" defTabSz="225425">
              <a:buClr>
                <a:schemeClr val="accent1"/>
              </a:buClr>
              <a:buFont typeface="Arial"/>
              <a:buChar char="•"/>
            </a:pPr>
            <a:r>
              <a:rPr lang="en-US" sz="2800" dirty="0" smtClean="0"/>
              <a:t>brief lesson (about 10 minutes) at the beginning of each session focused on specific learning objectives</a:t>
            </a:r>
          </a:p>
          <a:p>
            <a:pPr lvl="1" defTabSz="225425">
              <a:buClr>
                <a:schemeClr val="accent1"/>
              </a:buClr>
              <a:buFont typeface="Arial"/>
              <a:buChar char="•"/>
            </a:pPr>
            <a:r>
              <a:rPr lang="en-US" sz="2800" dirty="0" smtClean="0"/>
              <a:t> guiding children’s play with the materials</a:t>
            </a:r>
          </a:p>
          <a:p>
            <a:pPr defTabSz="225425">
              <a:buClr>
                <a:schemeClr val="accent1"/>
              </a:buClr>
              <a:buFont typeface="Arial"/>
              <a:buChar char="•"/>
            </a:pPr>
            <a:endParaRPr lang="en-US" sz="2800" dirty="0" smtClean="0"/>
          </a:p>
          <a:p>
            <a:pPr defTabSz="225425"/>
            <a:endParaRPr lang="en-US" sz="2800" dirty="0" smtClean="0"/>
          </a:p>
          <a:p>
            <a:pPr defTabSz="225425"/>
            <a:r>
              <a:rPr lang="en-US" sz="28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645" y="785616"/>
            <a:ext cx="8093321" cy="4832093"/>
          </a:xfrm>
          <a:prstGeom prst="rect">
            <a:avLst/>
          </a:prstGeom>
          <a:noFill/>
        </p:spPr>
        <p:txBody>
          <a:bodyPr wrap="square" rtlCol="0">
            <a:spAutoFit/>
          </a:bodyPr>
          <a:lstStyle/>
          <a:p>
            <a:r>
              <a:rPr lang="en-US" sz="2800" dirty="0" smtClean="0"/>
              <a:t>Results:</a:t>
            </a:r>
          </a:p>
          <a:p>
            <a:pPr marL="344488" indent="-344488">
              <a:buClr>
                <a:schemeClr val="accent1"/>
              </a:buClr>
              <a:buFont typeface="Arial"/>
              <a:buChar char="•"/>
            </a:pPr>
            <a:r>
              <a:rPr lang="en-US" sz="2800" dirty="0" smtClean="0"/>
              <a:t>Children in both intervention groups learned science concepts and vocabulary related to floating and sinking better than children in the control group,</a:t>
            </a:r>
          </a:p>
          <a:p>
            <a:pPr marL="342900" indent="-342900">
              <a:buClr>
                <a:schemeClr val="accent1"/>
              </a:buClr>
              <a:buFont typeface="Arial"/>
              <a:buChar char="•"/>
            </a:pPr>
            <a:r>
              <a:rPr lang="en-US" sz="2800" dirty="0" smtClean="0"/>
              <a:t>Children in the RT + EI group learned more science concepts and vocabulary than did children in either RT or Control group, and</a:t>
            </a:r>
          </a:p>
          <a:p>
            <a:pPr marL="342900" indent="-342900">
              <a:buClr>
                <a:schemeClr val="accent1"/>
              </a:buClr>
              <a:buFont typeface="Arial"/>
              <a:buChar char="•"/>
            </a:pPr>
            <a:r>
              <a:rPr lang="en-US" sz="2800" dirty="0" smtClean="0"/>
              <a:t>Children learned scientific problem-solving skills better when explicit instruction was provided in combination with responsive teaching. </a:t>
            </a:r>
          </a:p>
          <a:p>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568" y="1611352"/>
            <a:ext cx="8233232" cy="4832093"/>
          </a:xfrm>
          <a:prstGeom prst="rect">
            <a:avLst/>
          </a:prstGeom>
          <a:noFill/>
        </p:spPr>
        <p:txBody>
          <a:bodyPr wrap="square" rtlCol="0">
            <a:spAutoFit/>
          </a:bodyPr>
          <a:lstStyle/>
          <a:p>
            <a:pPr marL="173038" indent="-173038">
              <a:buClr>
                <a:schemeClr val="accent1"/>
              </a:buClr>
              <a:buFont typeface="Arial"/>
              <a:buChar char="•"/>
            </a:pPr>
            <a:r>
              <a:rPr lang="en-US" sz="2800" dirty="0" smtClean="0"/>
              <a:t>Many young children enter kindergarten without the skills (social and academic) they need for school success</a:t>
            </a:r>
          </a:p>
          <a:p>
            <a:pPr marL="173038" indent="-173038">
              <a:buClr>
                <a:schemeClr val="accent1"/>
              </a:buClr>
              <a:buFont typeface="Arial"/>
              <a:buChar char="•"/>
            </a:pPr>
            <a:r>
              <a:rPr lang="en-US" sz="2800" dirty="0" smtClean="0"/>
              <a:t>Without changes to our teaching practices, children who start school behind are unlikely to ever catch up</a:t>
            </a:r>
          </a:p>
          <a:p>
            <a:pPr marL="173038" indent="-173038">
              <a:buClr>
                <a:schemeClr val="accent1"/>
              </a:buClr>
              <a:buFont typeface="Arial"/>
              <a:buChar char="•"/>
            </a:pPr>
            <a:r>
              <a:rPr lang="en-US" sz="2800" dirty="0" smtClean="0"/>
              <a:t>Children make substantially greater gains when they are enrolled in classrooms where teachers:</a:t>
            </a:r>
          </a:p>
          <a:p>
            <a:pPr marL="630238" lvl="1" indent="-173038">
              <a:buClr>
                <a:schemeClr val="accent1"/>
              </a:buClr>
              <a:buFont typeface="Arial"/>
              <a:buChar char="•"/>
            </a:pPr>
            <a:r>
              <a:rPr lang="en-US" sz="2800" dirty="0" smtClean="0"/>
              <a:t>plan activities that are taught to groups of children </a:t>
            </a:r>
          </a:p>
          <a:p>
            <a:pPr marL="630238" lvl="1" indent="-173038">
              <a:buClr>
                <a:schemeClr val="accent1"/>
              </a:buClr>
              <a:buFont typeface="Arial"/>
              <a:buChar char="•"/>
            </a:pPr>
            <a:r>
              <a:rPr lang="en-US" sz="2800" dirty="0" smtClean="0"/>
              <a:t>provide support to children as they learn difficult skills</a:t>
            </a:r>
          </a:p>
          <a:p>
            <a:pPr marL="630238" lvl="1" indent="-173038">
              <a:buClr>
                <a:schemeClr val="accent1"/>
              </a:buClr>
              <a:buFont typeface="Arial"/>
              <a:buChar char="•"/>
            </a:pPr>
            <a:r>
              <a:rPr lang="en-US" sz="2800" dirty="0" smtClean="0"/>
              <a:t>are sensitive and responsive to children individually and within a group</a:t>
            </a:r>
          </a:p>
          <a:p>
            <a:pPr>
              <a:buClr>
                <a:schemeClr val="accent1"/>
              </a:buClr>
              <a:buFont typeface="Arial"/>
              <a:buChar char="•"/>
            </a:pPr>
            <a:endParaRPr lang="en-US" sz="2800" dirty="0"/>
          </a:p>
        </p:txBody>
      </p:sp>
      <p:sp>
        <p:nvSpPr>
          <p:cNvPr id="4" name="Title 3"/>
          <p:cNvSpPr>
            <a:spLocks noGrp="1"/>
          </p:cNvSpPr>
          <p:nvPr>
            <p:ph type="title"/>
          </p:nvPr>
        </p:nvSpPr>
        <p:spPr>
          <a:xfrm>
            <a:off x="613457" y="468352"/>
            <a:ext cx="7772400" cy="1143000"/>
          </a:xfrm>
        </p:spPr>
        <p:txBody>
          <a:bodyPr/>
          <a:lstStyle/>
          <a:p>
            <a:r>
              <a:rPr lang="en-US" dirty="0" smtClean="0">
                <a:latin typeface="Perpetua"/>
                <a:cs typeface="Perpetua"/>
              </a:rPr>
              <a:t>Conclusions</a:t>
            </a:r>
            <a:endParaRPr lang="en-US" dirty="0">
              <a:latin typeface="Perpetua"/>
              <a:cs typeface="Perpetu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754" y="903997"/>
            <a:ext cx="7436815" cy="5970866"/>
          </a:xfrm>
          <a:prstGeom prst="rect">
            <a:avLst/>
          </a:prstGeom>
          <a:noFill/>
        </p:spPr>
        <p:txBody>
          <a:bodyPr wrap="square" rtlCol="0">
            <a:spAutoFit/>
          </a:bodyPr>
          <a:lstStyle/>
          <a:p>
            <a:pPr>
              <a:buClr>
                <a:schemeClr val="accent1"/>
              </a:buClr>
              <a:buFont typeface="Arial"/>
              <a:buChar char="•"/>
            </a:pPr>
            <a:r>
              <a:rPr lang="en-US" sz="2800" dirty="0" smtClean="0"/>
              <a:t> Effective teachers:</a:t>
            </a:r>
          </a:p>
          <a:p>
            <a:pPr>
              <a:buClr>
                <a:schemeClr val="accent1"/>
              </a:buClr>
            </a:pPr>
            <a:endParaRPr lang="en-US" sz="2800" dirty="0" smtClean="0"/>
          </a:p>
          <a:p>
            <a:pPr lvl="1">
              <a:buClr>
                <a:schemeClr val="accent1"/>
              </a:buClr>
              <a:buFont typeface="Arial"/>
              <a:buChar char="•"/>
            </a:pPr>
            <a:r>
              <a:rPr lang="en-US" sz="2800" dirty="0" smtClean="0"/>
              <a:t> have clearly defined goals for children’s learning</a:t>
            </a:r>
          </a:p>
          <a:p>
            <a:pPr marL="693738" lvl="1" indent="-241300">
              <a:buClr>
                <a:schemeClr val="accent1"/>
              </a:buClr>
              <a:buFont typeface="Arial"/>
              <a:buChar char="•"/>
            </a:pPr>
            <a:r>
              <a:rPr lang="en-US" sz="2800" dirty="0" smtClean="0"/>
              <a:t>are intentional – they plan how they will teach in developmentally appropriate ways</a:t>
            </a:r>
          </a:p>
          <a:p>
            <a:pPr marL="693738" lvl="1" indent="-241300">
              <a:buClr>
                <a:schemeClr val="accent1"/>
              </a:buClr>
              <a:buFont typeface="Arial"/>
              <a:buChar char="•"/>
            </a:pPr>
            <a:r>
              <a:rPr lang="en-US" sz="2800" dirty="0" smtClean="0"/>
              <a:t>use a variety of strategies, including direct teaching of important concepts </a:t>
            </a:r>
          </a:p>
          <a:p>
            <a:pPr marL="693738" lvl="1" indent="-241300">
              <a:buClr>
                <a:schemeClr val="accent1"/>
              </a:buClr>
              <a:buFont typeface="Arial"/>
              <a:buChar char="•"/>
            </a:pPr>
            <a:r>
              <a:rPr lang="en-US" sz="2800" dirty="0" smtClean="0"/>
              <a:t>use teaching strategies that are efficient</a:t>
            </a:r>
          </a:p>
          <a:p>
            <a:pPr marL="693738" lvl="1" indent="-241300">
              <a:buClr>
                <a:schemeClr val="accent1"/>
              </a:buClr>
              <a:buFont typeface="Arial"/>
              <a:buChar char="•"/>
            </a:pPr>
            <a:r>
              <a:rPr lang="en-US" sz="2800" dirty="0" smtClean="0"/>
              <a:t>provide opportunities for children to practice what they are learning</a:t>
            </a:r>
          </a:p>
          <a:p>
            <a:pPr marL="693738" lvl="1" indent="-241300">
              <a:buClr>
                <a:schemeClr val="accent1"/>
              </a:buClr>
              <a:buFont typeface="Arial"/>
              <a:buChar char="•"/>
            </a:pPr>
            <a:r>
              <a:rPr lang="en-US" sz="2800" dirty="0" smtClean="0"/>
              <a:t>monitor children’s progress</a:t>
            </a:r>
          </a:p>
          <a:p>
            <a:pPr marL="693738" lvl="1" indent="-241300">
              <a:buClr>
                <a:schemeClr val="accent1"/>
              </a:buClr>
              <a:buFont typeface="Arial"/>
              <a:buChar char="•"/>
            </a:pPr>
            <a:r>
              <a:rPr lang="en-US" sz="2800" dirty="0" smtClean="0"/>
              <a:t>teach everyone</a:t>
            </a:r>
          </a:p>
          <a:p>
            <a:pPr marL="693738" lvl="1" indent="-241300">
              <a:buClr>
                <a:schemeClr val="accent1"/>
              </a:buClr>
              <a:buFont typeface="Arial"/>
              <a:buChar char="•"/>
            </a:pPr>
            <a:endParaRPr lang="en-US" sz="2800" dirty="0" smtClean="0"/>
          </a:p>
          <a:p>
            <a:pPr lvl="1">
              <a:buClr>
                <a:schemeClr val="accent1"/>
              </a:buClr>
              <a:buFont typeface="Arial"/>
              <a:buChar cha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298" y="2344801"/>
            <a:ext cx="5872567" cy="553998"/>
          </a:xfrm>
          <a:prstGeom prst="rect">
            <a:avLst/>
          </a:prstGeom>
          <a:noFill/>
        </p:spPr>
        <p:txBody>
          <a:bodyPr wrap="square" rtlCol="0">
            <a:spAutoFit/>
          </a:bodyPr>
          <a:lstStyle/>
          <a:p>
            <a:pPr algn="ctr"/>
            <a:r>
              <a:rPr lang="en-US" sz="3000" dirty="0" smtClean="0"/>
              <a:t>Thank you</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Perpetua"/>
                <a:cs typeface="Perpetua"/>
              </a:rPr>
              <a:t>Context </a:t>
            </a:r>
            <a:endParaRPr lang="en-US" dirty="0">
              <a:latin typeface="Perpetua"/>
              <a:cs typeface="Perpetua"/>
            </a:endParaRPr>
          </a:p>
        </p:txBody>
      </p:sp>
      <p:sp>
        <p:nvSpPr>
          <p:cNvPr id="6" name="Content Placeholder 5"/>
          <p:cNvSpPr>
            <a:spLocks noGrp="1"/>
          </p:cNvSpPr>
          <p:nvPr>
            <p:ph sz="quarter" idx="1"/>
          </p:nvPr>
        </p:nvSpPr>
        <p:spPr/>
        <p:txBody>
          <a:bodyPr/>
          <a:lstStyle/>
          <a:p>
            <a:r>
              <a:rPr lang="en-US" dirty="0" smtClean="0"/>
              <a:t>One-half of all children under five are from racial or ethnic minority groups</a:t>
            </a:r>
          </a:p>
          <a:p>
            <a:r>
              <a:rPr lang="en-US" dirty="0" smtClean="0"/>
              <a:t>One quarter of preschool children live in poor families; 48% live in low income households</a:t>
            </a:r>
          </a:p>
          <a:p>
            <a:r>
              <a:rPr lang="en-US" dirty="0" smtClean="0"/>
              <a:t>One quarter of preschool children live in a household where a language other than English is spoken</a:t>
            </a:r>
          </a:p>
          <a:p>
            <a:r>
              <a:rPr lang="en-US" dirty="0" smtClean="0"/>
              <a:t>Mothers of preschool children are likely to be employed </a:t>
            </a:r>
          </a:p>
          <a:p>
            <a:r>
              <a:rPr lang="en-US" dirty="0" smtClean="0"/>
              <a:t>Many 3- and 4-year old children spend substantial amounts of time in center-based care and education programs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66023" y="817563"/>
            <a:ext cx="7772400" cy="5327650"/>
          </a:xfrm>
        </p:spPr>
        <p:txBody>
          <a:bodyPr/>
          <a:lstStyle/>
          <a:p>
            <a:r>
              <a:rPr lang="en-US" sz="2800" dirty="0" smtClean="0"/>
              <a:t>Substantial numbers of preschool children are at-risk for school learning problems, particularly</a:t>
            </a:r>
            <a:r>
              <a:rPr lang="en-US" dirty="0" smtClean="0"/>
              <a:t>:</a:t>
            </a:r>
          </a:p>
          <a:p>
            <a:pPr lvl="1">
              <a:buNone/>
            </a:pPr>
            <a:r>
              <a:rPr lang="en-US" sz="2600" dirty="0" smtClean="0"/>
              <a:t>	young children who are poor</a:t>
            </a:r>
          </a:p>
          <a:p>
            <a:pPr marL="733425" lvl="1">
              <a:buNone/>
            </a:pPr>
            <a:r>
              <a:rPr lang="en-US" sz="2600" dirty="0" smtClean="0"/>
              <a:t>children learning English</a:t>
            </a:r>
          </a:p>
          <a:p>
            <a:pPr lvl="1">
              <a:buNone/>
            </a:pPr>
            <a:r>
              <a:rPr lang="en-US" sz="2600" dirty="0" smtClean="0"/>
              <a:t>	children with developmental delays </a:t>
            </a:r>
          </a:p>
          <a:p>
            <a:r>
              <a:rPr lang="en-US" sz="2800" dirty="0" smtClean="0"/>
              <a:t>These are children who, as a group at kindergarten entry, perform at levels substantially below their (often more advantaged) peers</a:t>
            </a:r>
          </a:p>
          <a:p>
            <a:endParaRPr lang="en-US" sz="2800" dirty="0" smtClean="0"/>
          </a:p>
          <a:p>
            <a:pPr lvl="1">
              <a:buNone/>
            </a:pP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355159" y="1009650"/>
            <a:ext cx="7772400" cy="5346700"/>
          </a:xfrm>
        </p:spPr>
        <p:txBody>
          <a:bodyPr>
            <a:normAutofit/>
          </a:bodyPr>
          <a:lstStyle/>
          <a:p>
            <a:r>
              <a:rPr lang="en-US" sz="2800" dirty="0" smtClean="0"/>
              <a:t>Children who enter kindergarten with less developed skills are at greater risk for poor academic and social outcomes</a:t>
            </a:r>
          </a:p>
          <a:p>
            <a:r>
              <a:rPr lang="en-US" sz="2800" dirty="0" smtClean="0"/>
              <a:t>Children who are behind their peers when they enter kindergarten make gains but are unlikely to catch up</a:t>
            </a:r>
          </a:p>
          <a:p>
            <a:r>
              <a:rPr lang="en-US" sz="2800" dirty="0" smtClean="0"/>
              <a:t>If we continue with our present practices, there is no reason to expect that the achievement gap will ever be closed</a:t>
            </a:r>
          </a:p>
          <a:p>
            <a:pPr lvl="1">
              <a:buClr>
                <a:schemeClr val="accent1"/>
              </a:buClr>
            </a:pPr>
            <a:r>
              <a:rPr lang="en-US" sz="2800" dirty="0" smtClean="0"/>
              <a:t>To close this gap before kindergarten, children need to learn at a faster rate than their peers</a:t>
            </a:r>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2605" y="274638"/>
            <a:ext cx="7944195" cy="1143000"/>
          </a:xfrm>
        </p:spPr>
        <p:txBody>
          <a:bodyPr/>
          <a:lstStyle/>
          <a:p>
            <a:r>
              <a:rPr lang="en-US" dirty="0" smtClean="0">
                <a:latin typeface="+mn-lt"/>
              </a:rPr>
              <a:t>Classroom contexts for learning</a:t>
            </a:r>
            <a:endParaRPr lang="en-US" dirty="0">
              <a:latin typeface="+mn-lt"/>
            </a:endParaRPr>
          </a:p>
        </p:txBody>
      </p:sp>
      <p:sp>
        <p:nvSpPr>
          <p:cNvPr id="5" name="TextBox 4"/>
          <p:cNvSpPr txBox="1"/>
          <p:nvPr/>
        </p:nvSpPr>
        <p:spPr>
          <a:xfrm>
            <a:off x="742605" y="1595020"/>
            <a:ext cx="7944195" cy="4832093"/>
          </a:xfrm>
          <a:prstGeom prst="rect">
            <a:avLst/>
          </a:prstGeom>
          <a:noFill/>
        </p:spPr>
        <p:txBody>
          <a:bodyPr wrap="square" rtlCol="0">
            <a:spAutoFit/>
          </a:bodyPr>
          <a:lstStyle/>
          <a:p>
            <a:pPr marL="225425" indent="-225425">
              <a:buClr>
                <a:schemeClr val="accent1"/>
              </a:buClr>
              <a:buFont typeface="Arial"/>
              <a:buChar char="•"/>
            </a:pPr>
            <a:r>
              <a:rPr lang="en-US" sz="2800" dirty="0" smtClean="0"/>
              <a:t>Structural features, classroom organization create the context for teaching and learning </a:t>
            </a:r>
          </a:p>
          <a:p>
            <a:pPr lvl="1">
              <a:buClr>
                <a:schemeClr val="accent1"/>
              </a:buClr>
              <a:buFont typeface="Arial"/>
              <a:buChar char="•"/>
            </a:pPr>
            <a:r>
              <a:rPr lang="en-US" sz="2800" dirty="0" smtClean="0"/>
              <a:t> not directly related to greater gains in learning</a:t>
            </a:r>
          </a:p>
          <a:p>
            <a:pPr lvl="1">
              <a:buClr>
                <a:schemeClr val="accent1"/>
              </a:buClr>
              <a:buFont typeface="Arial"/>
              <a:buChar char="•"/>
            </a:pPr>
            <a:endParaRPr lang="en-US" sz="2800" dirty="0" smtClean="0"/>
          </a:p>
          <a:p>
            <a:pPr marL="225425" indent="-225425">
              <a:buClr>
                <a:schemeClr val="accent1"/>
              </a:buClr>
              <a:buFont typeface="Arial"/>
              <a:buChar char="•"/>
            </a:pPr>
            <a:r>
              <a:rPr lang="en-US" sz="2800" dirty="0" smtClean="0"/>
              <a:t>Interactions between teachers and children are what makes a difference for children’s learning</a:t>
            </a:r>
          </a:p>
          <a:p>
            <a:pPr marL="693738" lvl="1" indent="-241300">
              <a:buClr>
                <a:schemeClr val="accent1"/>
              </a:buClr>
              <a:buFont typeface="Arial"/>
              <a:buChar char="•"/>
            </a:pPr>
            <a:r>
              <a:rPr lang="en-US" sz="2800" dirty="0" smtClean="0"/>
              <a:t>teachers’ emotional support coupled with instructional support are associated with immediate and continuing learning outcomes</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5533" y="1595020"/>
            <a:ext cx="8141267" cy="6124754"/>
          </a:xfrm>
          <a:prstGeom prst="rect">
            <a:avLst/>
          </a:prstGeom>
          <a:noFill/>
        </p:spPr>
        <p:txBody>
          <a:bodyPr wrap="square" rtlCol="0">
            <a:spAutoFit/>
          </a:bodyPr>
          <a:lstStyle/>
          <a:p>
            <a:pPr>
              <a:buClr>
                <a:schemeClr val="accent1"/>
              </a:buClr>
              <a:buFont typeface="Arial"/>
              <a:buChar char="•"/>
            </a:pPr>
            <a:r>
              <a:rPr lang="en-US" sz="2800" dirty="0" smtClean="0">
                <a:cs typeface="Times New Roman"/>
              </a:rPr>
              <a:t> Constructivist perspectives: </a:t>
            </a:r>
          </a:p>
          <a:p>
            <a:pPr marL="574675" lvl="1" indent="-230188">
              <a:buClr>
                <a:schemeClr val="accent1"/>
              </a:buClr>
              <a:buFont typeface="Arial"/>
              <a:buChar char="•"/>
            </a:pPr>
            <a:r>
              <a:rPr lang="en-US" sz="2800" dirty="0" smtClean="0">
                <a:cs typeface="Times New Roman"/>
              </a:rPr>
              <a:t>children are naturally curious and learn </a:t>
            </a:r>
            <a:r>
              <a:rPr lang="en-US" sz="2800" dirty="0">
                <a:cs typeface="Times New Roman"/>
              </a:rPr>
              <a:t>through active engagement with individuals and </a:t>
            </a:r>
            <a:r>
              <a:rPr lang="en-US" sz="2800" dirty="0" smtClean="0">
                <a:cs typeface="Times New Roman"/>
              </a:rPr>
              <a:t>materials,</a:t>
            </a:r>
          </a:p>
          <a:p>
            <a:pPr marL="574675" lvl="1" indent="-230188">
              <a:buClr>
                <a:schemeClr val="accent1"/>
              </a:buClr>
              <a:buFont typeface="Arial"/>
              <a:buChar char="•"/>
            </a:pPr>
            <a:r>
              <a:rPr lang="en-US" sz="2800" dirty="0" smtClean="0">
                <a:cs typeface="Times New Roman"/>
              </a:rPr>
              <a:t>children’s learning should be guided by their interests,</a:t>
            </a:r>
          </a:p>
          <a:p>
            <a:pPr marL="574675" lvl="1" indent="-230188">
              <a:buClr>
                <a:schemeClr val="accent1"/>
              </a:buClr>
              <a:buFont typeface="Arial"/>
              <a:buChar char="•"/>
            </a:pPr>
            <a:r>
              <a:rPr lang="en-US" sz="2800" dirty="0" smtClean="0">
                <a:cs typeface="Times New Roman"/>
              </a:rPr>
              <a:t>the environment should be attractive and enticing</a:t>
            </a:r>
          </a:p>
          <a:p>
            <a:pPr marL="574675" lvl="1" indent="-230188">
              <a:buClr>
                <a:schemeClr val="accent1"/>
              </a:buClr>
              <a:buFont typeface="Arial"/>
              <a:buChar char="•"/>
            </a:pPr>
            <a:r>
              <a:rPr lang="en-US" sz="2800" dirty="0" smtClean="0">
                <a:cs typeface="Times New Roman"/>
              </a:rPr>
              <a:t>the role of the teacher is to follow the child’s lead (e.g., parallel play, modeling, describing)</a:t>
            </a:r>
          </a:p>
          <a:p>
            <a:pPr marL="228600" lvl="1" indent="-228600">
              <a:buClr>
                <a:schemeClr val="accent1"/>
              </a:buClr>
              <a:buFont typeface="Arial"/>
              <a:buChar char="•"/>
            </a:pPr>
            <a:r>
              <a:rPr lang="en-US" sz="2800" dirty="0" smtClean="0"/>
              <a:t>This approach is associated with smaller learning gains over the school year when compared to classrooms in which teachers provide clear instruction, feedback and support as children learn difficult skills</a:t>
            </a:r>
          </a:p>
          <a:p>
            <a:pPr>
              <a:buClr>
                <a:schemeClr val="accent1"/>
              </a:buClr>
              <a:buFont typeface="Arial"/>
              <a:buChar char="•"/>
            </a:pPr>
            <a:endParaRPr lang="en-US" sz="2800" dirty="0" smtClean="0">
              <a:cs typeface="Times New Roman"/>
            </a:endParaRPr>
          </a:p>
          <a:p>
            <a:pPr lvl="1">
              <a:buClr>
                <a:schemeClr val="accent1"/>
              </a:buClr>
              <a:buFont typeface="Arial"/>
              <a:buChar char="•"/>
            </a:pPr>
            <a:endParaRPr lang="en-US" sz="2800" dirty="0" smtClean="0">
              <a:cs typeface="Times New Roman"/>
            </a:endParaRPr>
          </a:p>
          <a:p>
            <a:pPr>
              <a:buClr>
                <a:schemeClr val="accent1"/>
              </a:buClr>
              <a:buFont typeface="Arial"/>
              <a:buChar char="•"/>
            </a:pPr>
            <a:endParaRPr lang="en-US" sz="2800" dirty="0">
              <a:cs typeface="Times New Roman"/>
            </a:endParaRPr>
          </a:p>
        </p:txBody>
      </p:sp>
      <p:sp>
        <p:nvSpPr>
          <p:cNvPr id="3" name="Title 2"/>
          <p:cNvSpPr>
            <a:spLocks noGrp="1"/>
          </p:cNvSpPr>
          <p:nvPr>
            <p:ph type="title"/>
          </p:nvPr>
        </p:nvSpPr>
        <p:spPr>
          <a:xfrm>
            <a:off x="545533" y="274638"/>
            <a:ext cx="7772400" cy="1143000"/>
          </a:xfrm>
        </p:spPr>
        <p:txBody>
          <a:bodyPr/>
          <a:lstStyle/>
          <a:p>
            <a:r>
              <a:rPr lang="en-US" dirty="0" smtClean="0">
                <a:latin typeface="Perpetua"/>
                <a:cs typeface="Perpetua"/>
              </a:rPr>
              <a:t>Approaches to teaching young children</a:t>
            </a:r>
            <a:endParaRPr lang="en-US" dirty="0">
              <a:latin typeface="Perpetua"/>
              <a:cs typeface="Perpetu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96" y="365903"/>
            <a:ext cx="7989297" cy="707886"/>
          </a:xfrm>
          <a:prstGeom prst="rect">
            <a:avLst/>
          </a:prstGeom>
          <a:noFill/>
        </p:spPr>
        <p:txBody>
          <a:bodyPr wrap="square" rtlCol="0">
            <a:spAutoFit/>
          </a:bodyPr>
          <a:lstStyle/>
          <a:p>
            <a:endParaRPr lang="en-US" sz="4000" dirty="0"/>
          </a:p>
        </p:txBody>
      </p:sp>
      <p:sp>
        <p:nvSpPr>
          <p:cNvPr id="4" name="TextBox 3"/>
          <p:cNvSpPr txBox="1"/>
          <p:nvPr/>
        </p:nvSpPr>
        <p:spPr>
          <a:xfrm>
            <a:off x="303941" y="1226853"/>
            <a:ext cx="8347511" cy="6555642"/>
          </a:xfrm>
          <a:prstGeom prst="rect">
            <a:avLst/>
          </a:prstGeom>
          <a:noFill/>
        </p:spPr>
        <p:txBody>
          <a:bodyPr wrap="square" rtlCol="0">
            <a:spAutoFit/>
          </a:bodyPr>
          <a:lstStyle/>
          <a:p>
            <a:pPr>
              <a:buClr>
                <a:schemeClr val="accent1"/>
              </a:buClr>
              <a:buFont typeface="Arial"/>
              <a:buChar char="•"/>
            </a:pPr>
            <a:r>
              <a:rPr lang="en-US" sz="2800" dirty="0" smtClean="0"/>
              <a:t> </a:t>
            </a:r>
            <a:r>
              <a:rPr lang="en-US" sz="2800" u="sng" dirty="0" smtClean="0"/>
              <a:t>Both</a:t>
            </a:r>
            <a:r>
              <a:rPr lang="en-US" sz="2800" dirty="0" smtClean="0"/>
              <a:t> child-guided </a:t>
            </a:r>
            <a:r>
              <a:rPr lang="en-US" sz="2800" u="sng" dirty="0" smtClean="0"/>
              <a:t>and</a:t>
            </a:r>
            <a:r>
              <a:rPr lang="en-US" sz="2800" dirty="0" smtClean="0"/>
              <a:t> teacher-guided experiences are vital to children’s development and learning...children ages 3–8 benefit from planned, teacher-guided, interactive small-group and large-group experiences. </a:t>
            </a:r>
          </a:p>
          <a:p>
            <a:pPr>
              <a:buClr>
                <a:schemeClr val="accent1"/>
              </a:buClr>
              <a:buFont typeface="Arial"/>
              <a:buChar char="•"/>
            </a:pPr>
            <a:endParaRPr lang="en-US" sz="2800" dirty="0" smtClean="0"/>
          </a:p>
          <a:p>
            <a:pPr>
              <a:buClr>
                <a:schemeClr val="accent1"/>
              </a:buClr>
              <a:buFont typeface="Arial"/>
              <a:buChar char="•"/>
            </a:pPr>
            <a:r>
              <a:rPr lang="en-US" sz="2800" dirty="0" smtClean="0"/>
              <a:t> When young children have not had the learning opportunities they require in order to succeed in school, early childhood programs need to provide even more extended, enriched, and intensive learning experiences than they do for children who have had a wealth of such experiences outside of the program or school. NAEYC Position Statement on Developmentally Appropriate Practice (2009).</a:t>
            </a:r>
          </a:p>
          <a:p>
            <a:pPr>
              <a:buClr>
                <a:schemeClr val="accent1"/>
              </a:buClr>
            </a:pPr>
            <a:endParaRPr lang="en-US" sz="2800" dirty="0" smtClean="0"/>
          </a:p>
          <a:p>
            <a:endParaRPr lang="en-US" sz="2800" dirty="0" smtClean="0"/>
          </a:p>
          <a:p>
            <a:pPr>
              <a:buClr>
                <a:schemeClr val="accent1"/>
              </a:buClr>
              <a:buFont typeface="Arial"/>
              <a:buChar char="•"/>
            </a:pPr>
            <a:endParaRPr lang="en-US" sz="2800" dirty="0"/>
          </a:p>
        </p:txBody>
      </p:sp>
      <p:sp>
        <p:nvSpPr>
          <p:cNvPr id="7" name="Title 6"/>
          <p:cNvSpPr>
            <a:spLocks noGrp="1"/>
          </p:cNvSpPr>
          <p:nvPr>
            <p:ph type="title"/>
          </p:nvPr>
        </p:nvSpPr>
        <p:spPr>
          <a:xfrm>
            <a:off x="303941" y="365903"/>
            <a:ext cx="8000355" cy="707886"/>
          </a:xfrm>
        </p:spPr>
        <p:txBody>
          <a:bodyPr>
            <a:normAutofit fontScale="90000"/>
          </a:bodyPr>
          <a:lstStyle/>
          <a:p>
            <a:r>
              <a:rPr lang="en-US" dirty="0" smtClean="0">
                <a:latin typeface="Perpetua"/>
                <a:cs typeface="Perpetua"/>
              </a:rPr>
              <a:t>NAEYC Position Statements</a:t>
            </a:r>
            <a:endParaRPr lang="en-US" dirty="0">
              <a:latin typeface="Perpetua"/>
              <a:cs typeface="Perpetu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921" y="839426"/>
            <a:ext cx="7791974" cy="7848302"/>
          </a:xfrm>
          <a:prstGeom prst="rect">
            <a:avLst/>
          </a:prstGeom>
          <a:noFill/>
        </p:spPr>
        <p:txBody>
          <a:bodyPr wrap="square" rtlCol="0">
            <a:spAutoFit/>
          </a:bodyPr>
          <a:lstStyle/>
          <a:p>
            <a:pPr>
              <a:buClr>
                <a:schemeClr val="accent1"/>
              </a:buClr>
              <a:buFont typeface="Arial"/>
              <a:buChar char="•"/>
            </a:pPr>
            <a:r>
              <a:rPr lang="en-US" sz="2800" dirty="0" smtClean="0"/>
              <a:t> Programs can incorporate a focus on reading and writing into play as well as structured activities, including but not limited to direct teaching of key literacy skills. Position statement of NAEYC/International Reading Association (2009).</a:t>
            </a:r>
          </a:p>
          <a:p>
            <a:pPr>
              <a:buClr>
                <a:schemeClr val="accent1"/>
              </a:buClr>
              <a:buFont typeface="Arial"/>
              <a:buChar char="•"/>
            </a:pPr>
            <a:endParaRPr lang="en-US" sz="2800" dirty="0" smtClean="0"/>
          </a:p>
          <a:p>
            <a:pPr>
              <a:buClr>
                <a:schemeClr val="accent1"/>
              </a:buClr>
              <a:buFont typeface="Arial"/>
              <a:buChar char="•"/>
            </a:pPr>
            <a:r>
              <a:rPr lang="en-US" sz="2800" dirty="0" smtClean="0"/>
              <a:t> Education quality and outcomes would improve substantially if ... preschool teachers made more use of those elementary-grade practices that are valuable for younger children (e.g., robust content, attention to learning progressions in curriculum and teaching). Position statement of the National Science Teachers Association endorsed by NAEYC (2014).</a:t>
            </a:r>
          </a:p>
          <a:p>
            <a:pPr>
              <a:buClr>
                <a:schemeClr val="accent1"/>
              </a:buClr>
              <a:buFont typeface="Arial"/>
              <a:buChar char="•"/>
            </a:pPr>
            <a:endParaRPr lang="en-US" sz="2800" dirty="0" smtClean="0"/>
          </a:p>
          <a:p>
            <a:endParaRPr lang="en-US" sz="2800" dirty="0" smtClean="0"/>
          </a:p>
          <a:p>
            <a:pPr>
              <a:buClr>
                <a:schemeClr val="accent1"/>
              </a:buClr>
              <a:buFont typeface="Arial"/>
              <a:buChar char="•"/>
            </a:pPr>
            <a:endParaRPr lang="en-US" sz="2800" dirty="0" smtClean="0"/>
          </a:p>
          <a:p>
            <a:pPr>
              <a:buClr>
                <a:schemeClr val="accent1"/>
              </a:buClr>
              <a:buFont typeface="Arial"/>
              <a:buChar char="•"/>
            </a:pPr>
            <a:endParaRPr lang="en-US" sz="2800" dirty="0" smtClean="0"/>
          </a:p>
          <a:p>
            <a:pPr>
              <a:buClr>
                <a:schemeClr val="accent1"/>
              </a:buClr>
              <a:buFont typeface="Arial"/>
              <a:buChar char="•"/>
            </a:pP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805</TotalTime>
  <Words>1998</Words>
  <Application>Microsoft Office PowerPoint</Application>
  <PresentationFormat>On-screen Show (4:3)</PresentationFormat>
  <Paragraphs>231</Paragraphs>
  <Slides>25</Slides>
  <Notes>14</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Effective instruction in early childhood education classrooms</vt:lpstr>
      <vt:lpstr>Overview</vt:lpstr>
      <vt:lpstr>Context </vt:lpstr>
      <vt:lpstr>PowerPoint Presentation</vt:lpstr>
      <vt:lpstr>PowerPoint Presentation</vt:lpstr>
      <vt:lpstr>Classroom contexts for learning</vt:lpstr>
      <vt:lpstr>Approaches to teaching young children</vt:lpstr>
      <vt:lpstr>NAEYC Position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sinking/floating to teach developmentally appropriate learning objectives</vt:lpstr>
      <vt:lpstr>PowerPoint Presentation</vt:lpstr>
      <vt:lpstr>PowerPoint Presentation</vt:lpstr>
      <vt:lpstr>PowerPoint Presentation</vt:lpstr>
      <vt:lpstr>PowerPoint Presentation</vt:lpstr>
      <vt:lpstr>Conclusions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Diamond</dc:creator>
  <cp:lastModifiedBy>Nora Harrison</cp:lastModifiedBy>
  <cp:revision>95</cp:revision>
  <dcterms:created xsi:type="dcterms:W3CDTF">2015-03-27T13:21:28Z</dcterms:created>
  <dcterms:modified xsi:type="dcterms:W3CDTF">2015-03-27T20:03:30Z</dcterms:modified>
</cp:coreProperties>
</file>