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69698-FF28-224A-B936-842B48BF6B95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B0D6-B2BC-FF42-AF3E-32596FF23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146" y="1870559"/>
            <a:ext cx="8787852" cy="238539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2015 Gateways to Opportunity Higher Education </a:t>
            </a:r>
            <a:r>
              <a:rPr lang="en-US" sz="4000" dirty="0" smtClean="0"/>
              <a:t>Forum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Collaborating </a:t>
            </a:r>
            <a:r>
              <a:rPr lang="en-US" sz="4000" dirty="0"/>
              <a:t>for Success: Continuing the Conversation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146" y="4762500"/>
            <a:ext cx="8787852" cy="1752600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Anne George, Ph.D., Saint Xavier University</a:t>
            </a:r>
          </a:p>
          <a:p>
            <a:r>
              <a:rPr lang="en-US" sz="3000" dirty="0" smtClean="0"/>
              <a:t>Jennifer Alexander, M.A., Richard J. Daley College</a:t>
            </a:r>
          </a:p>
          <a:p>
            <a:r>
              <a:rPr lang="en-US" sz="3000" dirty="0" err="1" smtClean="0"/>
              <a:t>Tanginia</a:t>
            </a:r>
            <a:r>
              <a:rPr lang="en-US" sz="3000" dirty="0" smtClean="0"/>
              <a:t> May, </a:t>
            </a:r>
            <a:r>
              <a:rPr lang="en-US" sz="3000" dirty="0" err="1" smtClean="0"/>
              <a:t>M.S.Ed</a:t>
            </a:r>
            <a:r>
              <a:rPr lang="en-US" sz="3000" dirty="0" smtClean="0"/>
              <a:t>., Moraine Valley Community College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878" y="235615"/>
            <a:ext cx="4648200" cy="11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0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EPPI Grant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Redesigning Early Childhood Teacher Preparation in </a:t>
            </a:r>
            <a:r>
              <a:rPr lang="en-US" dirty="0" smtClean="0"/>
              <a:t>Illinois</a:t>
            </a:r>
          </a:p>
          <a:p>
            <a:pPr lvl="0"/>
            <a:r>
              <a:rPr lang="en-US" dirty="0" smtClean="0"/>
              <a:t>Promoting </a:t>
            </a:r>
            <a:r>
              <a:rPr lang="en-US" dirty="0"/>
              <a:t>articulation and alignment of curriculum between two- and four-year </a:t>
            </a:r>
            <a:r>
              <a:rPr lang="en-US" dirty="0" smtClean="0"/>
              <a:t>programs</a:t>
            </a:r>
            <a:endParaRPr lang="en-US" dirty="0"/>
          </a:p>
          <a:p>
            <a:r>
              <a:rPr lang="en-US" dirty="0"/>
              <a:t>Addressing key educational issues:</a:t>
            </a:r>
          </a:p>
          <a:p>
            <a:pPr lvl="1"/>
            <a:r>
              <a:rPr lang="en-US" dirty="0"/>
              <a:t>Program redesign</a:t>
            </a:r>
          </a:p>
          <a:p>
            <a:pPr lvl="1"/>
            <a:r>
              <a:rPr lang="en-US" dirty="0"/>
              <a:t>Articulation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904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2316"/>
          </a:xfrm>
        </p:spPr>
        <p:txBody>
          <a:bodyPr/>
          <a:lstStyle/>
          <a:p>
            <a:r>
              <a:rPr lang="en-US" dirty="0" smtClean="0"/>
              <a:t>Our Consortium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954"/>
            <a:ext cx="8229600" cy="5337099"/>
          </a:xfrm>
        </p:spPr>
        <p:txBody>
          <a:bodyPr/>
          <a:lstStyle/>
          <a:p>
            <a:r>
              <a:rPr lang="en-US" dirty="0" smtClean="0"/>
              <a:t>Saint Xavier University, Moraine Valley Community College and Richard J. Daley College (City Colleges of Chicago).</a:t>
            </a:r>
          </a:p>
          <a:p>
            <a:r>
              <a:rPr lang="en-US" dirty="0" smtClean="0"/>
              <a:t>In addition, we collaborated with 3 other funded consortia:</a:t>
            </a:r>
          </a:p>
          <a:p>
            <a:pPr lvl="1"/>
            <a:r>
              <a:rPr lang="en-US" dirty="0" smtClean="0"/>
              <a:t>DePaul University</a:t>
            </a:r>
          </a:p>
          <a:p>
            <a:pPr lvl="1"/>
            <a:r>
              <a:rPr lang="en-US" dirty="0" smtClean="0"/>
              <a:t>Roosevelt University</a:t>
            </a:r>
          </a:p>
          <a:p>
            <a:pPr lvl="1"/>
            <a:r>
              <a:rPr lang="en-US" dirty="0" smtClean="0"/>
              <a:t>Chicago State University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50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3672"/>
          </a:xfrm>
        </p:spPr>
        <p:txBody>
          <a:bodyPr/>
          <a:lstStyle/>
          <a:p>
            <a:r>
              <a:rPr lang="en-US" dirty="0" smtClean="0"/>
              <a:t>Our 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02" y="1269921"/>
            <a:ext cx="8702032" cy="53199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Identification of coursework </a:t>
            </a:r>
            <a:r>
              <a:rPr lang="en-US" dirty="0"/>
              <a:t>for the redesigned </a:t>
            </a:r>
            <a:r>
              <a:rPr lang="en-US" dirty="0" smtClean="0"/>
              <a:t>ECE program </a:t>
            </a:r>
            <a:r>
              <a:rPr lang="en-US" dirty="0"/>
              <a:t>at Saint Xavier </a:t>
            </a:r>
            <a:r>
              <a:rPr lang="en-US" dirty="0" smtClean="0"/>
              <a:t>University.</a:t>
            </a:r>
          </a:p>
          <a:p>
            <a:r>
              <a:rPr lang="en-US" dirty="0" smtClean="0"/>
              <a:t>Articulation discussions at the outset.</a:t>
            </a:r>
          </a:p>
          <a:p>
            <a:r>
              <a:rPr lang="en-US" dirty="0"/>
              <a:t>Saint Xavier University </a:t>
            </a:r>
            <a:r>
              <a:rPr lang="en-US" dirty="0" smtClean="0"/>
              <a:t>obtained </a:t>
            </a:r>
            <a:r>
              <a:rPr lang="en-US" dirty="0"/>
              <a:t>Gateways Level V </a:t>
            </a:r>
            <a:r>
              <a:rPr lang="en-US" dirty="0" smtClean="0"/>
              <a:t>entitlement. </a:t>
            </a:r>
          </a:p>
          <a:p>
            <a:r>
              <a:rPr lang="en-US" dirty="0" smtClean="0"/>
              <a:t>Program redesign in </a:t>
            </a:r>
            <a:r>
              <a:rPr lang="en-US" dirty="0"/>
              <a:t>the context of a proactive collaboration with two-year </a:t>
            </a:r>
            <a:r>
              <a:rPr lang="en-US" dirty="0" smtClean="0"/>
              <a:t>institutions.  </a:t>
            </a:r>
          </a:p>
          <a:p>
            <a:r>
              <a:rPr lang="en-US" dirty="0" smtClean="0"/>
              <a:t>Unique collaboration </a:t>
            </a:r>
            <a:r>
              <a:rPr lang="en-US" dirty="0"/>
              <a:t>with other consortia led by </a:t>
            </a:r>
            <a:r>
              <a:rPr lang="en-US" dirty="0" smtClean="0"/>
              <a:t>EPPI</a:t>
            </a:r>
            <a:r>
              <a:rPr lang="en-US" dirty="0"/>
              <a:t>-funded four-year institutions in </a:t>
            </a:r>
            <a:r>
              <a:rPr lang="en-US" dirty="0" smtClean="0"/>
              <a:t>2014</a:t>
            </a:r>
          </a:p>
          <a:p>
            <a:pPr lvl="1"/>
            <a:r>
              <a:rPr lang="en-US" dirty="0" smtClean="0"/>
              <a:t> (12 two and four year  institutions) </a:t>
            </a:r>
          </a:p>
        </p:txBody>
      </p:sp>
    </p:spTree>
    <p:extLst>
      <p:ext uri="{BB962C8B-B14F-4D97-AF65-F5344CB8AC3E}">
        <p14:creationId xmlns:p14="http://schemas.microsoft.com/office/powerpoint/2010/main" val="417390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Involvement/membership in Advisory Committees</a:t>
            </a:r>
          </a:p>
          <a:p>
            <a:r>
              <a:rPr lang="en-US" dirty="0" smtClean="0"/>
              <a:t>Cross- institutional teaching </a:t>
            </a:r>
            <a:r>
              <a:rPr lang="en-US" dirty="0"/>
              <a:t>o</a:t>
            </a:r>
            <a:r>
              <a:rPr lang="en-US" dirty="0" smtClean="0"/>
              <a:t>pportunities </a:t>
            </a:r>
          </a:p>
          <a:p>
            <a:r>
              <a:rPr lang="en-US" dirty="0" smtClean="0"/>
              <a:t>Communication on licensure requirements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7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i="1" dirty="0" smtClean="0"/>
              <a:t>model </a:t>
            </a:r>
            <a:r>
              <a:rPr lang="en-US" b="1" i="1" dirty="0"/>
              <a:t>of proactive collaboration</a:t>
            </a:r>
            <a:r>
              <a:rPr lang="en-US" dirty="0"/>
              <a:t>, where 2-year institutions are involved in 4-year program redesign at the outset. </a:t>
            </a:r>
            <a:endParaRPr lang="en-US" dirty="0" smtClean="0"/>
          </a:p>
          <a:p>
            <a:r>
              <a:rPr lang="en-US" dirty="0" smtClean="0"/>
              <a:t>Embedding </a:t>
            </a:r>
            <a:r>
              <a:rPr lang="en-US" dirty="0"/>
              <a:t>of </a:t>
            </a:r>
            <a:r>
              <a:rPr lang="en-US" dirty="0" err="1"/>
              <a:t>edTPA</a:t>
            </a:r>
            <a:r>
              <a:rPr lang="en-US" dirty="0"/>
              <a:t> preparation throughout the program, leading up to student teaching. </a:t>
            </a:r>
          </a:p>
          <a:p>
            <a:pPr lvl="0"/>
            <a:r>
              <a:rPr lang="en-US" dirty="0" smtClean="0"/>
              <a:t>Articulation dialog and  </a:t>
            </a:r>
            <a:r>
              <a:rPr lang="en-US" dirty="0"/>
              <a:t>plans during the stage of program design/redesign, </a:t>
            </a:r>
            <a:endParaRPr lang="en-US" dirty="0" smtClean="0"/>
          </a:p>
          <a:p>
            <a:pPr lvl="0"/>
            <a:r>
              <a:rPr lang="en-US" dirty="0" smtClean="0"/>
              <a:t>Collaboration across consortia.  </a:t>
            </a:r>
            <a:endParaRPr lang="en-US" dirty="0"/>
          </a:p>
          <a:p>
            <a:r>
              <a:rPr lang="en-US" dirty="0" smtClean="0"/>
              <a:t>Exploration </a:t>
            </a:r>
            <a:r>
              <a:rPr lang="en-US" dirty="0"/>
              <a:t>of </a:t>
            </a:r>
            <a:r>
              <a:rPr lang="en-US" dirty="0" smtClean="0"/>
              <a:t>non</a:t>
            </a:r>
            <a:r>
              <a:rPr lang="en-US" dirty="0"/>
              <a:t>-licensure program </a:t>
            </a:r>
            <a:r>
              <a:rPr lang="en-US" dirty="0" smtClean="0"/>
              <a:t>routes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19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Approval of program</a:t>
            </a:r>
          </a:p>
          <a:p>
            <a:r>
              <a:rPr lang="en-US" dirty="0" smtClean="0"/>
              <a:t>Formalizing articulation agreements</a:t>
            </a:r>
          </a:p>
          <a:p>
            <a:r>
              <a:rPr lang="en-US" dirty="0" smtClean="0"/>
              <a:t>Sustaining cross-institutional collaborations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02436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64</TotalTime>
  <Words>273</Words>
  <Application>Microsoft Macintosh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Black</vt:lpstr>
      <vt:lpstr>2015 Gateways to Opportunity Higher Education Forum Collaborating for Success: Continuing the Conversation</vt:lpstr>
      <vt:lpstr>2014 EPPI Grant Overview</vt:lpstr>
      <vt:lpstr>Our Consortium</vt:lpstr>
      <vt:lpstr>Our Accomplishments</vt:lpstr>
      <vt:lpstr>Collaboration Outcomes</vt:lpstr>
      <vt:lpstr>Replication</vt:lpstr>
      <vt:lpstr>Future Plans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Gateways to Opportunity Higher Education Forum Collaborating for Success: Continuing the Conversation</dc:title>
  <dc:creator>Anne G</dc:creator>
  <cp:lastModifiedBy>Anne G</cp:lastModifiedBy>
  <cp:revision>5</cp:revision>
  <dcterms:created xsi:type="dcterms:W3CDTF">2015-03-31T18:54:06Z</dcterms:created>
  <dcterms:modified xsi:type="dcterms:W3CDTF">2015-03-31T20:04:23Z</dcterms:modified>
</cp:coreProperties>
</file>