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sldIdLst>
    <p:sldId id="286" r:id="rId2"/>
    <p:sldId id="285" r:id="rId3"/>
    <p:sldId id="288" r:id="rId4"/>
    <p:sldId id="289" r:id="rId5"/>
    <p:sldId id="287" r:id="rId6"/>
    <p:sldId id="282" r:id="rId7"/>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1" d="100"/>
          <a:sy n="81" d="100"/>
        </p:scale>
        <p:origin x="-74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4/22/2015</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276872"/>
            <a:ext cx="5400600" cy="2123658"/>
          </a:xfrm>
          <a:prstGeom prst="rect">
            <a:avLst/>
          </a:prstGeom>
          <a:noFill/>
        </p:spPr>
        <p:txBody>
          <a:bodyPr wrap="square" rtlCol="0">
            <a:spAutoFit/>
          </a:bodyPr>
          <a:lstStyle/>
          <a:p>
            <a:pPr algn="ctr"/>
            <a:r>
              <a:rPr lang="en-US" sz="3600" dirty="0" smtClean="0">
                <a:solidFill>
                  <a:schemeClr val="bg1"/>
                </a:solidFill>
                <a:latin typeface="Chalkduster"/>
                <a:cs typeface="Chalkduster"/>
              </a:rPr>
              <a:t>Our Partnership</a:t>
            </a:r>
          </a:p>
          <a:p>
            <a:endParaRPr lang="en-US" sz="3600" dirty="0">
              <a:solidFill>
                <a:schemeClr val="bg1"/>
              </a:solidFill>
              <a:latin typeface="Chalkduster"/>
              <a:cs typeface="Chalkduster"/>
            </a:endParaRPr>
          </a:p>
          <a:p>
            <a:pPr algn="ctr"/>
            <a:r>
              <a:rPr lang="en-US" sz="2000" dirty="0" smtClean="0">
                <a:solidFill>
                  <a:schemeClr val="bg1"/>
                </a:solidFill>
                <a:latin typeface="Chalkduster"/>
                <a:cs typeface="Chalkduster"/>
              </a:rPr>
              <a:t>Gateways Higher Ed Forum</a:t>
            </a:r>
          </a:p>
          <a:p>
            <a:pPr algn="ctr"/>
            <a:r>
              <a:rPr lang="en-US" sz="2000" dirty="0" smtClean="0">
                <a:solidFill>
                  <a:schemeClr val="bg1"/>
                </a:solidFill>
                <a:latin typeface="Chalkduster"/>
                <a:cs typeface="Chalkduster"/>
              </a:rPr>
              <a:t>April 9, 2015</a:t>
            </a:r>
          </a:p>
          <a:p>
            <a:endParaRPr lang="en-US" sz="2000" dirty="0">
              <a:solidFill>
                <a:schemeClr val="bg1"/>
              </a:solidFill>
              <a:latin typeface="Chalkduster"/>
              <a:cs typeface="Chalkduster"/>
            </a:endParaRPr>
          </a:p>
        </p:txBody>
      </p:sp>
      <p:pic>
        <p:nvPicPr>
          <p:cNvPr id="3" name="Picture 2"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2344581" cy="1559611"/>
          </a:xfrm>
          <a:prstGeom prst="rect">
            <a:avLst/>
          </a:prstGeom>
        </p:spPr>
      </p:pic>
      <p:pic>
        <p:nvPicPr>
          <p:cNvPr id="4" name="Picture 3" descr="SVCC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708920"/>
            <a:ext cx="2095500" cy="1587500"/>
          </a:xfrm>
          <a:prstGeom prst="rect">
            <a:avLst/>
          </a:prstGeom>
        </p:spPr>
      </p:pic>
      <p:pic>
        <p:nvPicPr>
          <p:cNvPr id="5" name="Picture 4" descr="Unknown-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4581128"/>
            <a:ext cx="2032000" cy="2032000"/>
          </a:xfrm>
          <a:prstGeom prst="rect">
            <a:avLst/>
          </a:prstGeom>
        </p:spPr>
      </p:pic>
      <p:pic>
        <p:nvPicPr>
          <p:cNvPr id="6" name="Picture 5" descr="Unknown-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725144"/>
            <a:ext cx="2376264" cy="1728192"/>
          </a:xfrm>
          <a:prstGeom prst="rect">
            <a:avLst/>
          </a:prstGeom>
        </p:spPr>
      </p:pic>
      <p:pic>
        <p:nvPicPr>
          <p:cNvPr id="7" name="Picture 6" descr="Unknown-5.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1916" y="299285"/>
            <a:ext cx="2032000" cy="2032000"/>
          </a:xfrm>
          <a:prstGeom prst="rect">
            <a:avLst/>
          </a:prstGeom>
        </p:spPr>
      </p:pic>
      <p:pic>
        <p:nvPicPr>
          <p:cNvPr id="8" name="Picture 7" descr="Unknown-1.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944" y="4365104"/>
            <a:ext cx="1422400" cy="2032000"/>
          </a:xfrm>
          <a:prstGeom prst="rect">
            <a:avLst/>
          </a:prstGeom>
        </p:spPr>
      </p:pic>
      <p:pic>
        <p:nvPicPr>
          <p:cNvPr id="10" name="Picture 9" descr="starne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1840" y="908720"/>
            <a:ext cx="3528392" cy="1037762"/>
          </a:xfrm>
          <a:prstGeom prst="rect">
            <a:avLst/>
          </a:prstGeom>
        </p:spPr>
      </p:pic>
      <p:pic>
        <p:nvPicPr>
          <p:cNvPr id="11" name="Picture 10" descr="image00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20" y="2852936"/>
            <a:ext cx="2351314" cy="864096"/>
          </a:xfrm>
          <a:prstGeom prst="rect">
            <a:avLst/>
          </a:prstGeom>
        </p:spPr>
      </p:pic>
    </p:spTree>
    <p:extLst>
      <p:ext uri="{BB962C8B-B14F-4D97-AF65-F5344CB8AC3E}">
        <p14:creationId xmlns:p14="http://schemas.microsoft.com/office/powerpoint/2010/main" val="1953116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latin typeface="Chalkduster"/>
                <a:cs typeface="Chalkduster"/>
              </a:rPr>
              <a:t>Addressed funding goals</a:t>
            </a:r>
            <a:endParaRPr lang="en-US" sz="4000" dirty="0">
              <a:latin typeface="Chalkduster"/>
              <a:cs typeface="Chalkduster"/>
            </a:endParaRPr>
          </a:p>
        </p:txBody>
      </p:sp>
      <p:sp>
        <p:nvSpPr>
          <p:cNvPr id="4" name="Content Placeholder 3"/>
          <p:cNvSpPr>
            <a:spLocks noGrp="1"/>
          </p:cNvSpPr>
          <p:nvPr>
            <p:ph idx="1"/>
          </p:nvPr>
        </p:nvSpPr>
        <p:spPr/>
        <p:txBody>
          <a:bodyPr>
            <a:normAutofit fontScale="62500" lnSpcReduction="20000"/>
          </a:bodyPr>
          <a:lstStyle/>
          <a:p>
            <a:r>
              <a:rPr lang="en-US" dirty="0" smtClean="0">
                <a:latin typeface="Chalkduster"/>
                <a:cs typeface="Chalkduster"/>
              </a:rPr>
              <a:t>Goal 1:</a:t>
            </a:r>
          </a:p>
          <a:p>
            <a:pPr marL="0" indent="0">
              <a:buNone/>
            </a:pPr>
            <a:r>
              <a:rPr lang="en-US" dirty="0" smtClean="0">
                <a:latin typeface="Chalkduster"/>
                <a:cs typeface="Chalkduster"/>
              </a:rPr>
              <a:t>	Develop models of effective early 	childhood educator preparation</a:t>
            </a:r>
          </a:p>
          <a:p>
            <a:r>
              <a:rPr lang="en-US" dirty="0" smtClean="0">
                <a:latin typeface="Chalkduster"/>
                <a:cs typeface="Chalkduster"/>
              </a:rPr>
              <a:t>Goal 3:</a:t>
            </a:r>
          </a:p>
          <a:p>
            <a:pPr marL="0" indent="0">
              <a:buNone/>
            </a:pPr>
            <a:r>
              <a:rPr lang="en-US" dirty="0">
                <a:latin typeface="Chalkduster"/>
                <a:cs typeface="Chalkduster"/>
              </a:rPr>
              <a:t>	</a:t>
            </a:r>
            <a:r>
              <a:rPr lang="en-US" dirty="0" smtClean="0">
                <a:latin typeface="Chalkduster"/>
                <a:cs typeface="Chalkduster"/>
              </a:rPr>
              <a:t>Promote articulation and alignment 	of curriculum between two- and 	four-year programs</a:t>
            </a:r>
          </a:p>
          <a:p>
            <a:r>
              <a:rPr lang="en-US" dirty="0" smtClean="0">
                <a:latin typeface="Chalkduster"/>
                <a:cs typeface="Chalkduster"/>
              </a:rPr>
              <a:t>Goal 4:</a:t>
            </a:r>
          </a:p>
          <a:p>
            <a:pPr marL="0" indent="0">
              <a:buNone/>
            </a:pPr>
            <a:r>
              <a:rPr lang="en-US" dirty="0">
                <a:latin typeface="Chalkduster"/>
                <a:cs typeface="Chalkduster"/>
              </a:rPr>
              <a:t>	</a:t>
            </a:r>
            <a:r>
              <a:rPr lang="en-US" dirty="0" smtClean="0">
                <a:latin typeface="Chalkduster"/>
                <a:cs typeface="Chalkduster"/>
              </a:rPr>
              <a:t>Support early childhood educator 	preparation programs in designing 	curriculum to incorporate new state 	standards for educator licensure, 		Gateways credentials, as well as what 	young learners should know and be 	able to do</a:t>
            </a:r>
            <a:endParaRPr lang="en-US" dirty="0">
              <a:latin typeface="Chalkduster"/>
              <a:cs typeface="Chalkduster"/>
            </a:endParaRPr>
          </a:p>
          <a:p>
            <a:endParaRPr lang="en-US" dirty="0" smtClean="0">
              <a:latin typeface="Chalkduster"/>
              <a:cs typeface="Chalkduster"/>
            </a:endParaRPr>
          </a:p>
          <a:p>
            <a:endParaRPr lang="en-US" dirty="0" smtClean="0">
              <a:latin typeface="Chalkboard"/>
              <a:cs typeface="Chalkboard"/>
            </a:endParaRPr>
          </a:p>
          <a:p>
            <a:pPr marL="0" indent="0">
              <a:buNone/>
            </a:pPr>
            <a:endParaRPr lang="en-US" dirty="0"/>
          </a:p>
        </p:txBody>
      </p:sp>
    </p:spTree>
    <p:extLst>
      <p:ext uri="{BB962C8B-B14F-4D97-AF65-F5344CB8AC3E}">
        <p14:creationId xmlns:p14="http://schemas.microsoft.com/office/powerpoint/2010/main" val="159987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Grant outcomes…</a:t>
            </a:r>
            <a:endParaRPr lang="en-US" dirty="0">
              <a:latin typeface="Chalkduster"/>
              <a:cs typeface="Chalkduster"/>
            </a:endParaRPr>
          </a:p>
        </p:txBody>
      </p:sp>
      <p:pic>
        <p:nvPicPr>
          <p:cNvPr id="5" name="Content Placeholder 4" descr="Screen Shot 2015-04-08 at 1.55.16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101" b="4593"/>
          <a:stretch/>
        </p:blipFill>
        <p:spPr>
          <a:xfrm>
            <a:off x="2771800" y="1268760"/>
            <a:ext cx="4038600" cy="529138"/>
          </a:xfrm>
        </p:spPr>
      </p:pic>
      <p:sp>
        <p:nvSpPr>
          <p:cNvPr id="4" name="Content Placeholder 3"/>
          <p:cNvSpPr>
            <a:spLocks noGrp="1"/>
          </p:cNvSpPr>
          <p:nvPr>
            <p:ph sz="half" idx="2"/>
          </p:nvPr>
        </p:nvSpPr>
        <p:spPr>
          <a:xfrm>
            <a:off x="467544" y="2060848"/>
            <a:ext cx="7776864" cy="4344409"/>
          </a:xfrm>
        </p:spPr>
        <p:txBody>
          <a:bodyPr>
            <a:normAutofit fontScale="77500" lnSpcReduction="20000"/>
          </a:bodyPr>
          <a:lstStyle/>
          <a:p>
            <a:r>
              <a:rPr lang="en-US" dirty="0" smtClean="0">
                <a:latin typeface="Chalkduster"/>
                <a:cs typeface="Chalkduster"/>
              </a:rPr>
              <a:t>BHCC: Levels 2-4  (ECE), Levels 2-4 (Infant Toddler), Level 1 (Director)</a:t>
            </a:r>
          </a:p>
          <a:p>
            <a:r>
              <a:rPr lang="en-US" dirty="0" smtClean="0">
                <a:latin typeface="Chalkduster"/>
                <a:cs typeface="Chalkduster"/>
              </a:rPr>
              <a:t>Sandburg: Levels 2-4 (ECE)</a:t>
            </a:r>
          </a:p>
          <a:p>
            <a:r>
              <a:rPr lang="en-US" dirty="0" smtClean="0">
                <a:latin typeface="Chalkduster"/>
                <a:cs typeface="Chalkduster"/>
              </a:rPr>
              <a:t>ICC: Levels 2-4 (ECE)</a:t>
            </a:r>
          </a:p>
          <a:p>
            <a:r>
              <a:rPr lang="en-US" dirty="0" smtClean="0">
                <a:latin typeface="Chalkduster"/>
                <a:cs typeface="Chalkduster"/>
              </a:rPr>
              <a:t>IVCC: Levels 2-4 (ECE); Levels 4 (Infant Toddler)</a:t>
            </a:r>
          </a:p>
          <a:p>
            <a:r>
              <a:rPr lang="en-US" dirty="0" smtClean="0">
                <a:latin typeface="Chalkduster"/>
                <a:cs typeface="Chalkduster"/>
              </a:rPr>
              <a:t>SVCC: Levels 2-4 (ECE)</a:t>
            </a:r>
          </a:p>
          <a:p>
            <a:r>
              <a:rPr lang="en-US" dirty="0" smtClean="0">
                <a:latin typeface="Chalkduster"/>
                <a:cs typeface="Chalkduster"/>
              </a:rPr>
              <a:t>WIU: Level 5 (ECE)</a:t>
            </a:r>
          </a:p>
          <a:p>
            <a:r>
              <a:rPr lang="en-US" dirty="0" smtClean="0">
                <a:latin typeface="Chalkduster"/>
                <a:cs typeface="Chalkduster"/>
              </a:rPr>
              <a:t>JWCC: in process</a:t>
            </a:r>
            <a:endParaRPr lang="en-US" dirty="0">
              <a:latin typeface="Chalkduster"/>
              <a:cs typeface="Chalkduster"/>
            </a:endParaRPr>
          </a:p>
        </p:txBody>
      </p:sp>
    </p:spTree>
    <p:extLst>
      <p:ext uri="{BB962C8B-B14F-4D97-AF65-F5344CB8AC3E}">
        <p14:creationId xmlns:p14="http://schemas.microsoft.com/office/powerpoint/2010/main" val="75162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Grant outcomes…</a:t>
            </a:r>
            <a:endParaRPr lang="en-US" dirty="0">
              <a:latin typeface="Chalkduster"/>
              <a:cs typeface="Chalkduster"/>
            </a:endParaRPr>
          </a:p>
        </p:txBody>
      </p:sp>
      <p:pic>
        <p:nvPicPr>
          <p:cNvPr id="5" name="Content Placeholder 4" descr="CLIPART_OF_Agreement.png"/>
          <p:cNvPicPr>
            <a:picLocks noGrp="1" noChangeAspect="1"/>
          </p:cNvPicPr>
          <p:nvPr>
            <p:ph sz="half" idx="1"/>
          </p:nvPr>
        </p:nvPicPr>
        <p:blipFill>
          <a:blip r:embed="rId2">
            <a:extLst>
              <a:ext uri="{28A0092B-C50C-407E-A947-70E740481C1C}">
                <a14:useLocalDpi xmlns:a14="http://schemas.microsoft.com/office/drawing/2010/main" val="0"/>
              </a:ext>
            </a:extLst>
          </a:blip>
          <a:srcRect l="16538" r="16538"/>
          <a:stretch>
            <a:fillRect/>
          </a:stretch>
        </p:blipFill>
        <p:spPr/>
      </p:pic>
      <p:sp>
        <p:nvSpPr>
          <p:cNvPr id="4" name="Content Placeholder 3"/>
          <p:cNvSpPr>
            <a:spLocks noGrp="1"/>
          </p:cNvSpPr>
          <p:nvPr>
            <p:ph sz="half" idx="2"/>
          </p:nvPr>
        </p:nvSpPr>
        <p:spPr/>
        <p:txBody>
          <a:bodyPr>
            <a:normAutofit fontScale="85000" lnSpcReduction="20000"/>
          </a:bodyPr>
          <a:lstStyle/>
          <a:p>
            <a:r>
              <a:rPr lang="en-US" dirty="0" smtClean="0">
                <a:latin typeface="Chalkduster"/>
                <a:cs typeface="Chalkduster"/>
              </a:rPr>
              <a:t>Shared vision of successful early childhood candidates</a:t>
            </a:r>
          </a:p>
          <a:p>
            <a:r>
              <a:rPr lang="en-US" dirty="0" smtClean="0">
                <a:latin typeface="Chalkduster"/>
                <a:cs typeface="Chalkduster"/>
              </a:rPr>
              <a:t>Articulation of 6 common courses</a:t>
            </a:r>
          </a:p>
          <a:p>
            <a:r>
              <a:rPr lang="en-US" dirty="0" smtClean="0">
                <a:latin typeface="Chalkduster"/>
                <a:cs typeface="Chalkduster"/>
              </a:rPr>
              <a:t>Updated articulation agreements </a:t>
            </a:r>
            <a:endParaRPr lang="en-US" dirty="0">
              <a:latin typeface="Chalkduster"/>
              <a:cs typeface="Chalkduster"/>
            </a:endParaRPr>
          </a:p>
        </p:txBody>
      </p:sp>
    </p:spTree>
    <p:extLst>
      <p:ext uri="{BB962C8B-B14F-4D97-AF65-F5344CB8AC3E}">
        <p14:creationId xmlns:p14="http://schemas.microsoft.com/office/powerpoint/2010/main" val="4070245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How we did it…</a:t>
            </a:r>
            <a:endParaRPr lang="en-US" dirty="0">
              <a:latin typeface="Chalkduster"/>
              <a:cs typeface="Chalkduster"/>
            </a:endParaRPr>
          </a:p>
        </p:txBody>
      </p:sp>
      <p:pic>
        <p:nvPicPr>
          <p:cNvPr id="7" name="Content Placeholder 6" descr="Screen Shot 2015-04-08 at 2.15.34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75" t="1625" r="375" b="-2961"/>
          <a:stretch/>
        </p:blipFill>
        <p:spPr>
          <a:xfrm>
            <a:off x="539552" y="1412776"/>
            <a:ext cx="4038600" cy="2418914"/>
          </a:xfrm>
        </p:spPr>
      </p:pic>
      <p:pic>
        <p:nvPicPr>
          <p:cNvPr id="5" name="Content Placeholder 4"/>
          <p:cNvPicPr>
            <a:picLocks noGrp="1" noChangeAspect="1"/>
          </p:cNvPicPr>
          <p:nvPr>
            <p:ph sz="half" idx="2"/>
          </p:nvPr>
        </p:nvPicPr>
        <p:blipFill>
          <a:blip r:embed="rId3"/>
          <a:srcRect t="-141449" b="-141449"/>
          <a:stretch>
            <a:fillRect/>
          </a:stretch>
        </p:blipFill>
        <p:spPr>
          <a:xfrm>
            <a:off x="3707904" y="3284984"/>
            <a:ext cx="4038600" cy="4525963"/>
          </a:xfrm>
        </p:spPr>
      </p:pic>
      <p:pic>
        <p:nvPicPr>
          <p:cNvPr id="6" name="Picture 5" descr="Screen Shot 2015-04-08 at 1.48.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005064"/>
            <a:ext cx="2677285" cy="1988840"/>
          </a:xfrm>
          <a:prstGeom prst="rect">
            <a:avLst/>
          </a:prstGeom>
        </p:spPr>
      </p:pic>
      <p:pic>
        <p:nvPicPr>
          <p:cNvPr id="8" name="Picture 7" descr="erikson-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1700808"/>
            <a:ext cx="3569463" cy="1011222"/>
          </a:xfrm>
          <a:prstGeom prst="rect">
            <a:avLst/>
          </a:prstGeom>
        </p:spPr>
      </p:pic>
      <p:pic>
        <p:nvPicPr>
          <p:cNvPr id="9" name="Picture 8" descr="starne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3212976"/>
            <a:ext cx="4318000" cy="1270000"/>
          </a:xfrm>
          <a:prstGeom prst="rect">
            <a:avLst/>
          </a:prstGeom>
        </p:spPr>
      </p:pic>
    </p:spTree>
    <p:extLst>
      <p:ext uri="{BB962C8B-B14F-4D97-AF65-F5344CB8AC3E}">
        <p14:creationId xmlns:p14="http://schemas.microsoft.com/office/powerpoint/2010/main" val="3941529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Next steps…</a:t>
            </a:r>
            <a:endParaRPr lang="en-US" dirty="0">
              <a:latin typeface="Chalkduster"/>
              <a:cs typeface="Chalkduster"/>
            </a:endParaRPr>
          </a:p>
        </p:txBody>
      </p:sp>
      <p:sp>
        <p:nvSpPr>
          <p:cNvPr id="4" name="Content Placeholder 3"/>
          <p:cNvSpPr>
            <a:spLocks noGrp="1"/>
          </p:cNvSpPr>
          <p:nvPr>
            <p:ph idx="1"/>
          </p:nvPr>
        </p:nvSpPr>
        <p:spPr/>
        <p:txBody>
          <a:bodyPr/>
          <a:lstStyle/>
          <a:p>
            <a:r>
              <a:rPr lang="en-US" dirty="0" smtClean="0">
                <a:latin typeface="Chalkduster"/>
                <a:cs typeface="Chalkduster"/>
              </a:rPr>
              <a:t>Common assessments and data metrics</a:t>
            </a:r>
          </a:p>
          <a:p>
            <a:pPr lvl="1"/>
            <a:r>
              <a:rPr lang="en-US" dirty="0" smtClean="0">
                <a:latin typeface="Chalkduster"/>
                <a:cs typeface="Chalkduster"/>
              </a:rPr>
              <a:t>Management system for tracking/following candidates</a:t>
            </a:r>
          </a:p>
          <a:p>
            <a:r>
              <a:rPr lang="en-US" dirty="0" smtClean="0">
                <a:latin typeface="Chalkduster"/>
                <a:cs typeface="Chalkduster"/>
              </a:rPr>
              <a:t>Create new courses </a:t>
            </a:r>
            <a:endParaRPr lang="en-US" dirty="0">
              <a:latin typeface="Chalkduster"/>
              <a:cs typeface="Chalkduster"/>
            </a:endParaRPr>
          </a:p>
        </p:txBody>
      </p:sp>
    </p:spTree>
    <p:extLst>
      <p:ext uri="{BB962C8B-B14F-4D97-AF65-F5344CB8AC3E}">
        <p14:creationId xmlns:p14="http://schemas.microsoft.com/office/powerpoint/2010/main" val="109100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Words>
  <Application>Microsoft Office PowerPoint</Application>
  <PresentationFormat>On-screen Show (4:3)</PresentationFormat>
  <Paragraphs>29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Addressed funding goals</vt:lpstr>
      <vt:lpstr>Grant outcomes…</vt:lpstr>
      <vt:lpstr>Grant outcomes…</vt:lpstr>
      <vt:lpstr>How we did it…</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2014-02-21T02:04:43Z</dcterms:created>
  <dcterms:modified xsi:type="dcterms:W3CDTF">2015-04-22T17:09:24Z</dcterms:modified>
</cp:coreProperties>
</file>