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8"/>
  </p:notesMasterIdLst>
  <p:sldIdLst>
    <p:sldId id="305" r:id="rId2"/>
    <p:sldId id="317" r:id="rId3"/>
    <p:sldId id="262" r:id="rId4"/>
    <p:sldId id="268" r:id="rId5"/>
    <p:sldId id="381" r:id="rId6"/>
    <p:sldId id="382" r:id="rId7"/>
    <p:sldId id="323" r:id="rId8"/>
    <p:sldId id="307" r:id="rId9"/>
    <p:sldId id="274" r:id="rId10"/>
    <p:sldId id="295" r:id="rId11"/>
    <p:sldId id="296" r:id="rId12"/>
    <p:sldId id="275" r:id="rId13"/>
    <p:sldId id="297" r:id="rId14"/>
    <p:sldId id="293" r:id="rId15"/>
    <p:sldId id="294" r:id="rId16"/>
    <p:sldId id="278" r:id="rId17"/>
    <p:sldId id="280" r:id="rId18"/>
    <p:sldId id="282" r:id="rId19"/>
    <p:sldId id="283" r:id="rId20"/>
    <p:sldId id="309" r:id="rId21"/>
    <p:sldId id="310" r:id="rId22"/>
    <p:sldId id="298" r:id="rId23"/>
    <p:sldId id="327" r:id="rId24"/>
    <p:sldId id="328" r:id="rId25"/>
    <p:sldId id="329" r:id="rId26"/>
    <p:sldId id="341" r:id="rId27"/>
    <p:sldId id="376" r:id="rId28"/>
    <p:sldId id="377" r:id="rId29"/>
    <p:sldId id="291" r:id="rId30"/>
    <p:sldId id="300" r:id="rId31"/>
    <p:sldId id="301" r:id="rId32"/>
    <p:sldId id="302" r:id="rId33"/>
    <p:sldId id="303" r:id="rId34"/>
    <p:sldId id="304" r:id="rId35"/>
    <p:sldId id="347" r:id="rId36"/>
    <p:sldId id="349" r:id="rId37"/>
    <p:sldId id="348" r:id="rId38"/>
    <p:sldId id="350" r:id="rId39"/>
    <p:sldId id="356" r:id="rId40"/>
    <p:sldId id="374" r:id="rId41"/>
    <p:sldId id="375" r:id="rId42"/>
    <p:sldId id="361" r:id="rId43"/>
    <p:sldId id="363" r:id="rId44"/>
    <p:sldId id="265" r:id="rId45"/>
    <p:sldId id="266" r:id="rId46"/>
    <p:sldId id="336" r:id="rId47"/>
    <p:sldId id="378" r:id="rId48"/>
    <p:sldId id="339" r:id="rId49"/>
    <p:sldId id="314" r:id="rId50"/>
    <p:sldId id="315" r:id="rId51"/>
    <p:sldId id="379" r:id="rId52"/>
    <p:sldId id="380" r:id="rId53"/>
    <p:sldId id="366" r:id="rId54"/>
    <p:sldId id="369" r:id="rId55"/>
    <p:sldId id="371" r:id="rId56"/>
    <p:sldId id="372"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540" autoAdjust="0"/>
  </p:normalViewPr>
  <p:slideViewPr>
    <p:cSldViewPr>
      <p:cViewPr varScale="1">
        <p:scale>
          <a:sx n="64" d="100"/>
          <a:sy n="64" d="100"/>
        </p:scale>
        <p:origin x="-147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A1238C-CA30-40A1-BAE3-058D009DF412}" type="doc">
      <dgm:prSet loTypeId="urn:microsoft.com/office/officeart/2005/8/layout/vList3" loCatId="list" qsTypeId="urn:microsoft.com/office/officeart/2005/8/quickstyle/simple2" qsCatId="simple" csTypeId="urn:microsoft.com/office/officeart/2005/8/colors/colorful5" csCatId="colorful" phldr="1"/>
      <dgm:spPr/>
      <dgm:t>
        <a:bodyPr/>
        <a:lstStyle/>
        <a:p>
          <a:endParaRPr lang="en-US"/>
        </a:p>
      </dgm:t>
    </dgm:pt>
    <dgm:pt modelId="{95F99334-5771-483F-BC85-569A41FC7090}">
      <dgm:prSet custT="1"/>
      <dgm:spPr>
        <a:solidFill>
          <a:schemeClr val="bg1">
            <a:lumMod val="95000"/>
          </a:schemeClr>
        </a:solidFill>
      </dgm:spPr>
      <dgm:t>
        <a:bodyPr/>
        <a:lstStyle/>
        <a:p>
          <a:r>
            <a:rPr lang="en-US" sz="3200" dirty="0" smtClean="0">
              <a:solidFill>
                <a:schemeClr val="tx1"/>
              </a:solidFill>
              <a:effectLst/>
            </a:rPr>
            <a:t> </a:t>
          </a:r>
          <a:r>
            <a:rPr lang="en-US" sz="3200" dirty="0" smtClean="0">
              <a:solidFill>
                <a:schemeClr val="tx1"/>
              </a:solidFill>
            </a:rPr>
            <a:t>How best to introduce preservice students to the Illinois Early Learning and Development Standards (IELDS). </a:t>
          </a:r>
          <a:endParaRPr lang="en-US" sz="3200" dirty="0">
            <a:solidFill>
              <a:schemeClr val="tx1"/>
            </a:solidFill>
            <a:effectLst/>
          </a:endParaRPr>
        </a:p>
      </dgm:t>
    </dgm:pt>
    <dgm:pt modelId="{F17C6E61-08BD-4178-BE7E-CCAB7481D4E0}" type="parTrans" cxnId="{AC2D5CF3-AEA8-4DBE-B4D6-8E3E7242ADCD}">
      <dgm:prSet/>
      <dgm:spPr/>
      <dgm:t>
        <a:bodyPr/>
        <a:lstStyle/>
        <a:p>
          <a:endParaRPr lang="en-US">
            <a:solidFill>
              <a:schemeClr val="tx1"/>
            </a:solidFill>
            <a:effectLst/>
          </a:endParaRPr>
        </a:p>
      </dgm:t>
    </dgm:pt>
    <dgm:pt modelId="{563C1ABB-644F-47B9-934E-FB45649A025E}" type="sibTrans" cxnId="{AC2D5CF3-AEA8-4DBE-B4D6-8E3E7242ADCD}">
      <dgm:prSet/>
      <dgm:spPr/>
      <dgm:t>
        <a:bodyPr/>
        <a:lstStyle/>
        <a:p>
          <a:endParaRPr lang="en-US">
            <a:solidFill>
              <a:schemeClr val="tx1"/>
            </a:solidFill>
            <a:effectLst/>
          </a:endParaRPr>
        </a:p>
      </dgm:t>
    </dgm:pt>
    <dgm:pt modelId="{AF1AB7FB-F98E-44B2-9200-65384490997B}">
      <dgm:prSet custT="1"/>
      <dgm:spPr>
        <a:solidFill>
          <a:schemeClr val="bg1">
            <a:lumMod val="95000"/>
          </a:schemeClr>
        </a:solidFill>
      </dgm:spPr>
      <dgm:t>
        <a:bodyPr/>
        <a:lstStyle/>
        <a:p>
          <a:r>
            <a:rPr lang="en-US" sz="3200" dirty="0" smtClean="0">
              <a:solidFill>
                <a:schemeClr val="tx1"/>
              </a:solidFill>
            </a:rPr>
            <a:t>Weaving the IELDS into curriculum courses.</a:t>
          </a:r>
          <a:endParaRPr lang="en-US" sz="3200" dirty="0">
            <a:solidFill>
              <a:schemeClr val="tx1"/>
            </a:solidFill>
            <a:effectLst/>
          </a:endParaRPr>
        </a:p>
      </dgm:t>
    </dgm:pt>
    <dgm:pt modelId="{0F124FBA-3D3F-4061-BE48-7AF30898F9AB}" type="parTrans" cxnId="{83C94A31-E44B-4A73-9131-9D9359A0F2C0}">
      <dgm:prSet/>
      <dgm:spPr/>
      <dgm:t>
        <a:bodyPr/>
        <a:lstStyle/>
        <a:p>
          <a:endParaRPr lang="en-US">
            <a:solidFill>
              <a:schemeClr val="tx1"/>
            </a:solidFill>
            <a:effectLst/>
          </a:endParaRPr>
        </a:p>
      </dgm:t>
    </dgm:pt>
    <dgm:pt modelId="{7B279763-6C3E-439E-A86E-1E6CCECCF193}" type="sibTrans" cxnId="{83C94A31-E44B-4A73-9131-9D9359A0F2C0}">
      <dgm:prSet/>
      <dgm:spPr/>
      <dgm:t>
        <a:bodyPr/>
        <a:lstStyle/>
        <a:p>
          <a:endParaRPr lang="en-US">
            <a:solidFill>
              <a:schemeClr val="tx1"/>
            </a:solidFill>
            <a:effectLst/>
          </a:endParaRPr>
        </a:p>
      </dgm:t>
    </dgm:pt>
    <dgm:pt modelId="{5399F040-FE0D-4DAB-A7AA-143015525599}">
      <dgm:prSet custT="1"/>
      <dgm:spPr>
        <a:solidFill>
          <a:schemeClr val="bg1">
            <a:lumMod val="95000"/>
          </a:schemeClr>
        </a:solidFill>
      </dgm:spPr>
      <dgm:t>
        <a:bodyPr/>
        <a:lstStyle/>
        <a:p>
          <a:r>
            <a:rPr lang="en-US" sz="3200" dirty="0" smtClean="0">
              <a:solidFill>
                <a:schemeClr val="tx1"/>
              </a:solidFill>
            </a:rPr>
            <a:t>Weaving the IELDS into authentic assessment courses. </a:t>
          </a:r>
          <a:endParaRPr lang="en-US" sz="3200" dirty="0">
            <a:solidFill>
              <a:schemeClr val="tx1"/>
            </a:solidFill>
            <a:effectLst/>
          </a:endParaRPr>
        </a:p>
      </dgm:t>
    </dgm:pt>
    <dgm:pt modelId="{4434ED65-400D-4B93-8F24-1337F8F1FFCF}" type="parTrans" cxnId="{2299791B-225E-4FB2-959A-9C2A7BD846C8}">
      <dgm:prSet/>
      <dgm:spPr/>
      <dgm:t>
        <a:bodyPr/>
        <a:lstStyle/>
        <a:p>
          <a:endParaRPr lang="en-US">
            <a:solidFill>
              <a:schemeClr val="tx1"/>
            </a:solidFill>
            <a:effectLst/>
          </a:endParaRPr>
        </a:p>
      </dgm:t>
    </dgm:pt>
    <dgm:pt modelId="{B2F4E3C2-8840-45D9-99BF-620BF41A811E}" type="sibTrans" cxnId="{2299791B-225E-4FB2-959A-9C2A7BD846C8}">
      <dgm:prSet/>
      <dgm:spPr/>
      <dgm:t>
        <a:bodyPr/>
        <a:lstStyle/>
        <a:p>
          <a:endParaRPr lang="en-US">
            <a:solidFill>
              <a:schemeClr val="tx1"/>
            </a:solidFill>
            <a:effectLst/>
          </a:endParaRPr>
        </a:p>
      </dgm:t>
    </dgm:pt>
    <dgm:pt modelId="{2096B9A5-4353-426E-9950-7870F1CF4AD9}">
      <dgm:prSet custT="1"/>
      <dgm:spPr>
        <a:solidFill>
          <a:schemeClr val="bg1">
            <a:lumMod val="95000"/>
          </a:schemeClr>
        </a:solidFill>
      </dgm:spPr>
      <dgm:t>
        <a:bodyPr/>
        <a:lstStyle/>
        <a:p>
          <a:r>
            <a:rPr lang="en-US" sz="3200" dirty="0" smtClean="0">
              <a:solidFill>
                <a:schemeClr val="tx1"/>
              </a:solidFill>
            </a:rPr>
            <a:t>Linking the IELDS to the Common Core State Standards and clarifying their role in Illinois preschool programs.</a:t>
          </a:r>
          <a:endParaRPr lang="en-US" sz="3200" dirty="0">
            <a:solidFill>
              <a:schemeClr val="tx1"/>
            </a:solidFill>
            <a:effectLst/>
          </a:endParaRPr>
        </a:p>
      </dgm:t>
    </dgm:pt>
    <dgm:pt modelId="{C5D40377-A08D-42B9-9F53-69CAF7633CFE}" type="parTrans" cxnId="{35A3D803-0FF4-4123-AF65-B1866589D2B3}">
      <dgm:prSet/>
      <dgm:spPr/>
      <dgm:t>
        <a:bodyPr/>
        <a:lstStyle/>
        <a:p>
          <a:endParaRPr lang="en-US">
            <a:solidFill>
              <a:schemeClr val="tx1"/>
            </a:solidFill>
            <a:effectLst/>
          </a:endParaRPr>
        </a:p>
      </dgm:t>
    </dgm:pt>
    <dgm:pt modelId="{7F9E9700-1C01-4E2B-AFC8-DEAAC1061381}" type="sibTrans" cxnId="{35A3D803-0FF4-4123-AF65-B1866589D2B3}">
      <dgm:prSet/>
      <dgm:spPr/>
      <dgm:t>
        <a:bodyPr/>
        <a:lstStyle/>
        <a:p>
          <a:endParaRPr lang="en-US">
            <a:solidFill>
              <a:schemeClr val="tx1"/>
            </a:solidFill>
            <a:effectLst/>
          </a:endParaRPr>
        </a:p>
      </dgm:t>
    </dgm:pt>
    <dgm:pt modelId="{CC762780-99D9-461A-99BF-86DFFD5F06BC}" type="pres">
      <dgm:prSet presAssocID="{EBA1238C-CA30-40A1-BAE3-058D009DF412}" presName="linearFlow" presStyleCnt="0">
        <dgm:presLayoutVars>
          <dgm:dir/>
          <dgm:resizeHandles val="exact"/>
        </dgm:presLayoutVars>
      </dgm:prSet>
      <dgm:spPr/>
      <dgm:t>
        <a:bodyPr/>
        <a:lstStyle/>
        <a:p>
          <a:endParaRPr lang="en-US"/>
        </a:p>
      </dgm:t>
    </dgm:pt>
    <dgm:pt modelId="{1D8AB7AB-315A-4FDA-860F-002F54C08ECB}" type="pres">
      <dgm:prSet presAssocID="{95F99334-5771-483F-BC85-569A41FC7090}" presName="composite" presStyleCnt="0"/>
      <dgm:spPr/>
      <dgm:t>
        <a:bodyPr/>
        <a:lstStyle/>
        <a:p>
          <a:endParaRPr lang="en-US"/>
        </a:p>
      </dgm:t>
    </dgm:pt>
    <dgm:pt modelId="{6A74E92E-41DA-49C6-A915-2D8BDFC48551}" type="pres">
      <dgm:prSet presAssocID="{95F99334-5771-483F-BC85-569A41FC7090}" presName="imgShp" presStyleLbl="fgImgPlace1" presStyleIdx="0" presStyleCnt="4" custLinFactNeighborX="-85223" custLinFactNeighborY="6666"/>
      <dgm:spPr/>
      <dgm:t>
        <a:bodyPr/>
        <a:lstStyle/>
        <a:p>
          <a:endParaRPr lang="en-US"/>
        </a:p>
      </dgm:t>
    </dgm:pt>
    <dgm:pt modelId="{9693618A-F6EA-4B4E-85F4-89E15F059CA8}" type="pres">
      <dgm:prSet presAssocID="{95F99334-5771-483F-BC85-569A41FC7090}" presName="txShp" presStyleLbl="node1" presStyleIdx="0" presStyleCnt="4" custScaleX="143270" custScaleY="135109" custLinFactNeighborX="4576" custLinFactNeighborY="-236">
        <dgm:presLayoutVars>
          <dgm:bulletEnabled val="1"/>
        </dgm:presLayoutVars>
      </dgm:prSet>
      <dgm:spPr/>
      <dgm:t>
        <a:bodyPr/>
        <a:lstStyle/>
        <a:p>
          <a:endParaRPr lang="en-US"/>
        </a:p>
      </dgm:t>
    </dgm:pt>
    <dgm:pt modelId="{1D621916-ED88-48F4-996F-C3D6AF79F82A}" type="pres">
      <dgm:prSet presAssocID="{563C1ABB-644F-47B9-934E-FB45649A025E}" presName="spacing" presStyleCnt="0"/>
      <dgm:spPr/>
      <dgm:t>
        <a:bodyPr/>
        <a:lstStyle/>
        <a:p>
          <a:endParaRPr lang="en-US"/>
        </a:p>
      </dgm:t>
    </dgm:pt>
    <dgm:pt modelId="{25510BF7-10EE-4B23-ACCF-767DB69D0679}" type="pres">
      <dgm:prSet presAssocID="{AF1AB7FB-F98E-44B2-9200-65384490997B}" presName="composite" presStyleCnt="0"/>
      <dgm:spPr/>
      <dgm:t>
        <a:bodyPr/>
        <a:lstStyle/>
        <a:p>
          <a:endParaRPr lang="en-US"/>
        </a:p>
      </dgm:t>
    </dgm:pt>
    <dgm:pt modelId="{E7595021-9F4D-4F9E-8419-3E3D7683F4B2}" type="pres">
      <dgm:prSet presAssocID="{AF1AB7FB-F98E-44B2-9200-65384490997B}" presName="imgShp" presStyleLbl="fgImgPlace1" presStyleIdx="1" presStyleCnt="4" custLinFactNeighborX="-85223" custLinFactNeighborY="1047"/>
      <dgm:spPr/>
      <dgm:t>
        <a:bodyPr/>
        <a:lstStyle/>
        <a:p>
          <a:endParaRPr lang="en-US"/>
        </a:p>
      </dgm:t>
    </dgm:pt>
    <dgm:pt modelId="{95974C70-71C8-4FCC-BDD8-D9DA0144E658}" type="pres">
      <dgm:prSet presAssocID="{AF1AB7FB-F98E-44B2-9200-65384490997B}" presName="txShp" presStyleLbl="node1" presStyleIdx="1" presStyleCnt="4" custScaleX="142247" custLinFactNeighborX="4064" custLinFactNeighborY="1046">
        <dgm:presLayoutVars>
          <dgm:bulletEnabled val="1"/>
        </dgm:presLayoutVars>
      </dgm:prSet>
      <dgm:spPr/>
      <dgm:t>
        <a:bodyPr/>
        <a:lstStyle/>
        <a:p>
          <a:endParaRPr lang="en-US"/>
        </a:p>
      </dgm:t>
    </dgm:pt>
    <dgm:pt modelId="{75801765-2C67-4250-A068-32AD8B6122CB}" type="pres">
      <dgm:prSet presAssocID="{7B279763-6C3E-439E-A86E-1E6CCECCF193}" presName="spacing" presStyleCnt="0"/>
      <dgm:spPr/>
      <dgm:t>
        <a:bodyPr/>
        <a:lstStyle/>
        <a:p>
          <a:endParaRPr lang="en-US"/>
        </a:p>
      </dgm:t>
    </dgm:pt>
    <dgm:pt modelId="{049CC5B0-5712-4478-9C31-BD40FA2B6B0A}" type="pres">
      <dgm:prSet presAssocID="{5399F040-FE0D-4DAB-A7AA-143015525599}" presName="composite" presStyleCnt="0"/>
      <dgm:spPr/>
      <dgm:t>
        <a:bodyPr/>
        <a:lstStyle/>
        <a:p>
          <a:endParaRPr lang="en-US"/>
        </a:p>
      </dgm:t>
    </dgm:pt>
    <dgm:pt modelId="{6670F2A4-8C6D-4D2E-B0E2-39126BAA72F2}" type="pres">
      <dgm:prSet presAssocID="{5399F040-FE0D-4DAB-A7AA-143015525599}" presName="imgShp" presStyleLbl="fgImgPlace1" presStyleIdx="2" presStyleCnt="4" custLinFactNeighborX="-85223" custLinFactNeighborY="-4573"/>
      <dgm:spPr/>
      <dgm:t>
        <a:bodyPr/>
        <a:lstStyle/>
        <a:p>
          <a:endParaRPr lang="en-US"/>
        </a:p>
      </dgm:t>
    </dgm:pt>
    <dgm:pt modelId="{A37A1908-FD9E-4BEC-A446-4D99A95BE03F}" type="pres">
      <dgm:prSet presAssocID="{5399F040-FE0D-4DAB-A7AA-143015525599}" presName="txShp" presStyleLbl="node1" presStyleIdx="2" presStyleCnt="4" custScaleX="143272" custLinFactNeighborX="5931" custLinFactNeighborY="-4573">
        <dgm:presLayoutVars>
          <dgm:bulletEnabled val="1"/>
        </dgm:presLayoutVars>
      </dgm:prSet>
      <dgm:spPr/>
      <dgm:t>
        <a:bodyPr/>
        <a:lstStyle/>
        <a:p>
          <a:endParaRPr lang="en-US"/>
        </a:p>
      </dgm:t>
    </dgm:pt>
    <dgm:pt modelId="{764FBBA6-9388-4AFF-9851-908AFED53240}" type="pres">
      <dgm:prSet presAssocID="{B2F4E3C2-8840-45D9-99BF-620BF41A811E}" presName="spacing" presStyleCnt="0"/>
      <dgm:spPr/>
      <dgm:t>
        <a:bodyPr/>
        <a:lstStyle/>
        <a:p>
          <a:endParaRPr lang="en-US"/>
        </a:p>
      </dgm:t>
    </dgm:pt>
    <dgm:pt modelId="{FF09610B-43AA-45DF-9166-5B962F00CC0D}" type="pres">
      <dgm:prSet presAssocID="{2096B9A5-4353-426E-9950-7870F1CF4AD9}" presName="composite" presStyleCnt="0"/>
      <dgm:spPr/>
      <dgm:t>
        <a:bodyPr/>
        <a:lstStyle/>
        <a:p>
          <a:endParaRPr lang="en-US"/>
        </a:p>
      </dgm:t>
    </dgm:pt>
    <dgm:pt modelId="{8E3AD8C7-6B50-4F82-A8C3-462EAB1688D7}" type="pres">
      <dgm:prSet presAssocID="{2096B9A5-4353-426E-9950-7870F1CF4AD9}" presName="imgShp" presStyleLbl="fgImgPlace1" presStyleIdx="3" presStyleCnt="4" custLinFactNeighborX="-89517" custLinFactNeighborY="-10192"/>
      <dgm:spPr/>
      <dgm:t>
        <a:bodyPr/>
        <a:lstStyle/>
        <a:p>
          <a:endParaRPr lang="en-US"/>
        </a:p>
      </dgm:t>
    </dgm:pt>
    <dgm:pt modelId="{F96E78AE-3E12-4103-952D-50CCD76B78D0}" type="pres">
      <dgm:prSet presAssocID="{2096B9A5-4353-426E-9950-7870F1CF4AD9}" presName="txShp" presStyleLbl="node1" presStyleIdx="3" presStyleCnt="4" custScaleX="142247" custScaleY="141589" custLinFactNeighborX="5419" custLinFactNeighborY="-3290">
        <dgm:presLayoutVars>
          <dgm:bulletEnabled val="1"/>
        </dgm:presLayoutVars>
      </dgm:prSet>
      <dgm:spPr/>
      <dgm:t>
        <a:bodyPr/>
        <a:lstStyle/>
        <a:p>
          <a:endParaRPr lang="en-US"/>
        </a:p>
      </dgm:t>
    </dgm:pt>
  </dgm:ptLst>
  <dgm:cxnLst>
    <dgm:cxn modelId="{F1FD5ABC-FB41-4470-B847-7E6860F8FB68}" type="presOf" srcId="{5399F040-FE0D-4DAB-A7AA-143015525599}" destId="{A37A1908-FD9E-4BEC-A446-4D99A95BE03F}" srcOrd="0" destOrd="0" presId="urn:microsoft.com/office/officeart/2005/8/layout/vList3"/>
    <dgm:cxn modelId="{A589290A-4314-423E-9A0A-A174B8550730}" type="presOf" srcId="{95F99334-5771-483F-BC85-569A41FC7090}" destId="{9693618A-F6EA-4B4E-85F4-89E15F059CA8}" srcOrd="0" destOrd="0" presId="urn:microsoft.com/office/officeart/2005/8/layout/vList3"/>
    <dgm:cxn modelId="{2299791B-225E-4FB2-959A-9C2A7BD846C8}" srcId="{EBA1238C-CA30-40A1-BAE3-058D009DF412}" destId="{5399F040-FE0D-4DAB-A7AA-143015525599}" srcOrd="2" destOrd="0" parTransId="{4434ED65-400D-4B93-8F24-1337F8F1FFCF}" sibTransId="{B2F4E3C2-8840-45D9-99BF-620BF41A811E}"/>
    <dgm:cxn modelId="{B276F665-1344-494F-8327-99B03630692B}" type="presOf" srcId="{AF1AB7FB-F98E-44B2-9200-65384490997B}" destId="{95974C70-71C8-4FCC-BDD8-D9DA0144E658}" srcOrd="0" destOrd="0" presId="urn:microsoft.com/office/officeart/2005/8/layout/vList3"/>
    <dgm:cxn modelId="{35A3D803-0FF4-4123-AF65-B1866589D2B3}" srcId="{EBA1238C-CA30-40A1-BAE3-058D009DF412}" destId="{2096B9A5-4353-426E-9950-7870F1CF4AD9}" srcOrd="3" destOrd="0" parTransId="{C5D40377-A08D-42B9-9F53-69CAF7633CFE}" sibTransId="{7F9E9700-1C01-4E2B-AFC8-DEAAC1061381}"/>
    <dgm:cxn modelId="{83C94A31-E44B-4A73-9131-9D9359A0F2C0}" srcId="{EBA1238C-CA30-40A1-BAE3-058D009DF412}" destId="{AF1AB7FB-F98E-44B2-9200-65384490997B}" srcOrd="1" destOrd="0" parTransId="{0F124FBA-3D3F-4061-BE48-7AF30898F9AB}" sibTransId="{7B279763-6C3E-439E-A86E-1E6CCECCF193}"/>
    <dgm:cxn modelId="{F4AFDB8C-B102-440C-BB41-7DC2BC70148D}" type="presOf" srcId="{2096B9A5-4353-426E-9950-7870F1CF4AD9}" destId="{F96E78AE-3E12-4103-952D-50CCD76B78D0}" srcOrd="0" destOrd="0" presId="urn:microsoft.com/office/officeart/2005/8/layout/vList3"/>
    <dgm:cxn modelId="{DEE63143-C5D7-4CE9-AADE-8E3F377C4403}" type="presOf" srcId="{EBA1238C-CA30-40A1-BAE3-058D009DF412}" destId="{CC762780-99D9-461A-99BF-86DFFD5F06BC}" srcOrd="0" destOrd="0" presId="urn:microsoft.com/office/officeart/2005/8/layout/vList3"/>
    <dgm:cxn modelId="{AC2D5CF3-AEA8-4DBE-B4D6-8E3E7242ADCD}" srcId="{EBA1238C-CA30-40A1-BAE3-058D009DF412}" destId="{95F99334-5771-483F-BC85-569A41FC7090}" srcOrd="0" destOrd="0" parTransId="{F17C6E61-08BD-4178-BE7E-CCAB7481D4E0}" sibTransId="{563C1ABB-644F-47B9-934E-FB45649A025E}"/>
    <dgm:cxn modelId="{937A56BB-5AA0-444F-A040-7EE887A8CFF0}" type="presParOf" srcId="{CC762780-99D9-461A-99BF-86DFFD5F06BC}" destId="{1D8AB7AB-315A-4FDA-860F-002F54C08ECB}" srcOrd="0" destOrd="0" presId="urn:microsoft.com/office/officeart/2005/8/layout/vList3"/>
    <dgm:cxn modelId="{772E225E-01EF-4953-8666-A2A399C0F9B0}" type="presParOf" srcId="{1D8AB7AB-315A-4FDA-860F-002F54C08ECB}" destId="{6A74E92E-41DA-49C6-A915-2D8BDFC48551}" srcOrd="0" destOrd="0" presId="urn:microsoft.com/office/officeart/2005/8/layout/vList3"/>
    <dgm:cxn modelId="{7B8C5925-E8DA-43FD-904B-729B991FD693}" type="presParOf" srcId="{1D8AB7AB-315A-4FDA-860F-002F54C08ECB}" destId="{9693618A-F6EA-4B4E-85F4-89E15F059CA8}" srcOrd="1" destOrd="0" presId="urn:microsoft.com/office/officeart/2005/8/layout/vList3"/>
    <dgm:cxn modelId="{A0474D9C-7B60-4B43-99E8-9ABEE16CE4FB}" type="presParOf" srcId="{CC762780-99D9-461A-99BF-86DFFD5F06BC}" destId="{1D621916-ED88-48F4-996F-C3D6AF79F82A}" srcOrd="1" destOrd="0" presId="urn:microsoft.com/office/officeart/2005/8/layout/vList3"/>
    <dgm:cxn modelId="{BE22213D-4143-4C8B-A687-AA6DB6DE68B1}" type="presParOf" srcId="{CC762780-99D9-461A-99BF-86DFFD5F06BC}" destId="{25510BF7-10EE-4B23-ACCF-767DB69D0679}" srcOrd="2" destOrd="0" presId="urn:microsoft.com/office/officeart/2005/8/layout/vList3"/>
    <dgm:cxn modelId="{32DC06D9-1717-48D5-8C3A-B87B1CF3F2F5}" type="presParOf" srcId="{25510BF7-10EE-4B23-ACCF-767DB69D0679}" destId="{E7595021-9F4D-4F9E-8419-3E3D7683F4B2}" srcOrd="0" destOrd="0" presId="urn:microsoft.com/office/officeart/2005/8/layout/vList3"/>
    <dgm:cxn modelId="{6A3EA07B-1760-44AB-B652-FEA2B54BAAF3}" type="presParOf" srcId="{25510BF7-10EE-4B23-ACCF-767DB69D0679}" destId="{95974C70-71C8-4FCC-BDD8-D9DA0144E658}" srcOrd="1" destOrd="0" presId="urn:microsoft.com/office/officeart/2005/8/layout/vList3"/>
    <dgm:cxn modelId="{5FA8B5CD-026E-4780-A809-1705A7A7C7C4}" type="presParOf" srcId="{CC762780-99D9-461A-99BF-86DFFD5F06BC}" destId="{75801765-2C67-4250-A068-32AD8B6122CB}" srcOrd="3" destOrd="0" presId="urn:microsoft.com/office/officeart/2005/8/layout/vList3"/>
    <dgm:cxn modelId="{152CA1EB-A2A5-4D3C-A43E-AAD3F256BCBB}" type="presParOf" srcId="{CC762780-99D9-461A-99BF-86DFFD5F06BC}" destId="{049CC5B0-5712-4478-9C31-BD40FA2B6B0A}" srcOrd="4" destOrd="0" presId="urn:microsoft.com/office/officeart/2005/8/layout/vList3"/>
    <dgm:cxn modelId="{EC08FBA9-DEFD-4AAF-A271-56147F7B7B2D}" type="presParOf" srcId="{049CC5B0-5712-4478-9C31-BD40FA2B6B0A}" destId="{6670F2A4-8C6D-4D2E-B0E2-39126BAA72F2}" srcOrd="0" destOrd="0" presId="urn:microsoft.com/office/officeart/2005/8/layout/vList3"/>
    <dgm:cxn modelId="{AEB6E88F-FBF8-4A0A-A69D-4DBD1790D908}" type="presParOf" srcId="{049CC5B0-5712-4478-9C31-BD40FA2B6B0A}" destId="{A37A1908-FD9E-4BEC-A446-4D99A95BE03F}" srcOrd="1" destOrd="0" presId="urn:microsoft.com/office/officeart/2005/8/layout/vList3"/>
    <dgm:cxn modelId="{F98BD232-8DFE-4FD0-8F7D-2BEF3C1FDC2F}" type="presParOf" srcId="{CC762780-99D9-461A-99BF-86DFFD5F06BC}" destId="{764FBBA6-9388-4AFF-9851-908AFED53240}" srcOrd="5" destOrd="0" presId="urn:microsoft.com/office/officeart/2005/8/layout/vList3"/>
    <dgm:cxn modelId="{71D18C43-F780-4699-A756-0CC2D7D0FC75}" type="presParOf" srcId="{CC762780-99D9-461A-99BF-86DFFD5F06BC}" destId="{FF09610B-43AA-45DF-9166-5B962F00CC0D}" srcOrd="6" destOrd="0" presId="urn:microsoft.com/office/officeart/2005/8/layout/vList3"/>
    <dgm:cxn modelId="{342259F5-B907-49E7-8430-1B7F48DE5932}" type="presParOf" srcId="{FF09610B-43AA-45DF-9166-5B962F00CC0D}" destId="{8E3AD8C7-6B50-4F82-A8C3-462EAB1688D7}" srcOrd="0" destOrd="0" presId="urn:microsoft.com/office/officeart/2005/8/layout/vList3"/>
    <dgm:cxn modelId="{8C797894-5D1E-4A90-98A4-B54873FDAC25}" type="presParOf" srcId="{FF09610B-43AA-45DF-9166-5B962F00CC0D}" destId="{F96E78AE-3E12-4103-952D-50CCD76B78D0}" srcOrd="1" destOrd="0" presId="urn:microsoft.com/office/officeart/2005/8/layout/vList3"/>
  </dgm:cxnLst>
  <dgm:bg>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B353F6-4183-4CFD-B632-08E196AB7EFF}"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n-US"/>
        </a:p>
      </dgm:t>
    </dgm:pt>
    <dgm:pt modelId="{AF9012A3-2C1E-4FE9-BF38-D6AC721860BE}">
      <dgm:prSet phldrT="[Text]" custT="1"/>
      <dgm:spPr/>
      <dgm:t>
        <a:bodyPr/>
        <a:lstStyle/>
        <a:p>
          <a:r>
            <a:rPr lang="en-US" sz="2400" dirty="0" smtClean="0">
              <a:solidFill>
                <a:schemeClr val="tx1"/>
              </a:solidFill>
              <a:effectLst/>
            </a:rPr>
            <a:t>Support for the importance of play</a:t>
          </a:r>
          <a:endParaRPr lang="en-US" sz="2400" dirty="0">
            <a:solidFill>
              <a:schemeClr val="tx1"/>
            </a:solidFill>
            <a:effectLst/>
          </a:endParaRPr>
        </a:p>
      </dgm:t>
    </dgm:pt>
    <dgm:pt modelId="{2725316A-6BC3-4300-8AA8-07CFAB7CBF9D}" type="parTrans" cxnId="{3E7DDE82-1EA7-44BB-AAD1-22709571CBC5}">
      <dgm:prSet/>
      <dgm:spPr/>
      <dgm:t>
        <a:bodyPr/>
        <a:lstStyle/>
        <a:p>
          <a:endParaRPr lang="en-US" sz="1800">
            <a:solidFill>
              <a:schemeClr val="tx1"/>
            </a:solidFill>
            <a:effectLst/>
          </a:endParaRPr>
        </a:p>
      </dgm:t>
    </dgm:pt>
    <dgm:pt modelId="{BD1DB0AA-782B-41A9-B29C-1DAB9F4032F5}" type="sibTrans" cxnId="{3E7DDE82-1EA7-44BB-AAD1-22709571CBC5}">
      <dgm:prSet/>
      <dgm:spPr/>
      <dgm:t>
        <a:bodyPr/>
        <a:lstStyle/>
        <a:p>
          <a:endParaRPr lang="en-US" sz="1800">
            <a:solidFill>
              <a:schemeClr val="tx1"/>
            </a:solidFill>
            <a:effectLst/>
          </a:endParaRPr>
        </a:p>
      </dgm:t>
    </dgm:pt>
    <dgm:pt modelId="{6F74C3E1-FEAF-4699-A880-1E7EA5D0D96E}">
      <dgm:prSet phldrT="[Text]" custT="1"/>
      <dgm:spPr/>
      <dgm:t>
        <a:bodyPr/>
        <a:lstStyle/>
        <a:p>
          <a:r>
            <a:rPr lang="en-US" sz="2000" b="1" dirty="0" smtClean="0">
              <a:solidFill>
                <a:schemeClr val="tx1"/>
              </a:solidFill>
              <a:effectLst/>
            </a:rPr>
            <a:t>Educators</a:t>
          </a:r>
          <a:endParaRPr lang="en-US" sz="2000" b="1" dirty="0">
            <a:solidFill>
              <a:schemeClr val="tx1"/>
            </a:solidFill>
            <a:effectLst/>
          </a:endParaRPr>
        </a:p>
      </dgm:t>
    </dgm:pt>
    <dgm:pt modelId="{39B2CCCD-75F8-4686-B1AE-D59FB04B3E17}" type="parTrans" cxnId="{422F2A2A-4BB2-4D81-A130-D7AE818F698E}">
      <dgm:prSet/>
      <dgm:spPr/>
      <dgm:t>
        <a:bodyPr/>
        <a:lstStyle/>
        <a:p>
          <a:endParaRPr lang="en-US" sz="1800">
            <a:solidFill>
              <a:schemeClr val="tx1"/>
            </a:solidFill>
            <a:effectLst/>
          </a:endParaRPr>
        </a:p>
      </dgm:t>
    </dgm:pt>
    <dgm:pt modelId="{2B34E518-3574-40FA-B16F-CE81B9AB7C9C}" type="sibTrans" cxnId="{422F2A2A-4BB2-4D81-A130-D7AE818F698E}">
      <dgm:prSet/>
      <dgm:spPr/>
      <dgm:t>
        <a:bodyPr/>
        <a:lstStyle/>
        <a:p>
          <a:endParaRPr lang="en-US" sz="1800">
            <a:solidFill>
              <a:schemeClr val="tx1"/>
            </a:solidFill>
            <a:effectLst/>
          </a:endParaRPr>
        </a:p>
      </dgm:t>
    </dgm:pt>
    <dgm:pt modelId="{8226C329-5C64-4650-AFAE-50853CDA5A04}">
      <dgm:prSet phldrT="[Text]" custT="1"/>
      <dgm:spPr/>
      <dgm:t>
        <a:bodyPr/>
        <a:lstStyle/>
        <a:p>
          <a:r>
            <a:rPr lang="en-US" sz="1600" b="1" dirty="0" smtClean="0">
              <a:solidFill>
                <a:schemeClr val="tx1"/>
              </a:solidFill>
              <a:effectLst/>
            </a:rPr>
            <a:t>Pediatricians</a:t>
          </a:r>
          <a:endParaRPr lang="en-US" sz="1600" b="1" dirty="0">
            <a:solidFill>
              <a:schemeClr val="tx1"/>
            </a:solidFill>
            <a:effectLst/>
          </a:endParaRPr>
        </a:p>
      </dgm:t>
    </dgm:pt>
    <dgm:pt modelId="{80771B06-9574-4B65-B598-5A19D9AD40F5}" type="parTrans" cxnId="{91BD4C22-BFE2-472F-A6C2-5EE1E98F440A}">
      <dgm:prSet/>
      <dgm:spPr/>
      <dgm:t>
        <a:bodyPr/>
        <a:lstStyle/>
        <a:p>
          <a:endParaRPr lang="en-US" sz="1800">
            <a:solidFill>
              <a:schemeClr val="tx1"/>
            </a:solidFill>
            <a:effectLst/>
          </a:endParaRPr>
        </a:p>
      </dgm:t>
    </dgm:pt>
    <dgm:pt modelId="{7C5E08F7-E102-4B01-A1A4-EEBFB17C564C}" type="sibTrans" cxnId="{91BD4C22-BFE2-472F-A6C2-5EE1E98F440A}">
      <dgm:prSet/>
      <dgm:spPr/>
      <dgm:t>
        <a:bodyPr/>
        <a:lstStyle/>
        <a:p>
          <a:endParaRPr lang="en-US" sz="1800">
            <a:solidFill>
              <a:schemeClr val="tx1"/>
            </a:solidFill>
            <a:effectLst/>
          </a:endParaRPr>
        </a:p>
      </dgm:t>
    </dgm:pt>
    <dgm:pt modelId="{3E346A8B-090E-48EE-B42F-675C99EB10E0}">
      <dgm:prSet phldrT="[Text]" custT="1"/>
      <dgm:spPr/>
      <dgm:t>
        <a:bodyPr/>
        <a:lstStyle/>
        <a:p>
          <a:r>
            <a:rPr lang="en-US" sz="2000" b="1" dirty="0" smtClean="0">
              <a:solidFill>
                <a:schemeClr val="tx1"/>
              </a:solidFill>
              <a:effectLst/>
            </a:rPr>
            <a:t>Physical Health Advocates</a:t>
          </a:r>
          <a:endParaRPr lang="en-US" sz="2000" b="1" dirty="0">
            <a:solidFill>
              <a:schemeClr val="tx1"/>
            </a:solidFill>
            <a:effectLst/>
          </a:endParaRPr>
        </a:p>
      </dgm:t>
    </dgm:pt>
    <dgm:pt modelId="{EB7D1758-152F-4BD4-84D3-A72887611F25}" type="parTrans" cxnId="{052A9B55-DB31-438B-B748-ADDD2D6986B8}">
      <dgm:prSet/>
      <dgm:spPr/>
      <dgm:t>
        <a:bodyPr/>
        <a:lstStyle/>
        <a:p>
          <a:endParaRPr lang="en-US" sz="1800">
            <a:solidFill>
              <a:schemeClr val="tx1"/>
            </a:solidFill>
            <a:effectLst/>
          </a:endParaRPr>
        </a:p>
      </dgm:t>
    </dgm:pt>
    <dgm:pt modelId="{58501EEC-4015-449E-A867-3D6930889298}" type="sibTrans" cxnId="{052A9B55-DB31-438B-B748-ADDD2D6986B8}">
      <dgm:prSet/>
      <dgm:spPr/>
      <dgm:t>
        <a:bodyPr/>
        <a:lstStyle/>
        <a:p>
          <a:endParaRPr lang="en-US" sz="1800">
            <a:solidFill>
              <a:schemeClr val="tx1"/>
            </a:solidFill>
            <a:effectLst/>
          </a:endParaRPr>
        </a:p>
      </dgm:t>
    </dgm:pt>
    <dgm:pt modelId="{AAB36000-2E9B-4E8E-9862-0563CF8C8805}">
      <dgm:prSet phldrT="[Text]" custT="1"/>
      <dgm:spPr/>
      <dgm:t>
        <a:bodyPr/>
        <a:lstStyle/>
        <a:p>
          <a:r>
            <a:rPr lang="en-US" sz="2000" b="1" dirty="0" smtClean="0">
              <a:solidFill>
                <a:schemeClr val="tx1"/>
              </a:solidFill>
              <a:effectLst/>
            </a:rPr>
            <a:t>Mental Health Experts</a:t>
          </a:r>
          <a:endParaRPr lang="en-US" sz="2000" b="1" dirty="0">
            <a:solidFill>
              <a:schemeClr val="tx1"/>
            </a:solidFill>
            <a:effectLst/>
          </a:endParaRPr>
        </a:p>
      </dgm:t>
    </dgm:pt>
    <dgm:pt modelId="{CB9D5F7D-8236-48F4-BF4F-9F1138C3A14F}" type="parTrans" cxnId="{1E9BEC51-D1D4-47FA-88F3-836616E31D8A}">
      <dgm:prSet/>
      <dgm:spPr/>
      <dgm:t>
        <a:bodyPr/>
        <a:lstStyle/>
        <a:p>
          <a:endParaRPr lang="en-US" sz="1800">
            <a:solidFill>
              <a:schemeClr val="tx1"/>
            </a:solidFill>
            <a:effectLst/>
          </a:endParaRPr>
        </a:p>
      </dgm:t>
    </dgm:pt>
    <dgm:pt modelId="{37B45429-40B7-4A27-A2EB-2CD3A5259AFC}" type="sibTrans" cxnId="{1E9BEC51-D1D4-47FA-88F3-836616E31D8A}">
      <dgm:prSet/>
      <dgm:spPr/>
      <dgm:t>
        <a:bodyPr/>
        <a:lstStyle/>
        <a:p>
          <a:endParaRPr lang="en-US" sz="1800">
            <a:solidFill>
              <a:schemeClr val="tx1"/>
            </a:solidFill>
            <a:effectLst/>
          </a:endParaRPr>
        </a:p>
      </dgm:t>
    </dgm:pt>
    <dgm:pt modelId="{7D158734-A660-495B-8063-4BE9AE45D34A}">
      <dgm:prSet phldrT="[Text]" custT="1"/>
      <dgm:spPr/>
      <dgm:t>
        <a:bodyPr/>
        <a:lstStyle/>
        <a:p>
          <a:r>
            <a:rPr lang="en-US" sz="1600" b="1" dirty="0" smtClean="0">
              <a:solidFill>
                <a:schemeClr val="tx1"/>
              </a:solidFill>
              <a:effectLst/>
            </a:rPr>
            <a:t>Evolutionary Biologists</a:t>
          </a:r>
          <a:endParaRPr lang="en-US" sz="1600" b="1" dirty="0">
            <a:solidFill>
              <a:schemeClr val="tx1"/>
            </a:solidFill>
            <a:effectLst/>
          </a:endParaRPr>
        </a:p>
      </dgm:t>
    </dgm:pt>
    <dgm:pt modelId="{F30BD5F6-A463-45E4-A047-F9D0E848106A}" type="parTrans" cxnId="{87F6FC53-7ED3-46CF-B4E8-D6E10C499EC2}">
      <dgm:prSet/>
      <dgm:spPr/>
      <dgm:t>
        <a:bodyPr/>
        <a:lstStyle/>
        <a:p>
          <a:endParaRPr lang="en-US" sz="1800">
            <a:solidFill>
              <a:schemeClr val="tx1"/>
            </a:solidFill>
            <a:effectLst/>
          </a:endParaRPr>
        </a:p>
      </dgm:t>
    </dgm:pt>
    <dgm:pt modelId="{AFD83F6B-80A4-40A9-9ACF-F9F018219445}" type="sibTrans" cxnId="{87F6FC53-7ED3-46CF-B4E8-D6E10C499EC2}">
      <dgm:prSet/>
      <dgm:spPr/>
      <dgm:t>
        <a:bodyPr/>
        <a:lstStyle/>
        <a:p>
          <a:endParaRPr lang="en-US" sz="1800">
            <a:solidFill>
              <a:schemeClr val="tx1"/>
            </a:solidFill>
            <a:effectLst/>
          </a:endParaRPr>
        </a:p>
      </dgm:t>
    </dgm:pt>
    <dgm:pt modelId="{746AE64F-6DC8-4A8A-ACFC-291A2B587296}">
      <dgm:prSet phldrT="[Text]" custT="1"/>
      <dgm:spPr/>
      <dgm:t>
        <a:bodyPr/>
        <a:lstStyle/>
        <a:p>
          <a:r>
            <a:rPr lang="en-US" sz="1600" b="1" dirty="0" smtClean="0">
              <a:solidFill>
                <a:schemeClr val="tx1"/>
              </a:solidFill>
              <a:effectLst/>
            </a:rPr>
            <a:t>Brain Researchers</a:t>
          </a:r>
          <a:endParaRPr lang="en-US" sz="1600" b="1" dirty="0">
            <a:solidFill>
              <a:schemeClr val="tx1"/>
            </a:solidFill>
            <a:effectLst/>
          </a:endParaRPr>
        </a:p>
      </dgm:t>
    </dgm:pt>
    <dgm:pt modelId="{3A7F5DC8-96C1-4E04-9E33-CD182F01390D}" type="parTrans" cxnId="{CE894AA1-B2BF-4278-806C-3814243473C9}">
      <dgm:prSet/>
      <dgm:spPr/>
      <dgm:t>
        <a:bodyPr/>
        <a:lstStyle/>
        <a:p>
          <a:endParaRPr lang="en-US" sz="1800">
            <a:solidFill>
              <a:schemeClr val="tx1"/>
            </a:solidFill>
            <a:effectLst/>
          </a:endParaRPr>
        </a:p>
      </dgm:t>
    </dgm:pt>
    <dgm:pt modelId="{837CB77D-F542-4E18-BFC7-A00D4B2D39A9}" type="sibTrans" cxnId="{CE894AA1-B2BF-4278-806C-3814243473C9}">
      <dgm:prSet/>
      <dgm:spPr/>
      <dgm:t>
        <a:bodyPr/>
        <a:lstStyle/>
        <a:p>
          <a:endParaRPr lang="en-US" sz="1800">
            <a:solidFill>
              <a:schemeClr val="tx1"/>
            </a:solidFill>
            <a:effectLst/>
          </a:endParaRPr>
        </a:p>
      </dgm:t>
    </dgm:pt>
    <dgm:pt modelId="{BA928797-A1C6-4048-831A-4EF699692CC9}" type="pres">
      <dgm:prSet presAssocID="{5EB353F6-4183-4CFD-B632-08E196AB7EFF}" presName="Name0" presStyleCnt="0">
        <dgm:presLayoutVars>
          <dgm:chMax val="1"/>
          <dgm:dir/>
          <dgm:animLvl val="ctr"/>
          <dgm:resizeHandles val="exact"/>
        </dgm:presLayoutVars>
      </dgm:prSet>
      <dgm:spPr/>
      <dgm:t>
        <a:bodyPr/>
        <a:lstStyle/>
        <a:p>
          <a:endParaRPr lang="en-US"/>
        </a:p>
      </dgm:t>
    </dgm:pt>
    <dgm:pt modelId="{70B22EEA-4666-4B76-8B13-929964652ED1}" type="pres">
      <dgm:prSet presAssocID="{AF9012A3-2C1E-4FE9-BF38-D6AC721860BE}" presName="centerShape" presStyleLbl="node0" presStyleIdx="0" presStyleCnt="1" custLinFactNeighborX="-594" custLinFactNeighborY="926"/>
      <dgm:spPr/>
      <dgm:t>
        <a:bodyPr/>
        <a:lstStyle/>
        <a:p>
          <a:endParaRPr lang="en-US"/>
        </a:p>
      </dgm:t>
    </dgm:pt>
    <dgm:pt modelId="{74CC3513-3C7B-41B4-B5BA-23FFBCCADE0B}" type="pres">
      <dgm:prSet presAssocID="{6F74C3E1-FEAF-4699-A880-1E7EA5D0D96E}" presName="node" presStyleLbl="node1" presStyleIdx="0" presStyleCnt="6">
        <dgm:presLayoutVars>
          <dgm:bulletEnabled val="1"/>
        </dgm:presLayoutVars>
      </dgm:prSet>
      <dgm:spPr/>
      <dgm:t>
        <a:bodyPr/>
        <a:lstStyle/>
        <a:p>
          <a:endParaRPr lang="en-US"/>
        </a:p>
      </dgm:t>
    </dgm:pt>
    <dgm:pt modelId="{47F7EB33-835D-4D0F-B6C0-F848D2D43076}" type="pres">
      <dgm:prSet presAssocID="{6F74C3E1-FEAF-4699-A880-1E7EA5D0D96E}" presName="dummy" presStyleCnt="0"/>
      <dgm:spPr/>
      <dgm:t>
        <a:bodyPr/>
        <a:lstStyle/>
        <a:p>
          <a:endParaRPr lang="en-US"/>
        </a:p>
      </dgm:t>
    </dgm:pt>
    <dgm:pt modelId="{E03A611E-47C4-45E6-ADE2-460CB2A3F27A}" type="pres">
      <dgm:prSet presAssocID="{2B34E518-3574-40FA-B16F-CE81B9AB7C9C}" presName="sibTrans" presStyleLbl="sibTrans2D1" presStyleIdx="0" presStyleCnt="6"/>
      <dgm:spPr/>
      <dgm:t>
        <a:bodyPr/>
        <a:lstStyle/>
        <a:p>
          <a:endParaRPr lang="en-US"/>
        </a:p>
      </dgm:t>
    </dgm:pt>
    <dgm:pt modelId="{A6F75F49-5D1F-46CE-BE53-3F587F341488}" type="pres">
      <dgm:prSet presAssocID="{8226C329-5C64-4650-AFAE-50853CDA5A04}" presName="node" presStyleLbl="node1" presStyleIdx="1" presStyleCnt="6">
        <dgm:presLayoutVars>
          <dgm:bulletEnabled val="1"/>
        </dgm:presLayoutVars>
      </dgm:prSet>
      <dgm:spPr/>
      <dgm:t>
        <a:bodyPr/>
        <a:lstStyle/>
        <a:p>
          <a:endParaRPr lang="en-US"/>
        </a:p>
      </dgm:t>
    </dgm:pt>
    <dgm:pt modelId="{186B0322-F69F-4232-A06A-51BD0DEC004B}" type="pres">
      <dgm:prSet presAssocID="{8226C329-5C64-4650-AFAE-50853CDA5A04}" presName="dummy" presStyleCnt="0"/>
      <dgm:spPr/>
      <dgm:t>
        <a:bodyPr/>
        <a:lstStyle/>
        <a:p>
          <a:endParaRPr lang="en-US"/>
        </a:p>
      </dgm:t>
    </dgm:pt>
    <dgm:pt modelId="{EF069A56-707F-446E-8CEC-4CFCA7AFDC78}" type="pres">
      <dgm:prSet presAssocID="{7C5E08F7-E102-4B01-A1A4-EEBFB17C564C}" presName="sibTrans" presStyleLbl="sibTrans2D1" presStyleIdx="1" presStyleCnt="6"/>
      <dgm:spPr/>
      <dgm:t>
        <a:bodyPr/>
        <a:lstStyle/>
        <a:p>
          <a:endParaRPr lang="en-US"/>
        </a:p>
      </dgm:t>
    </dgm:pt>
    <dgm:pt modelId="{37D5E8BA-3659-4793-B7EA-F79E33AE92ED}" type="pres">
      <dgm:prSet presAssocID="{3E346A8B-090E-48EE-B42F-675C99EB10E0}" presName="node" presStyleLbl="node1" presStyleIdx="2" presStyleCnt="6">
        <dgm:presLayoutVars>
          <dgm:bulletEnabled val="1"/>
        </dgm:presLayoutVars>
      </dgm:prSet>
      <dgm:spPr/>
      <dgm:t>
        <a:bodyPr/>
        <a:lstStyle/>
        <a:p>
          <a:endParaRPr lang="en-US"/>
        </a:p>
      </dgm:t>
    </dgm:pt>
    <dgm:pt modelId="{F7FBDCE9-59B3-4EEB-B457-BF76EF017F62}" type="pres">
      <dgm:prSet presAssocID="{3E346A8B-090E-48EE-B42F-675C99EB10E0}" presName="dummy" presStyleCnt="0"/>
      <dgm:spPr/>
      <dgm:t>
        <a:bodyPr/>
        <a:lstStyle/>
        <a:p>
          <a:endParaRPr lang="en-US"/>
        </a:p>
      </dgm:t>
    </dgm:pt>
    <dgm:pt modelId="{D225A0B2-5BF1-4AA0-B2E0-4F448EEBF0A9}" type="pres">
      <dgm:prSet presAssocID="{58501EEC-4015-449E-A867-3D6930889298}" presName="sibTrans" presStyleLbl="sibTrans2D1" presStyleIdx="2" presStyleCnt="6"/>
      <dgm:spPr/>
      <dgm:t>
        <a:bodyPr/>
        <a:lstStyle/>
        <a:p>
          <a:endParaRPr lang="en-US"/>
        </a:p>
      </dgm:t>
    </dgm:pt>
    <dgm:pt modelId="{508BF84A-3ABC-4862-932D-42D7F08F4D68}" type="pres">
      <dgm:prSet presAssocID="{AAB36000-2E9B-4E8E-9862-0563CF8C8805}" presName="node" presStyleLbl="node1" presStyleIdx="3" presStyleCnt="6">
        <dgm:presLayoutVars>
          <dgm:bulletEnabled val="1"/>
        </dgm:presLayoutVars>
      </dgm:prSet>
      <dgm:spPr/>
      <dgm:t>
        <a:bodyPr/>
        <a:lstStyle/>
        <a:p>
          <a:endParaRPr lang="en-US"/>
        </a:p>
      </dgm:t>
    </dgm:pt>
    <dgm:pt modelId="{55AD4ED5-512A-4509-BB3C-930B30BE5C83}" type="pres">
      <dgm:prSet presAssocID="{AAB36000-2E9B-4E8E-9862-0563CF8C8805}" presName="dummy" presStyleCnt="0"/>
      <dgm:spPr/>
      <dgm:t>
        <a:bodyPr/>
        <a:lstStyle/>
        <a:p>
          <a:endParaRPr lang="en-US"/>
        </a:p>
      </dgm:t>
    </dgm:pt>
    <dgm:pt modelId="{FBED36D1-2402-4852-8FCF-F220226CB40A}" type="pres">
      <dgm:prSet presAssocID="{37B45429-40B7-4A27-A2EB-2CD3A5259AFC}" presName="sibTrans" presStyleLbl="sibTrans2D1" presStyleIdx="3" presStyleCnt="6"/>
      <dgm:spPr/>
      <dgm:t>
        <a:bodyPr/>
        <a:lstStyle/>
        <a:p>
          <a:endParaRPr lang="en-US"/>
        </a:p>
      </dgm:t>
    </dgm:pt>
    <dgm:pt modelId="{4F481F29-4DBC-48DF-8584-C871540236FF}" type="pres">
      <dgm:prSet presAssocID="{7D158734-A660-495B-8063-4BE9AE45D34A}" presName="node" presStyleLbl="node1" presStyleIdx="4" presStyleCnt="6">
        <dgm:presLayoutVars>
          <dgm:bulletEnabled val="1"/>
        </dgm:presLayoutVars>
      </dgm:prSet>
      <dgm:spPr/>
      <dgm:t>
        <a:bodyPr/>
        <a:lstStyle/>
        <a:p>
          <a:endParaRPr lang="en-US"/>
        </a:p>
      </dgm:t>
    </dgm:pt>
    <dgm:pt modelId="{8D38519A-6CE7-43E7-A604-2826ADCA16E8}" type="pres">
      <dgm:prSet presAssocID="{7D158734-A660-495B-8063-4BE9AE45D34A}" presName="dummy" presStyleCnt="0"/>
      <dgm:spPr/>
      <dgm:t>
        <a:bodyPr/>
        <a:lstStyle/>
        <a:p>
          <a:endParaRPr lang="en-US"/>
        </a:p>
      </dgm:t>
    </dgm:pt>
    <dgm:pt modelId="{7D64F315-26D1-4BA1-BBCA-256D75B435E8}" type="pres">
      <dgm:prSet presAssocID="{AFD83F6B-80A4-40A9-9ACF-F9F018219445}" presName="sibTrans" presStyleLbl="sibTrans2D1" presStyleIdx="4" presStyleCnt="6"/>
      <dgm:spPr/>
      <dgm:t>
        <a:bodyPr/>
        <a:lstStyle/>
        <a:p>
          <a:endParaRPr lang="en-US"/>
        </a:p>
      </dgm:t>
    </dgm:pt>
    <dgm:pt modelId="{5285D894-BFCF-48A9-8462-81E2AE04482D}" type="pres">
      <dgm:prSet presAssocID="{746AE64F-6DC8-4A8A-ACFC-291A2B587296}" presName="node" presStyleLbl="node1" presStyleIdx="5" presStyleCnt="6">
        <dgm:presLayoutVars>
          <dgm:bulletEnabled val="1"/>
        </dgm:presLayoutVars>
      </dgm:prSet>
      <dgm:spPr/>
      <dgm:t>
        <a:bodyPr/>
        <a:lstStyle/>
        <a:p>
          <a:endParaRPr lang="en-US"/>
        </a:p>
      </dgm:t>
    </dgm:pt>
    <dgm:pt modelId="{EE1163F2-C360-4F47-AABA-ED303831E9F0}" type="pres">
      <dgm:prSet presAssocID="{746AE64F-6DC8-4A8A-ACFC-291A2B587296}" presName="dummy" presStyleCnt="0"/>
      <dgm:spPr/>
      <dgm:t>
        <a:bodyPr/>
        <a:lstStyle/>
        <a:p>
          <a:endParaRPr lang="en-US"/>
        </a:p>
      </dgm:t>
    </dgm:pt>
    <dgm:pt modelId="{C9A16A64-8823-43D3-9D8A-4CC0DD38FDA4}" type="pres">
      <dgm:prSet presAssocID="{837CB77D-F542-4E18-BFC7-A00D4B2D39A9}" presName="sibTrans" presStyleLbl="sibTrans2D1" presStyleIdx="5" presStyleCnt="6"/>
      <dgm:spPr/>
      <dgm:t>
        <a:bodyPr/>
        <a:lstStyle/>
        <a:p>
          <a:endParaRPr lang="en-US"/>
        </a:p>
      </dgm:t>
    </dgm:pt>
  </dgm:ptLst>
  <dgm:cxnLst>
    <dgm:cxn modelId="{CF4B1CC5-203B-4EF2-BFB9-E236EAD69B02}" type="presOf" srcId="{746AE64F-6DC8-4A8A-ACFC-291A2B587296}" destId="{5285D894-BFCF-48A9-8462-81E2AE04482D}" srcOrd="0" destOrd="0" presId="urn:microsoft.com/office/officeart/2005/8/layout/radial6"/>
    <dgm:cxn modelId="{9848FC9C-CD55-4932-9D5A-411A918ECA61}" type="presOf" srcId="{58501EEC-4015-449E-A867-3D6930889298}" destId="{D225A0B2-5BF1-4AA0-B2E0-4F448EEBF0A9}" srcOrd="0" destOrd="0" presId="urn:microsoft.com/office/officeart/2005/8/layout/radial6"/>
    <dgm:cxn modelId="{8E836A1A-101E-450B-8AAD-F156A2D7183C}" type="presOf" srcId="{2B34E518-3574-40FA-B16F-CE81B9AB7C9C}" destId="{E03A611E-47C4-45E6-ADE2-460CB2A3F27A}" srcOrd="0" destOrd="0" presId="urn:microsoft.com/office/officeart/2005/8/layout/radial6"/>
    <dgm:cxn modelId="{36FA6A11-9475-45A6-B047-4DB9E4C54A0F}" type="presOf" srcId="{37B45429-40B7-4A27-A2EB-2CD3A5259AFC}" destId="{FBED36D1-2402-4852-8FCF-F220226CB40A}" srcOrd="0" destOrd="0" presId="urn:microsoft.com/office/officeart/2005/8/layout/radial6"/>
    <dgm:cxn modelId="{1E9BEC51-D1D4-47FA-88F3-836616E31D8A}" srcId="{AF9012A3-2C1E-4FE9-BF38-D6AC721860BE}" destId="{AAB36000-2E9B-4E8E-9862-0563CF8C8805}" srcOrd="3" destOrd="0" parTransId="{CB9D5F7D-8236-48F4-BF4F-9F1138C3A14F}" sibTransId="{37B45429-40B7-4A27-A2EB-2CD3A5259AFC}"/>
    <dgm:cxn modelId="{CE894AA1-B2BF-4278-806C-3814243473C9}" srcId="{AF9012A3-2C1E-4FE9-BF38-D6AC721860BE}" destId="{746AE64F-6DC8-4A8A-ACFC-291A2B587296}" srcOrd="5" destOrd="0" parTransId="{3A7F5DC8-96C1-4E04-9E33-CD182F01390D}" sibTransId="{837CB77D-F542-4E18-BFC7-A00D4B2D39A9}"/>
    <dgm:cxn modelId="{11970394-014F-433D-8594-1D9B5B0706C9}" type="presOf" srcId="{8226C329-5C64-4650-AFAE-50853CDA5A04}" destId="{A6F75F49-5D1F-46CE-BE53-3F587F341488}" srcOrd="0" destOrd="0" presId="urn:microsoft.com/office/officeart/2005/8/layout/radial6"/>
    <dgm:cxn modelId="{3E7DDE82-1EA7-44BB-AAD1-22709571CBC5}" srcId="{5EB353F6-4183-4CFD-B632-08E196AB7EFF}" destId="{AF9012A3-2C1E-4FE9-BF38-D6AC721860BE}" srcOrd="0" destOrd="0" parTransId="{2725316A-6BC3-4300-8AA8-07CFAB7CBF9D}" sibTransId="{BD1DB0AA-782B-41A9-B29C-1DAB9F4032F5}"/>
    <dgm:cxn modelId="{4D3390DD-3A30-4E25-A6AB-46D99984C767}" type="presOf" srcId="{837CB77D-F542-4E18-BFC7-A00D4B2D39A9}" destId="{C9A16A64-8823-43D3-9D8A-4CC0DD38FDA4}" srcOrd="0" destOrd="0" presId="urn:microsoft.com/office/officeart/2005/8/layout/radial6"/>
    <dgm:cxn modelId="{4D97C1E8-6D24-46BD-A57F-D99B94E11E9D}" type="presOf" srcId="{6F74C3E1-FEAF-4699-A880-1E7EA5D0D96E}" destId="{74CC3513-3C7B-41B4-B5BA-23FFBCCADE0B}" srcOrd="0" destOrd="0" presId="urn:microsoft.com/office/officeart/2005/8/layout/radial6"/>
    <dgm:cxn modelId="{87F6FC53-7ED3-46CF-B4E8-D6E10C499EC2}" srcId="{AF9012A3-2C1E-4FE9-BF38-D6AC721860BE}" destId="{7D158734-A660-495B-8063-4BE9AE45D34A}" srcOrd="4" destOrd="0" parTransId="{F30BD5F6-A463-45E4-A047-F9D0E848106A}" sibTransId="{AFD83F6B-80A4-40A9-9ACF-F9F018219445}"/>
    <dgm:cxn modelId="{3D0B7F5B-612A-4748-811D-FFC2E79E0596}" type="presOf" srcId="{5EB353F6-4183-4CFD-B632-08E196AB7EFF}" destId="{BA928797-A1C6-4048-831A-4EF699692CC9}" srcOrd="0" destOrd="0" presId="urn:microsoft.com/office/officeart/2005/8/layout/radial6"/>
    <dgm:cxn modelId="{A34D9595-759A-40DA-9380-5525256E9DFA}" type="presOf" srcId="{7D158734-A660-495B-8063-4BE9AE45D34A}" destId="{4F481F29-4DBC-48DF-8584-C871540236FF}" srcOrd="0" destOrd="0" presId="urn:microsoft.com/office/officeart/2005/8/layout/radial6"/>
    <dgm:cxn modelId="{5341B14D-BCC3-47C3-BB5B-30CD5D6F2645}" type="presOf" srcId="{AF9012A3-2C1E-4FE9-BF38-D6AC721860BE}" destId="{70B22EEA-4666-4B76-8B13-929964652ED1}" srcOrd="0" destOrd="0" presId="urn:microsoft.com/office/officeart/2005/8/layout/radial6"/>
    <dgm:cxn modelId="{B28D4D83-62D7-4C82-8B82-495717CF73FC}" type="presOf" srcId="{AAB36000-2E9B-4E8E-9862-0563CF8C8805}" destId="{508BF84A-3ABC-4862-932D-42D7F08F4D68}" srcOrd="0" destOrd="0" presId="urn:microsoft.com/office/officeart/2005/8/layout/radial6"/>
    <dgm:cxn modelId="{9E47185B-E34A-42A6-B442-B4546428FF45}" type="presOf" srcId="{3E346A8B-090E-48EE-B42F-675C99EB10E0}" destId="{37D5E8BA-3659-4793-B7EA-F79E33AE92ED}" srcOrd="0" destOrd="0" presId="urn:microsoft.com/office/officeart/2005/8/layout/radial6"/>
    <dgm:cxn modelId="{422F2A2A-4BB2-4D81-A130-D7AE818F698E}" srcId="{AF9012A3-2C1E-4FE9-BF38-D6AC721860BE}" destId="{6F74C3E1-FEAF-4699-A880-1E7EA5D0D96E}" srcOrd="0" destOrd="0" parTransId="{39B2CCCD-75F8-4686-B1AE-D59FB04B3E17}" sibTransId="{2B34E518-3574-40FA-B16F-CE81B9AB7C9C}"/>
    <dgm:cxn modelId="{052A9B55-DB31-438B-B748-ADDD2D6986B8}" srcId="{AF9012A3-2C1E-4FE9-BF38-D6AC721860BE}" destId="{3E346A8B-090E-48EE-B42F-675C99EB10E0}" srcOrd="2" destOrd="0" parTransId="{EB7D1758-152F-4BD4-84D3-A72887611F25}" sibTransId="{58501EEC-4015-449E-A867-3D6930889298}"/>
    <dgm:cxn modelId="{89CAAAFA-C7A3-441B-9E72-B4378E820F66}" type="presOf" srcId="{AFD83F6B-80A4-40A9-9ACF-F9F018219445}" destId="{7D64F315-26D1-4BA1-BBCA-256D75B435E8}" srcOrd="0" destOrd="0" presId="urn:microsoft.com/office/officeart/2005/8/layout/radial6"/>
    <dgm:cxn modelId="{91BD4C22-BFE2-472F-A6C2-5EE1E98F440A}" srcId="{AF9012A3-2C1E-4FE9-BF38-D6AC721860BE}" destId="{8226C329-5C64-4650-AFAE-50853CDA5A04}" srcOrd="1" destOrd="0" parTransId="{80771B06-9574-4B65-B598-5A19D9AD40F5}" sibTransId="{7C5E08F7-E102-4B01-A1A4-EEBFB17C564C}"/>
    <dgm:cxn modelId="{6F3EA57C-8464-4D89-8B9D-244E898A2B0F}" type="presOf" srcId="{7C5E08F7-E102-4B01-A1A4-EEBFB17C564C}" destId="{EF069A56-707F-446E-8CEC-4CFCA7AFDC78}" srcOrd="0" destOrd="0" presId="urn:microsoft.com/office/officeart/2005/8/layout/radial6"/>
    <dgm:cxn modelId="{3B8F51D8-EB60-40B0-A96E-F52BA71A6463}" type="presParOf" srcId="{BA928797-A1C6-4048-831A-4EF699692CC9}" destId="{70B22EEA-4666-4B76-8B13-929964652ED1}" srcOrd="0" destOrd="0" presId="urn:microsoft.com/office/officeart/2005/8/layout/radial6"/>
    <dgm:cxn modelId="{98F4937B-2F43-4B73-84D9-D20EB1555DD9}" type="presParOf" srcId="{BA928797-A1C6-4048-831A-4EF699692CC9}" destId="{74CC3513-3C7B-41B4-B5BA-23FFBCCADE0B}" srcOrd="1" destOrd="0" presId="urn:microsoft.com/office/officeart/2005/8/layout/radial6"/>
    <dgm:cxn modelId="{747A8A48-C48F-42CB-83D0-67EF97A324E8}" type="presParOf" srcId="{BA928797-A1C6-4048-831A-4EF699692CC9}" destId="{47F7EB33-835D-4D0F-B6C0-F848D2D43076}" srcOrd="2" destOrd="0" presId="urn:microsoft.com/office/officeart/2005/8/layout/radial6"/>
    <dgm:cxn modelId="{6F355BC4-842F-4C0F-BF7C-A64EA92A8C00}" type="presParOf" srcId="{BA928797-A1C6-4048-831A-4EF699692CC9}" destId="{E03A611E-47C4-45E6-ADE2-460CB2A3F27A}" srcOrd="3" destOrd="0" presId="urn:microsoft.com/office/officeart/2005/8/layout/radial6"/>
    <dgm:cxn modelId="{DE50797F-C301-41C4-A909-02BF717F4B12}" type="presParOf" srcId="{BA928797-A1C6-4048-831A-4EF699692CC9}" destId="{A6F75F49-5D1F-46CE-BE53-3F587F341488}" srcOrd="4" destOrd="0" presId="urn:microsoft.com/office/officeart/2005/8/layout/radial6"/>
    <dgm:cxn modelId="{A02C9E4A-BDC8-4499-9452-BA3F5C2F15B9}" type="presParOf" srcId="{BA928797-A1C6-4048-831A-4EF699692CC9}" destId="{186B0322-F69F-4232-A06A-51BD0DEC004B}" srcOrd="5" destOrd="0" presId="urn:microsoft.com/office/officeart/2005/8/layout/radial6"/>
    <dgm:cxn modelId="{9607FEC3-F156-4204-96AC-8831FE099077}" type="presParOf" srcId="{BA928797-A1C6-4048-831A-4EF699692CC9}" destId="{EF069A56-707F-446E-8CEC-4CFCA7AFDC78}" srcOrd="6" destOrd="0" presId="urn:microsoft.com/office/officeart/2005/8/layout/radial6"/>
    <dgm:cxn modelId="{1F32A818-41E0-4D12-A3AB-6063C1EDC0B8}" type="presParOf" srcId="{BA928797-A1C6-4048-831A-4EF699692CC9}" destId="{37D5E8BA-3659-4793-B7EA-F79E33AE92ED}" srcOrd="7" destOrd="0" presId="urn:microsoft.com/office/officeart/2005/8/layout/radial6"/>
    <dgm:cxn modelId="{A696B5AD-9F15-4B98-AEB4-0E7001EB2077}" type="presParOf" srcId="{BA928797-A1C6-4048-831A-4EF699692CC9}" destId="{F7FBDCE9-59B3-4EEB-B457-BF76EF017F62}" srcOrd="8" destOrd="0" presId="urn:microsoft.com/office/officeart/2005/8/layout/radial6"/>
    <dgm:cxn modelId="{5C8F1657-B760-4375-BA95-B696F6CE4B8D}" type="presParOf" srcId="{BA928797-A1C6-4048-831A-4EF699692CC9}" destId="{D225A0B2-5BF1-4AA0-B2E0-4F448EEBF0A9}" srcOrd="9" destOrd="0" presId="urn:microsoft.com/office/officeart/2005/8/layout/radial6"/>
    <dgm:cxn modelId="{4E670D0E-B9A5-4CA7-A416-DF51B19480DA}" type="presParOf" srcId="{BA928797-A1C6-4048-831A-4EF699692CC9}" destId="{508BF84A-3ABC-4862-932D-42D7F08F4D68}" srcOrd="10" destOrd="0" presId="urn:microsoft.com/office/officeart/2005/8/layout/radial6"/>
    <dgm:cxn modelId="{7DA29850-C683-4531-9941-09C00B9F80F3}" type="presParOf" srcId="{BA928797-A1C6-4048-831A-4EF699692CC9}" destId="{55AD4ED5-512A-4509-BB3C-930B30BE5C83}" srcOrd="11" destOrd="0" presId="urn:microsoft.com/office/officeart/2005/8/layout/radial6"/>
    <dgm:cxn modelId="{5A424B82-43ED-436A-B895-9C71C2067057}" type="presParOf" srcId="{BA928797-A1C6-4048-831A-4EF699692CC9}" destId="{FBED36D1-2402-4852-8FCF-F220226CB40A}" srcOrd="12" destOrd="0" presId="urn:microsoft.com/office/officeart/2005/8/layout/radial6"/>
    <dgm:cxn modelId="{F268B12D-6CC9-468F-9471-6DCF24D85E76}" type="presParOf" srcId="{BA928797-A1C6-4048-831A-4EF699692CC9}" destId="{4F481F29-4DBC-48DF-8584-C871540236FF}" srcOrd="13" destOrd="0" presId="urn:microsoft.com/office/officeart/2005/8/layout/radial6"/>
    <dgm:cxn modelId="{5F68BA69-8EB3-462E-90BA-7A9409550061}" type="presParOf" srcId="{BA928797-A1C6-4048-831A-4EF699692CC9}" destId="{8D38519A-6CE7-43E7-A604-2826ADCA16E8}" srcOrd="14" destOrd="0" presId="urn:microsoft.com/office/officeart/2005/8/layout/radial6"/>
    <dgm:cxn modelId="{E25CCD93-335E-4FFE-ADE7-549F7068689D}" type="presParOf" srcId="{BA928797-A1C6-4048-831A-4EF699692CC9}" destId="{7D64F315-26D1-4BA1-BBCA-256D75B435E8}" srcOrd="15" destOrd="0" presId="urn:microsoft.com/office/officeart/2005/8/layout/radial6"/>
    <dgm:cxn modelId="{3C6397BE-43C4-4CA8-9C72-87CEECAE4F41}" type="presParOf" srcId="{BA928797-A1C6-4048-831A-4EF699692CC9}" destId="{5285D894-BFCF-48A9-8462-81E2AE04482D}" srcOrd="16" destOrd="0" presId="urn:microsoft.com/office/officeart/2005/8/layout/radial6"/>
    <dgm:cxn modelId="{B2F84917-58D7-4EB9-A102-AF5DDDB8745B}" type="presParOf" srcId="{BA928797-A1C6-4048-831A-4EF699692CC9}" destId="{EE1163F2-C360-4F47-AABA-ED303831E9F0}" srcOrd="17" destOrd="0" presId="urn:microsoft.com/office/officeart/2005/8/layout/radial6"/>
    <dgm:cxn modelId="{8B6E7282-DD1F-412F-A471-D74516895EB4}" type="presParOf" srcId="{BA928797-A1C6-4048-831A-4EF699692CC9}" destId="{C9A16A64-8823-43D3-9D8A-4CC0DD38FDA4}"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3618A-F6EA-4B4E-85F4-89E15F059CA8}">
      <dsp:nvSpPr>
        <dsp:cNvPr id="0" name=""/>
        <dsp:cNvSpPr/>
      </dsp:nvSpPr>
      <dsp:spPr>
        <a:xfrm rot="10800000">
          <a:off x="399688" y="0"/>
          <a:ext cx="8058511" cy="1362713"/>
        </a:xfrm>
        <a:prstGeom prst="homePlate">
          <a:avLst/>
        </a:prstGeom>
        <a:solidFill>
          <a:schemeClr val="bg1">
            <a:lumMod val="9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4766" tIns="121920" rIns="227584"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tx1"/>
              </a:solidFill>
              <a:effectLst/>
            </a:rPr>
            <a:t> </a:t>
          </a:r>
          <a:r>
            <a:rPr lang="en-US" sz="3200" kern="1200" dirty="0" smtClean="0">
              <a:solidFill>
                <a:schemeClr val="tx1"/>
              </a:solidFill>
            </a:rPr>
            <a:t>How best to introduce preservice students to the Illinois Early Learning and Development Standards (IELDS). </a:t>
          </a:r>
          <a:endParaRPr lang="en-US" sz="3200" kern="1200" dirty="0">
            <a:solidFill>
              <a:schemeClr val="tx1"/>
            </a:solidFill>
            <a:effectLst/>
          </a:endParaRPr>
        </a:p>
      </dsp:txBody>
      <dsp:txXfrm rot="10800000">
        <a:off x="740366" y="0"/>
        <a:ext cx="7717833" cy="1362713"/>
      </dsp:txXfrm>
    </dsp:sp>
    <dsp:sp modelId="{6A74E92E-41DA-49C6-A915-2D8BDFC48551}">
      <dsp:nvSpPr>
        <dsp:cNvPr id="0" name=""/>
        <dsp:cNvSpPr/>
      </dsp:nvSpPr>
      <dsp:spPr>
        <a:xfrm>
          <a:off x="52885" y="246179"/>
          <a:ext cx="1008603" cy="1008603"/>
        </a:xfrm>
        <a:prstGeom prst="ellipse">
          <a:avLst/>
        </a:prstGeom>
        <a:solidFill>
          <a:schemeClr val="accent5">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5974C70-71C8-4FCC-BDD8-D9DA0144E658}">
      <dsp:nvSpPr>
        <dsp:cNvPr id="0" name=""/>
        <dsp:cNvSpPr/>
      </dsp:nvSpPr>
      <dsp:spPr>
        <a:xfrm rot="10800000">
          <a:off x="457202" y="1676230"/>
          <a:ext cx="8000971" cy="1008603"/>
        </a:xfrm>
        <a:prstGeom prst="homePlate">
          <a:avLst/>
        </a:prstGeom>
        <a:solidFill>
          <a:schemeClr val="bg1">
            <a:lumMod val="9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4766" tIns="121920" rIns="227584"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tx1"/>
              </a:solidFill>
            </a:rPr>
            <a:t>Weaving the IELDS into curriculum courses.</a:t>
          </a:r>
          <a:endParaRPr lang="en-US" sz="3200" kern="1200" dirty="0">
            <a:solidFill>
              <a:schemeClr val="tx1"/>
            </a:solidFill>
            <a:effectLst/>
          </a:endParaRPr>
        </a:p>
      </dsp:txBody>
      <dsp:txXfrm rot="10800000">
        <a:off x="709353" y="1676230"/>
        <a:ext cx="7748820" cy="1008603"/>
      </dsp:txXfrm>
    </dsp:sp>
    <dsp:sp modelId="{E7595021-9F4D-4F9E-8419-3E3D7683F4B2}">
      <dsp:nvSpPr>
        <dsp:cNvPr id="0" name=""/>
        <dsp:cNvSpPr/>
      </dsp:nvSpPr>
      <dsp:spPr>
        <a:xfrm>
          <a:off x="52885" y="1676240"/>
          <a:ext cx="1008603" cy="1008603"/>
        </a:xfrm>
        <a:prstGeom prst="ellipse">
          <a:avLst/>
        </a:prstGeom>
        <a:solidFill>
          <a:schemeClr val="accent5">
            <a:tint val="50000"/>
            <a:hueOff val="-3560789"/>
            <a:satOff val="15872"/>
            <a:lumOff val="140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37A1908-FD9E-4BEC-A446-4D99A95BE03F}">
      <dsp:nvSpPr>
        <dsp:cNvPr id="0" name=""/>
        <dsp:cNvSpPr/>
      </dsp:nvSpPr>
      <dsp:spPr>
        <a:xfrm rot="10800000">
          <a:off x="399575" y="2929235"/>
          <a:ext cx="8058624" cy="1008603"/>
        </a:xfrm>
        <a:prstGeom prst="homePlate">
          <a:avLst/>
        </a:prstGeom>
        <a:solidFill>
          <a:schemeClr val="bg1">
            <a:lumMod val="9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4766" tIns="121920" rIns="227584"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tx1"/>
              </a:solidFill>
            </a:rPr>
            <a:t>Weaving the IELDS into authentic assessment courses. </a:t>
          </a:r>
          <a:endParaRPr lang="en-US" sz="3200" kern="1200" dirty="0">
            <a:solidFill>
              <a:schemeClr val="tx1"/>
            </a:solidFill>
            <a:effectLst/>
          </a:endParaRPr>
        </a:p>
      </dsp:txBody>
      <dsp:txXfrm rot="10800000">
        <a:off x="651726" y="2929235"/>
        <a:ext cx="7806473" cy="1008603"/>
      </dsp:txXfrm>
    </dsp:sp>
    <dsp:sp modelId="{6670F2A4-8C6D-4D2E-B0E2-39126BAA72F2}">
      <dsp:nvSpPr>
        <dsp:cNvPr id="0" name=""/>
        <dsp:cNvSpPr/>
      </dsp:nvSpPr>
      <dsp:spPr>
        <a:xfrm>
          <a:off x="52885" y="2929235"/>
          <a:ext cx="1008603" cy="1008603"/>
        </a:xfrm>
        <a:prstGeom prst="ellipse">
          <a:avLst/>
        </a:prstGeom>
        <a:solidFill>
          <a:schemeClr val="accent5">
            <a:tint val="50000"/>
            <a:hueOff val="-7121577"/>
            <a:satOff val="31745"/>
            <a:lumOff val="280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F96E78AE-3E12-4103-952D-50CCD76B78D0}">
      <dsp:nvSpPr>
        <dsp:cNvPr id="0" name=""/>
        <dsp:cNvSpPr/>
      </dsp:nvSpPr>
      <dsp:spPr>
        <a:xfrm rot="10800000">
          <a:off x="457228" y="4251854"/>
          <a:ext cx="8000971" cy="1428071"/>
        </a:xfrm>
        <a:prstGeom prst="homePlate">
          <a:avLst/>
        </a:prstGeom>
        <a:solidFill>
          <a:schemeClr val="bg1">
            <a:lumMod val="9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4766" tIns="121920" rIns="227584"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tx1"/>
              </a:solidFill>
            </a:rPr>
            <a:t>Linking the IELDS to the Common Core State Standards and clarifying their role in Illinois preschool programs.</a:t>
          </a:r>
          <a:endParaRPr lang="en-US" sz="3200" kern="1200" dirty="0">
            <a:solidFill>
              <a:schemeClr val="tx1"/>
            </a:solidFill>
            <a:effectLst/>
          </a:endParaRPr>
        </a:p>
      </dsp:txBody>
      <dsp:txXfrm rot="10800000">
        <a:off x="814246" y="4251854"/>
        <a:ext cx="7643953" cy="1428071"/>
      </dsp:txXfrm>
    </dsp:sp>
    <dsp:sp modelId="{8E3AD8C7-6B50-4F82-A8C3-462EAB1688D7}">
      <dsp:nvSpPr>
        <dsp:cNvPr id="0" name=""/>
        <dsp:cNvSpPr/>
      </dsp:nvSpPr>
      <dsp:spPr>
        <a:xfrm>
          <a:off x="9575" y="4391974"/>
          <a:ext cx="1008603" cy="1008603"/>
        </a:xfrm>
        <a:prstGeom prst="ellipse">
          <a:avLst/>
        </a:prstGeom>
        <a:solidFill>
          <a:schemeClr val="accent5">
            <a:tint val="50000"/>
            <a:hueOff val="-10682366"/>
            <a:satOff val="47617"/>
            <a:lumOff val="420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16A64-8823-43D3-9D8A-4CC0DD38FDA4}">
      <dsp:nvSpPr>
        <dsp:cNvPr id="0" name=""/>
        <dsp:cNvSpPr/>
      </dsp:nvSpPr>
      <dsp:spPr>
        <a:xfrm>
          <a:off x="1168068" y="748968"/>
          <a:ext cx="5131462" cy="5131462"/>
        </a:xfrm>
        <a:prstGeom prst="blockArc">
          <a:avLst>
            <a:gd name="adj1" fmla="val 12600000"/>
            <a:gd name="adj2" fmla="val 16200000"/>
            <a:gd name="adj3" fmla="val 452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64F315-26D1-4BA1-BBCA-256D75B435E8}">
      <dsp:nvSpPr>
        <dsp:cNvPr id="0" name=""/>
        <dsp:cNvSpPr/>
      </dsp:nvSpPr>
      <dsp:spPr>
        <a:xfrm>
          <a:off x="1168068" y="748968"/>
          <a:ext cx="5131462" cy="5131462"/>
        </a:xfrm>
        <a:prstGeom prst="blockArc">
          <a:avLst>
            <a:gd name="adj1" fmla="val 9000000"/>
            <a:gd name="adj2" fmla="val 12600000"/>
            <a:gd name="adj3" fmla="val 4520"/>
          </a:avLst>
        </a:prstGeom>
        <a:solidFill>
          <a:schemeClr val="accent5">
            <a:hueOff val="-7947101"/>
            <a:satOff val="31849"/>
            <a:lumOff val="690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ED36D1-2402-4852-8FCF-F220226CB40A}">
      <dsp:nvSpPr>
        <dsp:cNvPr id="0" name=""/>
        <dsp:cNvSpPr/>
      </dsp:nvSpPr>
      <dsp:spPr>
        <a:xfrm>
          <a:off x="1168068" y="748968"/>
          <a:ext cx="5131462" cy="5131462"/>
        </a:xfrm>
        <a:prstGeom prst="blockArc">
          <a:avLst>
            <a:gd name="adj1" fmla="val 5400000"/>
            <a:gd name="adj2" fmla="val 9000000"/>
            <a:gd name="adj3" fmla="val 4520"/>
          </a:avLst>
        </a:prstGeom>
        <a:solidFill>
          <a:schemeClr val="accent5">
            <a:hueOff val="-5960326"/>
            <a:satOff val="23887"/>
            <a:lumOff val="51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25A0B2-5BF1-4AA0-B2E0-4F448EEBF0A9}">
      <dsp:nvSpPr>
        <dsp:cNvPr id="0" name=""/>
        <dsp:cNvSpPr/>
      </dsp:nvSpPr>
      <dsp:spPr>
        <a:xfrm>
          <a:off x="1168068" y="748968"/>
          <a:ext cx="5131462" cy="5131462"/>
        </a:xfrm>
        <a:prstGeom prst="blockArc">
          <a:avLst>
            <a:gd name="adj1" fmla="val 1800000"/>
            <a:gd name="adj2" fmla="val 5400000"/>
            <a:gd name="adj3" fmla="val 4520"/>
          </a:avLst>
        </a:prstGeom>
        <a:solidFill>
          <a:schemeClr val="accent5">
            <a:hueOff val="-3973551"/>
            <a:satOff val="15924"/>
            <a:lumOff val="34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069A56-707F-446E-8CEC-4CFCA7AFDC78}">
      <dsp:nvSpPr>
        <dsp:cNvPr id="0" name=""/>
        <dsp:cNvSpPr/>
      </dsp:nvSpPr>
      <dsp:spPr>
        <a:xfrm>
          <a:off x="1168068" y="748968"/>
          <a:ext cx="5131462" cy="5131462"/>
        </a:xfrm>
        <a:prstGeom prst="blockArc">
          <a:avLst>
            <a:gd name="adj1" fmla="val 19800000"/>
            <a:gd name="adj2" fmla="val 1800000"/>
            <a:gd name="adj3" fmla="val 4520"/>
          </a:avLst>
        </a:prstGeom>
        <a:solidFill>
          <a:schemeClr val="accent5">
            <a:hueOff val="-1986775"/>
            <a:satOff val="7962"/>
            <a:lumOff val="172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3A611E-47C4-45E6-ADE2-460CB2A3F27A}">
      <dsp:nvSpPr>
        <dsp:cNvPr id="0" name=""/>
        <dsp:cNvSpPr/>
      </dsp:nvSpPr>
      <dsp:spPr>
        <a:xfrm>
          <a:off x="1168068" y="748968"/>
          <a:ext cx="5131462" cy="5131462"/>
        </a:xfrm>
        <a:prstGeom prst="blockArc">
          <a:avLst>
            <a:gd name="adj1" fmla="val 16200000"/>
            <a:gd name="adj2" fmla="val 19800000"/>
            <a:gd name="adj3" fmla="val 452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B22EEA-4666-4B76-8B13-929964652ED1}">
      <dsp:nvSpPr>
        <dsp:cNvPr id="0" name=""/>
        <dsp:cNvSpPr/>
      </dsp:nvSpPr>
      <dsp:spPr>
        <a:xfrm>
          <a:off x="2553603" y="2210739"/>
          <a:ext cx="2300808" cy="2300808"/>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effectLst/>
            </a:rPr>
            <a:t>Support for the importance of play</a:t>
          </a:r>
          <a:endParaRPr lang="en-US" sz="2400" kern="1200" dirty="0">
            <a:solidFill>
              <a:schemeClr val="tx1"/>
            </a:solidFill>
            <a:effectLst/>
          </a:endParaRPr>
        </a:p>
      </dsp:txBody>
      <dsp:txXfrm>
        <a:off x="2890549" y="2547685"/>
        <a:ext cx="1626916" cy="1626916"/>
      </dsp:txXfrm>
    </dsp:sp>
    <dsp:sp modelId="{74CC3513-3C7B-41B4-B5BA-23FFBCCADE0B}">
      <dsp:nvSpPr>
        <dsp:cNvPr id="0" name=""/>
        <dsp:cNvSpPr/>
      </dsp:nvSpPr>
      <dsp:spPr>
        <a:xfrm>
          <a:off x="2928517" y="1665"/>
          <a:ext cx="1610565" cy="1610565"/>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effectLst/>
            </a:rPr>
            <a:t>Educators</a:t>
          </a:r>
          <a:endParaRPr lang="en-US" sz="2000" b="1" kern="1200" dirty="0">
            <a:solidFill>
              <a:schemeClr val="tx1"/>
            </a:solidFill>
            <a:effectLst/>
          </a:endParaRPr>
        </a:p>
      </dsp:txBody>
      <dsp:txXfrm>
        <a:off x="3164379" y="237527"/>
        <a:ext cx="1138841" cy="1138841"/>
      </dsp:txXfrm>
    </dsp:sp>
    <dsp:sp modelId="{A6F75F49-5D1F-46CE-BE53-3F587F341488}">
      <dsp:nvSpPr>
        <dsp:cNvPr id="0" name=""/>
        <dsp:cNvSpPr/>
      </dsp:nvSpPr>
      <dsp:spPr>
        <a:xfrm>
          <a:off x="5100293" y="1255541"/>
          <a:ext cx="1610565" cy="1610565"/>
        </a:xfrm>
        <a:prstGeom prst="ellipse">
          <a:avLst/>
        </a:prstGeom>
        <a:solidFill>
          <a:schemeClr val="accent5">
            <a:hueOff val="-1986775"/>
            <a:satOff val="7962"/>
            <a:lumOff val="1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effectLst/>
            </a:rPr>
            <a:t>Pediatricians</a:t>
          </a:r>
          <a:endParaRPr lang="en-US" sz="1600" b="1" kern="1200" dirty="0">
            <a:solidFill>
              <a:schemeClr val="tx1"/>
            </a:solidFill>
            <a:effectLst/>
          </a:endParaRPr>
        </a:p>
      </dsp:txBody>
      <dsp:txXfrm>
        <a:off x="5336155" y="1491403"/>
        <a:ext cx="1138841" cy="1138841"/>
      </dsp:txXfrm>
    </dsp:sp>
    <dsp:sp modelId="{37D5E8BA-3659-4793-B7EA-F79E33AE92ED}">
      <dsp:nvSpPr>
        <dsp:cNvPr id="0" name=""/>
        <dsp:cNvSpPr/>
      </dsp:nvSpPr>
      <dsp:spPr>
        <a:xfrm>
          <a:off x="5100293" y="3763292"/>
          <a:ext cx="1610565" cy="1610565"/>
        </a:xfrm>
        <a:prstGeom prst="ellipse">
          <a:avLst/>
        </a:prstGeom>
        <a:solidFill>
          <a:schemeClr val="accent5">
            <a:hueOff val="-3973551"/>
            <a:satOff val="15924"/>
            <a:lumOff val="3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effectLst/>
            </a:rPr>
            <a:t>Physical Health Advocates</a:t>
          </a:r>
          <a:endParaRPr lang="en-US" sz="2000" b="1" kern="1200" dirty="0">
            <a:solidFill>
              <a:schemeClr val="tx1"/>
            </a:solidFill>
            <a:effectLst/>
          </a:endParaRPr>
        </a:p>
      </dsp:txBody>
      <dsp:txXfrm>
        <a:off x="5336155" y="3999154"/>
        <a:ext cx="1138841" cy="1138841"/>
      </dsp:txXfrm>
    </dsp:sp>
    <dsp:sp modelId="{508BF84A-3ABC-4862-932D-42D7F08F4D68}">
      <dsp:nvSpPr>
        <dsp:cNvPr id="0" name=""/>
        <dsp:cNvSpPr/>
      </dsp:nvSpPr>
      <dsp:spPr>
        <a:xfrm>
          <a:off x="2928517" y="5017168"/>
          <a:ext cx="1610565" cy="1610565"/>
        </a:xfrm>
        <a:prstGeom prst="ellipse">
          <a:avLst/>
        </a:prstGeom>
        <a:solidFill>
          <a:schemeClr val="accent5">
            <a:hueOff val="-5960326"/>
            <a:satOff val="23887"/>
            <a:lumOff val="5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effectLst/>
            </a:rPr>
            <a:t>Mental Health Experts</a:t>
          </a:r>
          <a:endParaRPr lang="en-US" sz="2000" b="1" kern="1200" dirty="0">
            <a:solidFill>
              <a:schemeClr val="tx1"/>
            </a:solidFill>
            <a:effectLst/>
          </a:endParaRPr>
        </a:p>
      </dsp:txBody>
      <dsp:txXfrm>
        <a:off x="3164379" y="5253030"/>
        <a:ext cx="1138841" cy="1138841"/>
      </dsp:txXfrm>
    </dsp:sp>
    <dsp:sp modelId="{4F481F29-4DBC-48DF-8584-C871540236FF}">
      <dsp:nvSpPr>
        <dsp:cNvPr id="0" name=""/>
        <dsp:cNvSpPr/>
      </dsp:nvSpPr>
      <dsp:spPr>
        <a:xfrm>
          <a:off x="756740" y="3763292"/>
          <a:ext cx="1610565" cy="1610565"/>
        </a:xfrm>
        <a:prstGeom prst="ellipse">
          <a:avLst/>
        </a:prstGeom>
        <a:solidFill>
          <a:schemeClr val="accent5">
            <a:hueOff val="-7947101"/>
            <a:satOff val="31849"/>
            <a:lumOff val="6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effectLst/>
            </a:rPr>
            <a:t>Evolutionary Biologists</a:t>
          </a:r>
          <a:endParaRPr lang="en-US" sz="1600" b="1" kern="1200" dirty="0">
            <a:solidFill>
              <a:schemeClr val="tx1"/>
            </a:solidFill>
            <a:effectLst/>
          </a:endParaRPr>
        </a:p>
      </dsp:txBody>
      <dsp:txXfrm>
        <a:off x="992602" y="3999154"/>
        <a:ext cx="1138841" cy="1138841"/>
      </dsp:txXfrm>
    </dsp:sp>
    <dsp:sp modelId="{5285D894-BFCF-48A9-8462-81E2AE04482D}">
      <dsp:nvSpPr>
        <dsp:cNvPr id="0" name=""/>
        <dsp:cNvSpPr/>
      </dsp:nvSpPr>
      <dsp:spPr>
        <a:xfrm>
          <a:off x="756740" y="1255541"/>
          <a:ext cx="1610565" cy="1610565"/>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effectLst/>
            </a:rPr>
            <a:t>Brain Researchers</a:t>
          </a:r>
          <a:endParaRPr lang="en-US" sz="1600" b="1" kern="1200" dirty="0">
            <a:solidFill>
              <a:schemeClr val="tx1"/>
            </a:solidFill>
            <a:effectLst/>
          </a:endParaRPr>
        </a:p>
      </dsp:txBody>
      <dsp:txXfrm>
        <a:off x="992602" y="1491403"/>
        <a:ext cx="1138841" cy="113884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A2D52B-4BE8-46FA-AE06-F80697F725B8}" type="datetimeFigureOut">
              <a:rPr lang="en-US" smtClean="0"/>
              <a:t>3/10/2015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08A28A-74F6-406D-A487-82E1E3573B20}" type="slidenum">
              <a:rPr lang="en-US" smtClean="0"/>
              <a:t>‹#›</a:t>
            </a:fld>
            <a:endParaRPr lang="en-US" dirty="0"/>
          </a:p>
        </p:txBody>
      </p:sp>
    </p:spTree>
    <p:extLst>
      <p:ext uri="{BB962C8B-B14F-4D97-AF65-F5344CB8AC3E}">
        <p14:creationId xmlns:p14="http://schemas.microsoft.com/office/powerpoint/2010/main" val="2991112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E68EB5C-4856-4DA0-BFE5-B2DF872DCA45}" type="slidenum">
              <a:rPr lang="en-US" smtClean="0"/>
              <a:pPr eaLnBrk="1" hangingPunct="1">
                <a:defRPr/>
              </a:pPr>
              <a:t>2</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6"/>
          <p:cNvSpPr>
            <a:spLocks noGrp="1"/>
          </p:cNvSpPr>
          <p:nvPr>
            <p:ph type="sldNum" sz="quarter" idx="5"/>
          </p:nvPr>
        </p:nvSpPr>
        <p:spPr>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fld id="{F2C64E99-CAA1-449D-9D95-A817BE4E33B5}" type="slidenum">
              <a:rPr lang="en-US" altLang="en-US" smtClean="0">
                <a:latin typeface="Calibri" pitchFamily="34" charset="0"/>
              </a:rPr>
              <a:pPr eaLnBrk="1" hangingPunct="1"/>
              <a:t>18</a:t>
            </a:fld>
            <a:endParaRPr lang="en-US" altLang="en-US" smtClean="0">
              <a:latin typeface="Calibri" pitchFamily="34" charset="0"/>
            </a:endParaRPr>
          </a:p>
        </p:txBody>
      </p:sp>
      <p:sp>
        <p:nvSpPr>
          <p:cNvPr id="13517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Notes Placeholder 2"/>
          <p:cNvSpPr>
            <a:spLocks noGrp="1"/>
          </p:cNvSpPr>
          <p:nvPr>
            <p:ph type="body" idx="1"/>
          </p:nvPr>
        </p:nvSpPr>
        <p:spPr>
          <a:noFill/>
        </p:spPr>
        <p:txBody>
          <a:bodyPr/>
          <a:lstStyle/>
          <a:p>
            <a:pPr eaLnBrk="1" hangingPunct="1">
              <a:spcBef>
                <a:spcPct val="0"/>
              </a:spcBef>
            </a:pPr>
            <a:endParaRPr lang="en-US" altLang="en-US" dirty="0" smtClean="0"/>
          </a:p>
        </p:txBody>
      </p:sp>
      <p:sp>
        <p:nvSpPr>
          <p:cNvPr id="135173" name="Slide Number Placeholder 3"/>
          <p:cNvSpPr txBox="1">
            <a:spLocks noGrp="1"/>
          </p:cNvSpPr>
          <p:nvPr/>
        </p:nvSpPr>
        <p:spPr bwMode="auto">
          <a:xfrm>
            <a:off x="3884414" y="8682870"/>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6B9C842A-D7C6-466D-9FF6-21891936B501}" type="slidenum">
              <a:rPr lang="en-US" altLang="en-US" sz="1100">
                <a:latin typeface="Calibri" pitchFamily="34" charset="0"/>
              </a:rPr>
              <a:pPr algn="r" eaLnBrk="1" hangingPunct="1"/>
              <a:t>18</a:t>
            </a:fld>
            <a:endParaRPr lang="en-US" altLang="en-US" sz="1100">
              <a:latin typeface="Calibri" pitchFamily="34" charset="0"/>
            </a:endParaRPr>
          </a:p>
        </p:txBody>
      </p:sp>
      <p:sp>
        <p:nvSpPr>
          <p:cNvPr id="135174" name="Footer Placeholder 4"/>
          <p:cNvSpPr>
            <a:spLocks noGrp="1"/>
          </p:cNvSpPr>
          <p:nvPr>
            <p:ph type="ftr" sz="quarter" idx="4"/>
          </p:nvPr>
        </p:nvSpPr>
        <p:spPr>
          <a:xfrm>
            <a:off x="0" y="8682870"/>
            <a:ext cx="2972098" cy="459619"/>
          </a:xfrm>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latin typeface="Calibri" pitchFamily="34" charset="0"/>
              </a:rPr>
              <a:t>IELDS Trainer's Notes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6"/>
          <p:cNvSpPr>
            <a:spLocks noGrp="1"/>
          </p:cNvSpPr>
          <p:nvPr>
            <p:ph type="sldNum" sz="quarter" idx="5"/>
          </p:nvPr>
        </p:nvSpPr>
        <p:spPr>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fld id="{60AE54E5-96BB-4A00-A404-0316D23C1914}" type="slidenum">
              <a:rPr lang="en-US" altLang="en-US" smtClean="0">
                <a:latin typeface="Calibri" pitchFamily="34" charset="0"/>
              </a:rPr>
              <a:pPr eaLnBrk="1" hangingPunct="1"/>
              <a:t>19</a:t>
            </a:fld>
            <a:endParaRPr lang="en-US" altLang="en-US" smtClean="0">
              <a:latin typeface="Calibri" pitchFamily="34" charset="0"/>
            </a:endParaRPr>
          </a:p>
        </p:txBody>
      </p:sp>
      <p:sp>
        <p:nvSpPr>
          <p:cNvPr id="13619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6" name="Notes Placeholder 2"/>
          <p:cNvSpPr>
            <a:spLocks noGrp="1"/>
          </p:cNvSpPr>
          <p:nvPr>
            <p:ph type="body" idx="1"/>
          </p:nvPr>
        </p:nvSpPr>
        <p:spPr>
          <a:noFill/>
        </p:spPr>
        <p:txBody>
          <a:bodyPr/>
          <a:lstStyle/>
          <a:p>
            <a:pPr eaLnBrk="1" hangingPunct="1">
              <a:spcBef>
                <a:spcPct val="0"/>
              </a:spcBef>
            </a:pPr>
            <a:endParaRPr lang="en-US" altLang="en-US" dirty="0" smtClean="0"/>
          </a:p>
        </p:txBody>
      </p:sp>
      <p:sp>
        <p:nvSpPr>
          <p:cNvPr id="136197" name="Slide Number Placeholder 3"/>
          <p:cNvSpPr txBox="1">
            <a:spLocks noGrp="1"/>
          </p:cNvSpPr>
          <p:nvPr/>
        </p:nvSpPr>
        <p:spPr bwMode="auto">
          <a:xfrm>
            <a:off x="3884414" y="8682870"/>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BFE15105-14B6-43BE-82EC-0B607411DFC6}" type="slidenum">
              <a:rPr lang="en-US" altLang="en-US" sz="1100">
                <a:latin typeface="Calibri" pitchFamily="34" charset="0"/>
              </a:rPr>
              <a:pPr algn="r" eaLnBrk="1" hangingPunct="1"/>
              <a:t>19</a:t>
            </a:fld>
            <a:endParaRPr lang="en-US" altLang="en-US" sz="1100">
              <a:latin typeface="Calibri" pitchFamily="34" charset="0"/>
            </a:endParaRPr>
          </a:p>
        </p:txBody>
      </p:sp>
      <p:sp>
        <p:nvSpPr>
          <p:cNvPr id="136198" name="Footer Placeholder 4"/>
          <p:cNvSpPr>
            <a:spLocks noGrp="1"/>
          </p:cNvSpPr>
          <p:nvPr>
            <p:ph type="ftr" sz="quarter" idx="4"/>
          </p:nvPr>
        </p:nvSpPr>
        <p:spPr>
          <a:xfrm>
            <a:off x="0" y="8682870"/>
            <a:ext cx="2972098" cy="459619"/>
          </a:xfrm>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latin typeface="Calibri" pitchFamily="34" charset="0"/>
              </a:rPr>
              <a:t>IELDS Trainer's Notes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6"/>
          <p:cNvSpPr>
            <a:spLocks noGrp="1"/>
          </p:cNvSpPr>
          <p:nvPr>
            <p:ph type="sldNum" sz="quarter" idx="5"/>
          </p:nvPr>
        </p:nvSpPr>
        <p:spPr>
          <a:noFill/>
        </p:spPr>
        <p:txBody>
          <a:bodyPr/>
          <a:lstStyle>
            <a:lvl1pPr defTabSz="914364" eaLnBrk="0" hangingPunct="0">
              <a:defRPr>
                <a:solidFill>
                  <a:schemeClr val="tx1"/>
                </a:solidFill>
                <a:latin typeface="Arial" charset="0"/>
                <a:cs typeface="Arial" charset="0"/>
              </a:defRPr>
            </a:lvl1pPr>
            <a:lvl2pPr marL="702663" indent="-270255" defTabSz="914364" eaLnBrk="0" hangingPunct="0">
              <a:defRPr>
                <a:solidFill>
                  <a:schemeClr val="tx1"/>
                </a:solidFill>
                <a:latin typeface="Arial" charset="0"/>
                <a:cs typeface="Arial" charset="0"/>
              </a:defRPr>
            </a:lvl2pPr>
            <a:lvl3pPr marL="1081021" indent="-216204" defTabSz="914364" eaLnBrk="0" hangingPunct="0">
              <a:defRPr>
                <a:solidFill>
                  <a:schemeClr val="tx1"/>
                </a:solidFill>
                <a:latin typeface="Arial" charset="0"/>
                <a:cs typeface="Arial" charset="0"/>
              </a:defRPr>
            </a:lvl3pPr>
            <a:lvl4pPr marL="1513429" indent="-216204" defTabSz="914364" eaLnBrk="0" hangingPunct="0">
              <a:defRPr>
                <a:solidFill>
                  <a:schemeClr val="tx1"/>
                </a:solidFill>
                <a:latin typeface="Arial" charset="0"/>
                <a:cs typeface="Arial" charset="0"/>
              </a:defRPr>
            </a:lvl4pPr>
            <a:lvl5pPr marL="1945838" indent="-216204" defTabSz="914364" eaLnBrk="0" hangingPunct="0">
              <a:defRPr>
                <a:solidFill>
                  <a:schemeClr val="tx1"/>
                </a:solidFill>
                <a:latin typeface="Arial" charset="0"/>
                <a:cs typeface="Arial" charset="0"/>
              </a:defRPr>
            </a:lvl5pPr>
            <a:lvl6pPr marL="2378246" indent="-216204" defTabSz="914364" eaLnBrk="0" fontAlgn="base" hangingPunct="0">
              <a:spcBef>
                <a:spcPct val="0"/>
              </a:spcBef>
              <a:spcAft>
                <a:spcPct val="0"/>
              </a:spcAft>
              <a:defRPr>
                <a:solidFill>
                  <a:schemeClr val="tx1"/>
                </a:solidFill>
                <a:latin typeface="Arial" charset="0"/>
                <a:cs typeface="Arial" charset="0"/>
              </a:defRPr>
            </a:lvl6pPr>
            <a:lvl7pPr marL="2810654" indent="-216204" defTabSz="914364" eaLnBrk="0" fontAlgn="base" hangingPunct="0">
              <a:spcBef>
                <a:spcPct val="0"/>
              </a:spcBef>
              <a:spcAft>
                <a:spcPct val="0"/>
              </a:spcAft>
              <a:defRPr>
                <a:solidFill>
                  <a:schemeClr val="tx1"/>
                </a:solidFill>
                <a:latin typeface="Arial" charset="0"/>
                <a:cs typeface="Arial" charset="0"/>
              </a:defRPr>
            </a:lvl7pPr>
            <a:lvl8pPr marL="3243062" indent="-216204" defTabSz="914364" eaLnBrk="0" fontAlgn="base" hangingPunct="0">
              <a:spcBef>
                <a:spcPct val="0"/>
              </a:spcBef>
              <a:spcAft>
                <a:spcPct val="0"/>
              </a:spcAft>
              <a:defRPr>
                <a:solidFill>
                  <a:schemeClr val="tx1"/>
                </a:solidFill>
                <a:latin typeface="Arial" charset="0"/>
                <a:cs typeface="Arial" charset="0"/>
              </a:defRPr>
            </a:lvl8pPr>
            <a:lvl9pPr marL="3675471" indent="-216204" defTabSz="914364" eaLnBrk="0" fontAlgn="base" hangingPunct="0">
              <a:spcBef>
                <a:spcPct val="0"/>
              </a:spcBef>
              <a:spcAft>
                <a:spcPct val="0"/>
              </a:spcAft>
              <a:defRPr>
                <a:solidFill>
                  <a:schemeClr val="tx1"/>
                </a:solidFill>
                <a:latin typeface="Arial" charset="0"/>
                <a:cs typeface="Arial" charset="0"/>
              </a:defRPr>
            </a:lvl9pPr>
          </a:lstStyle>
          <a:p>
            <a:pPr eaLnBrk="1" hangingPunct="1"/>
            <a:fld id="{A45F7BCB-739C-45E1-BFCE-B60009E72D81}" type="slidenum">
              <a:rPr lang="en-US" altLang="en-US" smtClean="0">
                <a:latin typeface="Calibri" pitchFamily="34" charset="0"/>
              </a:rPr>
              <a:pPr eaLnBrk="1" hangingPunct="1"/>
              <a:t>22</a:t>
            </a:fld>
            <a:endParaRPr lang="en-US" altLang="en-US" dirty="0" smtClean="0">
              <a:latin typeface="Calibri" pitchFamily="34" charset="0"/>
            </a:endParaRPr>
          </a:p>
        </p:txBody>
      </p:sp>
      <p:sp>
        <p:nvSpPr>
          <p:cNvPr id="17510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8" name="Notes Placeholder 2"/>
          <p:cNvSpPr>
            <a:spLocks noGrp="1"/>
          </p:cNvSpPr>
          <p:nvPr>
            <p:ph type="body" idx="1"/>
          </p:nvPr>
        </p:nvSpPr>
        <p:spPr>
          <a:noFill/>
        </p:spPr>
        <p:txBody>
          <a:bodyPr/>
          <a:lstStyle/>
          <a:p>
            <a:endParaRPr lang="en-US" altLang="en-US" dirty="0" smtClean="0"/>
          </a:p>
        </p:txBody>
      </p:sp>
      <p:sp>
        <p:nvSpPr>
          <p:cNvPr id="175109" name="Footer Placeholder 3"/>
          <p:cNvSpPr>
            <a:spLocks noGrp="1"/>
          </p:cNvSpPr>
          <p:nvPr>
            <p:ph type="ftr" sz="quarter" idx="4"/>
          </p:nvPr>
        </p:nvSpPr>
        <p:spPr>
          <a:xfrm>
            <a:off x="0" y="8682871"/>
            <a:ext cx="2972098" cy="459619"/>
          </a:xfrm>
          <a:noFill/>
        </p:spPr>
        <p:txBody>
          <a:bodyPr/>
          <a:lstStyle>
            <a:lvl1pPr defTabSz="914364" eaLnBrk="0" hangingPunct="0">
              <a:defRPr>
                <a:solidFill>
                  <a:schemeClr val="tx1"/>
                </a:solidFill>
                <a:latin typeface="Arial" charset="0"/>
                <a:cs typeface="Arial" charset="0"/>
              </a:defRPr>
            </a:lvl1pPr>
            <a:lvl2pPr marL="702663" indent="-270255" defTabSz="914364" eaLnBrk="0" hangingPunct="0">
              <a:defRPr>
                <a:solidFill>
                  <a:schemeClr val="tx1"/>
                </a:solidFill>
                <a:latin typeface="Arial" charset="0"/>
                <a:cs typeface="Arial" charset="0"/>
              </a:defRPr>
            </a:lvl2pPr>
            <a:lvl3pPr marL="1081021" indent="-216204" defTabSz="914364" eaLnBrk="0" hangingPunct="0">
              <a:defRPr>
                <a:solidFill>
                  <a:schemeClr val="tx1"/>
                </a:solidFill>
                <a:latin typeface="Arial" charset="0"/>
                <a:cs typeface="Arial" charset="0"/>
              </a:defRPr>
            </a:lvl3pPr>
            <a:lvl4pPr marL="1513429" indent="-216204" defTabSz="914364" eaLnBrk="0" hangingPunct="0">
              <a:defRPr>
                <a:solidFill>
                  <a:schemeClr val="tx1"/>
                </a:solidFill>
                <a:latin typeface="Arial" charset="0"/>
                <a:cs typeface="Arial" charset="0"/>
              </a:defRPr>
            </a:lvl4pPr>
            <a:lvl5pPr marL="1945838" indent="-216204" defTabSz="914364" eaLnBrk="0" hangingPunct="0">
              <a:defRPr>
                <a:solidFill>
                  <a:schemeClr val="tx1"/>
                </a:solidFill>
                <a:latin typeface="Arial" charset="0"/>
                <a:cs typeface="Arial" charset="0"/>
              </a:defRPr>
            </a:lvl5pPr>
            <a:lvl6pPr marL="2378246" indent="-216204" defTabSz="914364" eaLnBrk="0" fontAlgn="base" hangingPunct="0">
              <a:spcBef>
                <a:spcPct val="0"/>
              </a:spcBef>
              <a:spcAft>
                <a:spcPct val="0"/>
              </a:spcAft>
              <a:defRPr>
                <a:solidFill>
                  <a:schemeClr val="tx1"/>
                </a:solidFill>
                <a:latin typeface="Arial" charset="0"/>
                <a:cs typeface="Arial" charset="0"/>
              </a:defRPr>
            </a:lvl6pPr>
            <a:lvl7pPr marL="2810654" indent="-216204" defTabSz="914364" eaLnBrk="0" fontAlgn="base" hangingPunct="0">
              <a:spcBef>
                <a:spcPct val="0"/>
              </a:spcBef>
              <a:spcAft>
                <a:spcPct val="0"/>
              </a:spcAft>
              <a:defRPr>
                <a:solidFill>
                  <a:schemeClr val="tx1"/>
                </a:solidFill>
                <a:latin typeface="Arial" charset="0"/>
                <a:cs typeface="Arial" charset="0"/>
              </a:defRPr>
            </a:lvl7pPr>
            <a:lvl8pPr marL="3243062" indent="-216204" defTabSz="914364" eaLnBrk="0" fontAlgn="base" hangingPunct="0">
              <a:spcBef>
                <a:spcPct val="0"/>
              </a:spcBef>
              <a:spcAft>
                <a:spcPct val="0"/>
              </a:spcAft>
              <a:defRPr>
                <a:solidFill>
                  <a:schemeClr val="tx1"/>
                </a:solidFill>
                <a:latin typeface="Arial" charset="0"/>
                <a:cs typeface="Arial" charset="0"/>
              </a:defRPr>
            </a:lvl8pPr>
            <a:lvl9pPr marL="3675471" indent="-216204" defTabSz="914364"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smtClean="0">
                <a:latin typeface="Calibri" pitchFamily="34" charset="0"/>
              </a:rPr>
              <a:t>IELDS Trainer's Notes </a:t>
            </a:r>
          </a:p>
        </p:txBody>
      </p:sp>
      <p:sp>
        <p:nvSpPr>
          <p:cNvPr id="175110" name="Slide Number Placeholder 4"/>
          <p:cNvSpPr txBox="1">
            <a:spLocks noGrp="1"/>
          </p:cNvSpPr>
          <p:nvPr/>
        </p:nvSpPr>
        <p:spPr bwMode="auto">
          <a:xfrm>
            <a:off x="3884414" y="8682871"/>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3" rIns="91405" bIns="45703"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C3FE5984-D562-4CD5-BA9D-A8F2F6E3F2C0}" type="slidenum">
              <a:rPr lang="en-US" altLang="en-US" sz="1100">
                <a:latin typeface="Calibri" pitchFamily="34" charset="0"/>
              </a:rPr>
              <a:pPr algn="r" eaLnBrk="1" hangingPunct="1"/>
              <a:t>22</a:t>
            </a:fld>
            <a:endParaRPr lang="en-US" altLang="en-US" sz="1100" dirty="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p:cNvSpPr>
            <a:spLocks noGrp="1"/>
          </p:cNvSpPr>
          <p:nvPr>
            <p:ph type="sldNum" sz="quarter" idx="5"/>
          </p:nvPr>
        </p:nvSpPr>
        <p:spPr>
          <a:noFill/>
        </p:spPr>
        <p:txBody>
          <a:bodyPr/>
          <a:lstStyle>
            <a:lvl1pPr defTabSz="914364" eaLnBrk="0" hangingPunct="0">
              <a:defRPr>
                <a:solidFill>
                  <a:schemeClr val="tx1"/>
                </a:solidFill>
                <a:latin typeface="Arial" charset="0"/>
                <a:cs typeface="Arial" charset="0"/>
              </a:defRPr>
            </a:lvl1pPr>
            <a:lvl2pPr marL="702663" indent="-270255" defTabSz="914364" eaLnBrk="0" hangingPunct="0">
              <a:defRPr>
                <a:solidFill>
                  <a:schemeClr val="tx1"/>
                </a:solidFill>
                <a:latin typeface="Arial" charset="0"/>
                <a:cs typeface="Arial" charset="0"/>
              </a:defRPr>
            </a:lvl2pPr>
            <a:lvl3pPr marL="1081021" indent="-216204" defTabSz="914364" eaLnBrk="0" hangingPunct="0">
              <a:defRPr>
                <a:solidFill>
                  <a:schemeClr val="tx1"/>
                </a:solidFill>
                <a:latin typeface="Arial" charset="0"/>
                <a:cs typeface="Arial" charset="0"/>
              </a:defRPr>
            </a:lvl3pPr>
            <a:lvl4pPr marL="1513429" indent="-216204" defTabSz="914364" eaLnBrk="0" hangingPunct="0">
              <a:defRPr>
                <a:solidFill>
                  <a:schemeClr val="tx1"/>
                </a:solidFill>
                <a:latin typeface="Arial" charset="0"/>
                <a:cs typeface="Arial" charset="0"/>
              </a:defRPr>
            </a:lvl4pPr>
            <a:lvl5pPr marL="1945838" indent="-216204" defTabSz="914364" eaLnBrk="0" hangingPunct="0">
              <a:defRPr>
                <a:solidFill>
                  <a:schemeClr val="tx1"/>
                </a:solidFill>
                <a:latin typeface="Arial" charset="0"/>
                <a:cs typeface="Arial" charset="0"/>
              </a:defRPr>
            </a:lvl5pPr>
            <a:lvl6pPr marL="2378246" indent="-216204" defTabSz="914364" eaLnBrk="0" fontAlgn="base" hangingPunct="0">
              <a:spcBef>
                <a:spcPct val="0"/>
              </a:spcBef>
              <a:spcAft>
                <a:spcPct val="0"/>
              </a:spcAft>
              <a:defRPr>
                <a:solidFill>
                  <a:schemeClr val="tx1"/>
                </a:solidFill>
                <a:latin typeface="Arial" charset="0"/>
                <a:cs typeface="Arial" charset="0"/>
              </a:defRPr>
            </a:lvl6pPr>
            <a:lvl7pPr marL="2810654" indent="-216204" defTabSz="914364" eaLnBrk="0" fontAlgn="base" hangingPunct="0">
              <a:spcBef>
                <a:spcPct val="0"/>
              </a:spcBef>
              <a:spcAft>
                <a:spcPct val="0"/>
              </a:spcAft>
              <a:defRPr>
                <a:solidFill>
                  <a:schemeClr val="tx1"/>
                </a:solidFill>
                <a:latin typeface="Arial" charset="0"/>
                <a:cs typeface="Arial" charset="0"/>
              </a:defRPr>
            </a:lvl7pPr>
            <a:lvl8pPr marL="3243062" indent="-216204" defTabSz="914364" eaLnBrk="0" fontAlgn="base" hangingPunct="0">
              <a:spcBef>
                <a:spcPct val="0"/>
              </a:spcBef>
              <a:spcAft>
                <a:spcPct val="0"/>
              </a:spcAft>
              <a:defRPr>
                <a:solidFill>
                  <a:schemeClr val="tx1"/>
                </a:solidFill>
                <a:latin typeface="Arial" charset="0"/>
                <a:cs typeface="Arial" charset="0"/>
              </a:defRPr>
            </a:lvl8pPr>
            <a:lvl9pPr marL="3675471" indent="-216204" defTabSz="914364" eaLnBrk="0" fontAlgn="base" hangingPunct="0">
              <a:spcBef>
                <a:spcPct val="0"/>
              </a:spcBef>
              <a:spcAft>
                <a:spcPct val="0"/>
              </a:spcAft>
              <a:defRPr>
                <a:solidFill>
                  <a:schemeClr val="tx1"/>
                </a:solidFill>
                <a:latin typeface="Arial" charset="0"/>
                <a:cs typeface="Arial" charset="0"/>
              </a:defRPr>
            </a:lvl9pPr>
          </a:lstStyle>
          <a:p>
            <a:pPr eaLnBrk="1" hangingPunct="1"/>
            <a:fld id="{7EA40639-EC66-4BB4-8644-EFAB255D710A}" type="slidenum">
              <a:rPr lang="en-US" altLang="en-US" smtClean="0">
                <a:latin typeface="Calibri" pitchFamily="34" charset="0"/>
              </a:rPr>
              <a:pPr eaLnBrk="1" hangingPunct="1"/>
              <a:t>23</a:t>
            </a:fld>
            <a:endParaRPr lang="en-US" altLang="en-US" dirty="0" smtClean="0">
              <a:latin typeface="Calibri" pitchFamily="34" charset="0"/>
            </a:endParaRPr>
          </a:p>
        </p:txBody>
      </p:sp>
      <p:sp>
        <p:nvSpPr>
          <p:cNvPr id="14029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Notes Placeholder 2"/>
          <p:cNvSpPr>
            <a:spLocks noGrp="1"/>
          </p:cNvSpPr>
          <p:nvPr>
            <p:ph type="body" idx="1"/>
          </p:nvPr>
        </p:nvSpPr>
        <p:spPr>
          <a:noFill/>
        </p:spPr>
        <p:txBody>
          <a:bodyPr/>
          <a:lstStyle/>
          <a:p>
            <a:pPr eaLnBrk="1" hangingPunct="1">
              <a:spcBef>
                <a:spcPct val="0"/>
              </a:spcBef>
            </a:pPr>
            <a:endParaRPr lang="en-US" altLang="en-US" dirty="0" smtClean="0"/>
          </a:p>
        </p:txBody>
      </p:sp>
      <p:sp>
        <p:nvSpPr>
          <p:cNvPr id="140293" name="Slide Number Placeholder 3"/>
          <p:cNvSpPr txBox="1">
            <a:spLocks noGrp="1"/>
          </p:cNvSpPr>
          <p:nvPr/>
        </p:nvSpPr>
        <p:spPr bwMode="auto">
          <a:xfrm>
            <a:off x="3884414" y="8682871"/>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3" rIns="91405" bIns="45703"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A8C43704-7572-4A25-8910-24B3E25B48EE}" type="slidenum">
              <a:rPr lang="en-US" altLang="en-US" sz="1100">
                <a:latin typeface="Calibri" pitchFamily="34" charset="0"/>
              </a:rPr>
              <a:pPr algn="r" eaLnBrk="1" hangingPunct="1"/>
              <a:t>23</a:t>
            </a:fld>
            <a:endParaRPr lang="en-US" altLang="en-US" sz="1100" dirty="0">
              <a:latin typeface="Calibri" pitchFamily="34" charset="0"/>
            </a:endParaRPr>
          </a:p>
        </p:txBody>
      </p:sp>
      <p:sp>
        <p:nvSpPr>
          <p:cNvPr id="140294" name="Footer Placeholder 4"/>
          <p:cNvSpPr>
            <a:spLocks noGrp="1"/>
          </p:cNvSpPr>
          <p:nvPr>
            <p:ph type="ftr" sz="quarter" idx="4"/>
          </p:nvPr>
        </p:nvSpPr>
        <p:spPr>
          <a:xfrm>
            <a:off x="0" y="8682871"/>
            <a:ext cx="2972098" cy="459619"/>
          </a:xfrm>
          <a:noFill/>
        </p:spPr>
        <p:txBody>
          <a:bodyPr/>
          <a:lstStyle>
            <a:lvl1pPr defTabSz="914364" eaLnBrk="0" hangingPunct="0">
              <a:defRPr>
                <a:solidFill>
                  <a:schemeClr val="tx1"/>
                </a:solidFill>
                <a:latin typeface="Arial" charset="0"/>
                <a:cs typeface="Arial" charset="0"/>
              </a:defRPr>
            </a:lvl1pPr>
            <a:lvl2pPr marL="702663" indent="-270255" defTabSz="914364" eaLnBrk="0" hangingPunct="0">
              <a:defRPr>
                <a:solidFill>
                  <a:schemeClr val="tx1"/>
                </a:solidFill>
                <a:latin typeface="Arial" charset="0"/>
                <a:cs typeface="Arial" charset="0"/>
              </a:defRPr>
            </a:lvl2pPr>
            <a:lvl3pPr marL="1081021" indent="-216204" defTabSz="914364" eaLnBrk="0" hangingPunct="0">
              <a:defRPr>
                <a:solidFill>
                  <a:schemeClr val="tx1"/>
                </a:solidFill>
                <a:latin typeface="Arial" charset="0"/>
                <a:cs typeface="Arial" charset="0"/>
              </a:defRPr>
            </a:lvl3pPr>
            <a:lvl4pPr marL="1513429" indent="-216204" defTabSz="914364" eaLnBrk="0" hangingPunct="0">
              <a:defRPr>
                <a:solidFill>
                  <a:schemeClr val="tx1"/>
                </a:solidFill>
                <a:latin typeface="Arial" charset="0"/>
                <a:cs typeface="Arial" charset="0"/>
              </a:defRPr>
            </a:lvl4pPr>
            <a:lvl5pPr marL="1945838" indent="-216204" defTabSz="914364" eaLnBrk="0" hangingPunct="0">
              <a:defRPr>
                <a:solidFill>
                  <a:schemeClr val="tx1"/>
                </a:solidFill>
                <a:latin typeface="Arial" charset="0"/>
                <a:cs typeface="Arial" charset="0"/>
              </a:defRPr>
            </a:lvl5pPr>
            <a:lvl6pPr marL="2378246" indent="-216204" defTabSz="914364" eaLnBrk="0" fontAlgn="base" hangingPunct="0">
              <a:spcBef>
                <a:spcPct val="0"/>
              </a:spcBef>
              <a:spcAft>
                <a:spcPct val="0"/>
              </a:spcAft>
              <a:defRPr>
                <a:solidFill>
                  <a:schemeClr val="tx1"/>
                </a:solidFill>
                <a:latin typeface="Arial" charset="0"/>
                <a:cs typeface="Arial" charset="0"/>
              </a:defRPr>
            </a:lvl6pPr>
            <a:lvl7pPr marL="2810654" indent="-216204" defTabSz="914364" eaLnBrk="0" fontAlgn="base" hangingPunct="0">
              <a:spcBef>
                <a:spcPct val="0"/>
              </a:spcBef>
              <a:spcAft>
                <a:spcPct val="0"/>
              </a:spcAft>
              <a:defRPr>
                <a:solidFill>
                  <a:schemeClr val="tx1"/>
                </a:solidFill>
                <a:latin typeface="Arial" charset="0"/>
                <a:cs typeface="Arial" charset="0"/>
              </a:defRPr>
            </a:lvl7pPr>
            <a:lvl8pPr marL="3243062" indent="-216204" defTabSz="914364" eaLnBrk="0" fontAlgn="base" hangingPunct="0">
              <a:spcBef>
                <a:spcPct val="0"/>
              </a:spcBef>
              <a:spcAft>
                <a:spcPct val="0"/>
              </a:spcAft>
              <a:defRPr>
                <a:solidFill>
                  <a:schemeClr val="tx1"/>
                </a:solidFill>
                <a:latin typeface="Arial" charset="0"/>
                <a:cs typeface="Arial" charset="0"/>
              </a:defRPr>
            </a:lvl8pPr>
            <a:lvl9pPr marL="3675471" indent="-216204" defTabSz="914364"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smtClean="0">
                <a:latin typeface="Calibri" pitchFamily="34" charset="0"/>
              </a:rPr>
              <a:t>IELDS Trainer's Notes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6"/>
          <p:cNvSpPr>
            <a:spLocks noGrp="1"/>
          </p:cNvSpPr>
          <p:nvPr>
            <p:ph type="sldNum" sz="quarter" idx="5"/>
          </p:nvPr>
        </p:nvSpPr>
        <p:spPr>
          <a:noFill/>
        </p:spPr>
        <p:txBody>
          <a:bodyPr/>
          <a:lstStyle>
            <a:lvl1pPr defTabSz="914364" eaLnBrk="0" hangingPunct="0">
              <a:defRPr>
                <a:solidFill>
                  <a:schemeClr val="tx1"/>
                </a:solidFill>
                <a:latin typeface="Arial" charset="0"/>
                <a:cs typeface="Arial" charset="0"/>
              </a:defRPr>
            </a:lvl1pPr>
            <a:lvl2pPr marL="702663" indent="-270255" defTabSz="914364" eaLnBrk="0" hangingPunct="0">
              <a:defRPr>
                <a:solidFill>
                  <a:schemeClr val="tx1"/>
                </a:solidFill>
                <a:latin typeface="Arial" charset="0"/>
                <a:cs typeface="Arial" charset="0"/>
              </a:defRPr>
            </a:lvl2pPr>
            <a:lvl3pPr marL="1081021" indent="-216204" defTabSz="914364" eaLnBrk="0" hangingPunct="0">
              <a:defRPr>
                <a:solidFill>
                  <a:schemeClr val="tx1"/>
                </a:solidFill>
                <a:latin typeface="Arial" charset="0"/>
                <a:cs typeface="Arial" charset="0"/>
              </a:defRPr>
            </a:lvl3pPr>
            <a:lvl4pPr marL="1513429" indent="-216204" defTabSz="914364" eaLnBrk="0" hangingPunct="0">
              <a:defRPr>
                <a:solidFill>
                  <a:schemeClr val="tx1"/>
                </a:solidFill>
                <a:latin typeface="Arial" charset="0"/>
                <a:cs typeface="Arial" charset="0"/>
              </a:defRPr>
            </a:lvl4pPr>
            <a:lvl5pPr marL="1945838" indent="-216204" defTabSz="914364" eaLnBrk="0" hangingPunct="0">
              <a:defRPr>
                <a:solidFill>
                  <a:schemeClr val="tx1"/>
                </a:solidFill>
                <a:latin typeface="Arial" charset="0"/>
                <a:cs typeface="Arial" charset="0"/>
              </a:defRPr>
            </a:lvl5pPr>
            <a:lvl6pPr marL="2378246" indent="-216204" defTabSz="914364" eaLnBrk="0" fontAlgn="base" hangingPunct="0">
              <a:spcBef>
                <a:spcPct val="0"/>
              </a:spcBef>
              <a:spcAft>
                <a:spcPct val="0"/>
              </a:spcAft>
              <a:defRPr>
                <a:solidFill>
                  <a:schemeClr val="tx1"/>
                </a:solidFill>
                <a:latin typeface="Arial" charset="0"/>
                <a:cs typeface="Arial" charset="0"/>
              </a:defRPr>
            </a:lvl6pPr>
            <a:lvl7pPr marL="2810654" indent="-216204" defTabSz="914364" eaLnBrk="0" fontAlgn="base" hangingPunct="0">
              <a:spcBef>
                <a:spcPct val="0"/>
              </a:spcBef>
              <a:spcAft>
                <a:spcPct val="0"/>
              </a:spcAft>
              <a:defRPr>
                <a:solidFill>
                  <a:schemeClr val="tx1"/>
                </a:solidFill>
                <a:latin typeface="Arial" charset="0"/>
                <a:cs typeface="Arial" charset="0"/>
              </a:defRPr>
            </a:lvl7pPr>
            <a:lvl8pPr marL="3243062" indent="-216204" defTabSz="914364" eaLnBrk="0" fontAlgn="base" hangingPunct="0">
              <a:spcBef>
                <a:spcPct val="0"/>
              </a:spcBef>
              <a:spcAft>
                <a:spcPct val="0"/>
              </a:spcAft>
              <a:defRPr>
                <a:solidFill>
                  <a:schemeClr val="tx1"/>
                </a:solidFill>
                <a:latin typeface="Arial" charset="0"/>
                <a:cs typeface="Arial" charset="0"/>
              </a:defRPr>
            </a:lvl8pPr>
            <a:lvl9pPr marL="3675471" indent="-216204" defTabSz="914364" eaLnBrk="0" fontAlgn="base" hangingPunct="0">
              <a:spcBef>
                <a:spcPct val="0"/>
              </a:spcBef>
              <a:spcAft>
                <a:spcPct val="0"/>
              </a:spcAft>
              <a:defRPr>
                <a:solidFill>
                  <a:schemeClr val="tx1"/>
                </a:solidFill>
                <a:latin typeface="Arial" charset="0"/>
                <a:cs typeface="Arial" charset="0"/>
              </a:defRPr>
            </a:lvl9pPr>
          </a:lstStyle>
          <a:p>
            <a:pPr eaLnBrk="1" hangingPunct="1"/>
            <a:fld id="{0A35D22B-1DE6-451E-8B8A-FED34711ADBE}" type="slidenum">
              <a:rPr lang="en-US" altLang="en-US" smtClean="0">
                <a:latin typeface="Calibri" pitchFamily="34" charset="0"/>
              </a:rPr>
              <a:pPr eaLnBrk="1" hangingPunct="1"/>
              <a:t>24</a:t>
            </a:fld>
            <a:endParaRPr lang="en-US" altLang="en-US" dirty="0" smtClean="0">
              <a:latin typeface="Calibri" pitchFamily="34" charset="0"/>
            </a:endParaRPr>
          </a:p>
        </p:txBody>
      </p:sp>
      <p:sp>
        <p:nvSpPr>
          <p:cNvPr id="14131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Notes Placeholder 2"/>
          <p:cNvSpPr>
            <a:spLocks noGrp="1"/>
          </p:cNvSpPr>
          <p:nvPr>
            <p:ph type="body" idx="1"/>
          </p:nvPr>
        </p:nvSpPr>
        <p:spPr>
          <a:noFill/>
        </p:spPr>
        <p:txBody>
          <a:bodyPr/>
          <a:lstStyle/>
          <a:p>
            <a:pPr eaLnBrk="1" hangingPunct="1">
              <a:spcBef>
                <a:spcPct val="0"/>
              </a:spcBef>
            </a:pPr>
            <a:endParaRPr lang="en-US" altLang="en-US" dirty="0" smtClean="0"/>
          </a:p>
        </p:txBody>
      </p:sp>
      <p:sp>
        <p:nvSpPr>
          <p:cNvPr id="141317" name="Slide Number Placeholder 3"/>
          <p:cNvSpPr txBox="1">
            <a:spLocks noGrp="1"/>
          </p:cNvSpPr>
          <p:nvPr/>
        </p:nvSpPr>
        <p:spPr bwMode="auto">
          <a:xfrm>
            <a:off x="3884414" y="8682871"/>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3" rIns="91405" bIns="45703"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A7BDD7C9-EBF5-48A9-8358-909042237024}" type="slidenum">
              <a:rPr lang="en-US" altLang="en-US" sz="1100">
                <a:latin typeface="Calibri" pitchFamily="34" charset="0"/>
              </a:rPr>
              <a:pPr algn="r" eaLnBrk="1" hangingPunct="1"/>
              <a:t>24</a:t>
            </a:fld>
            <a:endParaRPr lang="en-US" altLang="en-US" sz="1100" dirty="0">
              <a:latin typeface="Calibri" pitchFamily="34" charset="0"/>
            </a:endParaRPr>
          </a:p>
        </p:txBody>
      </p:sp>
      <p:sp>
        <p:nvSpPr>
          <p:cNvPr id="141318" name="Footer Placeholder 4"/>
          <p:cNvSpPr>
            <a:spLocks noGrp="1"/>
          </p:cNvSpPr>
          <p:nvPr>
            <p:ph type="ftr" sz="quarter" idx="4"/>
          </p:nvPr>
        </p:nvSpPr>
        <p:spPr>
          <a:xfrm>
            <a:off x="0" y="8682871"/>
            <a:ext cx="2972098" cy="459619"/>
          </a:xfrm>
          <a:noFill/>
        </p:spPr>
        <p:txBody>
          <a:bodyPr/>
          <a:lstStyle>
            <a:lvl1pPr defTabSz="914364" eaLnBrk="0" hangingPunct="0">
              <a:defRPr>
                <a:solidFill>
                  <a:schemeClr val="tx1"/>
                </a:solidFill>
                <a:latin typeface="Arial" charset="0"/>
                <a:cs typeface="Arial" charset="0"/>
              </a:defRPr>
            </a:lvl1pPr>
            <a:lvl2pPr marL="702663" indent="-270255" defTabSz="914364" eaLnBrk="0" hangingPunct="0">
              <a:defRPr>
                <a:solidFill>
                  <a:schemeClr val="tx1"/>
                </a:solidFill>
                <a:latin typeface="Arial" charset="0"/>
                <a:cs typeface="Arial" charset="0"/>
              </a:defRPr>
            </a:lvl2pPr>
            <a:lvl3pPr marL="1081021" indent="-216204" defTabSz="914364" eaLnBrk="0" hangingPunct="0">
              <a:defRPr>
                <a:solidFill>
                  <a:schemeClr val="tx1"/>
                </a:solidFill>
                <a:latin typeface="Arial" charset="0"/>
                <a:cs typeface="Arial" charset="0"/>
              </a:defRPr>
            </a:lvl3pPr>
            <a:lvl4pPr marL="1513429" indent="-216204" defTabSz="914364" eaLnBrk="0" hangingPunct="0">
              <a:defRPr>
                <a:solidFill>
                  <a:schemeClr val="tx1"/>
                </a:solidFill>
                <a:latin typeface="Arial" charset="0"/>
                <a:cs typeface="Arial" charset="0"/>
              </a:defRPr>
            </a:lvl4pPr>
            <a:lvl5pPr marL="1945838" indent="-216204" defTabSz="914364" eaLnBrk="0" hangingPunct="0">
              <a:defRPr>
                <a:solidFill>
                  <a:schemeClr val="tx1"/>
                </a:solidFill>
                <a:latin typeface="Arial" charset="0"/>
                <a:cs typeface="Arial" charset="0"/>
              </a:defRPr>
            </a:lvl5pPr>
            <a:lvl6pPr marL="2378246" indent="-216204" defTabSz="914364" eaLnBrk="0" fontAlgn="base" hangingPunct="0">
              <a:spcBef>
                <a:spcPct val="0"/>
              </a:spcBef>
              <a:spcAft>
                <a:spcPct val="0"/>
              </a:spcAft>
              <a:defRPr>
                <a:solidFill>
                  <a:schemeClr val="tx1"/>
                </a:solidFill>
                <a:latin typeface="Arial" charset="0"/>
                <a:cs typeface="Arial" charset="0"/>
              </a:defRPr>
            </a:lvl6pPr>
            <a:lvl7pPr marL="2810654" indent="-216204" defTabSz="914364" eaLnBrk="0" fontAlgn="base" hangingPunct="0">
              <a:spcBef>
                <a:spcPct val="0"/>
              </a:spcBef>
              <a:spcAft>
                <a:spcPct val="0"/>
              </a:spcAft>
              <a:defRPr>
                <a:solidFill>
                  <a:schemeClr val="tx1"/>
                </a:solidFill>
                <a:latin typeface="Arial" charset="0"/>
                <a:cs typeface="Arial" charset="0"/>
              </a:defRPr>
            </a:lvl7pPr>
            <a:lvl8pPr marL="3243062" indent="-216204" defTabSz="914364" eaLnBrk="0" fontAlgn="base" hangingPunct="0">
              <a:spcBef>
                <a:spcPct val="0"/>
              </a:spcBef>
              <a:spcAft>
                <a:spcPct val="0"/>
              </a:spcAft>
              <a:defRPr>
                <a:solidFill>
                  <a:schemeClr val="tx1"/>
                </a:solidFill>
                <a:latin typeface="Arial" charset="0"/>
                <a:cs typeface="Arial" charset="0"/>
              </a:defRPr>
            </a:lvl8pPr>
            <a:lvl9pPr marL="3675471" indent="-216204" defTabSz="914364"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smtClean="0">
                <a:latin typeface="Calibri" pitchFamily="34" charset="0"/>
              </a:rPr>
              <a:t>IELDS Trainer's Notes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2DABAC-6060-4052-988C-54BEB5DC2E37}" type="slidenum">
              <a:rPr lang="en-US"/>
              <a:pPr/>
              <a:t>25</a:t>
            </a:fld>
            <a:endParaRPr lang="en-US" dirty="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6"/>
          <p:cNvSpPr>
            <a:spLocks noGrp="1"/>
          </p:cNvSpPr>
          <p:nvPr>
            <p:ph type="sldNum" sz="quarter" idx="5"/>
          </p:nvPr>
        </p:nvSpPr>
        <p:spPr>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fld id="{F2590410-3182-4D4A-9E0F-9895AE6380F2}" type="slidenum">
              <a:rPr lang="en-US" altLang="en-US" smtClean="0">
                <a:latin typeface="Calibri" pitchFamily="34" charset="0"/>
              </a:rPr>
              <a:pPr eaLnBrk="1" hangingPunct="1"/>
              <a:t>29</a:t>
            </a:fld>
            <a:endParaRPr lang="en-US" altLang="en-US" dirty="0" smtClean="0">
              <a:latin typeface="Calibri" pitchFamily="34" charset="0"/>
            </a:endParaRPr>
          </a:p>
        </p:txBody>
      </p:sp>
      <p:sp>
        <p:nvSpPr>
          <p:cNvPr id="17408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4" name="Notes Placeholder 2"/>
          <p:cNvSpPr>
            <a:spLocks noGrp="1"/>
          </p:cNvSpPr>
          <p:nvPr>
            <p:ph type="body" idx="1"/>
          </p:nvPr>
        </p:nvSpPr>
        <p:spPr>
          <a:noFill/>
        </p:spPr>
        <p:txBody>
          <a:bodyPr/>
          <a:lstStyle/>
          <a:p>
            <a:pPr eaLnBrk="1" hangingPunct="1">
              <a:spcBef>
                <a:spcPct val="0"/>
              </a:spcBef>
            </a:pPr>
            <a:r>
              <a:rPr lang="en-US" altLang="en-US" b="1" dirty="0" smtClean="0"/>
              <a:t>LESSON PLANNING</a:t>
            </a:r>
            <a:r>
              <a:rPr lang="en-US" altLang="en-US" dirty="0" smtClean="0"/>
              <a:t/>
            </a:r>
            <a:br>
              <a:rPr lang="en-US" altLang="en-US" dirty="0" smtClean="0"/>
            </a:br>
            <a:endParaRPr lang="en-US" altLang="en-US" dirty="0" smtClean="0"/>
          </a:p>
          <a:p>
            <a:pPr eaLnBrk="1" hangingPunct="1">
              <a:spcBef>
                <a:spcPct val="0"/>
              </a:spcBef>
            </a:pPr>
            <a:r>
              <a:rPr lang="en-US" altLang="en-US" i="1" dirty="0" smtClean="0"/>
              <a:t>Share: </a:t>
            </a:r>
          </a:p>
          <a:p>
            <a:pPr eaLnBrk="1" hangingPunct="1">
              <a:spcBef>
                <a:spcPct val="0"/>
              </a:spcBef>
            </a:pPr>
            <a:endParaRPr lang="en-US" altLang="en-US" dirty="0" smtClean="0"/>
          </a:p>
          <a:p>
            <a:pPr eaLnBrk="1" hangingPunct="1">
              <a:spcBef>
                <a:spcPct val="0"/>
              </a:spcBef>
              <a:buFontTx/>
              <a:buChar char="•"/>
            </a:pPr>
            <a:r>
              <a:rPr lang="en-US" altLang="en-US" dirty="0" smtClean="0"/>
              <a:t>The IELDS Preschool Benchmarks should be written on your lesson plans for play and learning areas, for daily routines and transitions, and for teacher-led small and large group experiences.</a:t>
            </a:r>
          </a:p>
          <a:p>
            <a:pPr eaLnBrk="1" hangingPunct="1">
              <a:spcBef>
                <a:spcPct val="0"/>
              </a:spcBef>
              <a:buFontTx/>
              <a:buChar char="•"/>
            </a:pPr>
            <a:endParaRPr lang="en-US" altLang="en-US" dirty="0" smtClean="0"/>
          </a:p>
          <a:p>
            <a:pPr eaLnBrk="1" hangingPunct="1">
              <a:spcBef>
                <a:spcPct val="0"/>
              </a:spcBef>
              <a:buFontTx/>
              <a:buChar char="•"/>
            </a:pPr>
            <a:r>
              <a:rPr lang="en-US" altLang="en-US" dirty="0" smtClean="0"/>
              <a:t>If you are using an observational assessment tool that has been aligned with the IELDS, you can use the indicators or benchmarks from the observational tool instead. </a:t>
            </a:r>
          </a:p>
          <a:p>
            <a:pPr eaLnBrk="1" hangingPunct="1">
              <a:spcBef>
                <a:spcPct val="0"/>
              </a:spcBef>
              <a:buFontTx/>
              <a:buChar char="•"/>
            </a:pPr>
            <a:endParaRPr lang="en-US" altLang="en-US" dirty="0" smtClean="0"/>
          </a:p>
          <a:p>
            <a:endParaRPr lang="en-US" altLang="en-US" dirty="0" smtClean="0"/>
          </a:p>
        </p:txBody>
      </p:sp>
      <p:sp>
        <p:nvSpPr>
          <p:cNvPr id="174085" name="Slide Number Placeholder 3"/>
          <p:cNvSpPr txBox="1">
            <a:spLocks noGrp="1"/>
          </p:cNvSpPr>
          <p:nvPr/>
        </p:nvSpPr>
        <p:spPr bwMode="auto">
          <a:xfrm>
            <a:off x="3884414" y="8682870"/>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54708DAC-B4B3-462D-B936-AF92652A46CE}" type="slidenum">
              <a:rPr lang="en-US" altLang="en-US" sz="1100">
                <a:latin typeface="Calibri" pitchFamily="34" charset="0"/>
              </a:rPr>
              <a:pPr algn="r" eaLnBrk="1" hangingPunct="1"/>
              <a:t>29</a:t>
            </a:fld>
            <a:endParaRPr lang="en-US" altLang="en-US" sz="1100" dirty="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6"/>
          <p:cNvSpPr>
            <a:spLocks noGrp="1"/>
          </p:cNvSpPr>
          <p:nvPr>
            <p:ph type="sldNum" sz="quarter" idx="5"/>
          </p:nvPr>
        </p:nvSpPr>
        <p:spPr>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fld id="{09113DB9-B3A3-478E-8647-F88442935956}" type="slidenum">
              <a:rPr lang="en-US" altLang="en-US" smtClean="0">
                <a:latin typeface="Calibri" pitchFamily="34" charset="0"/>
              </a:rPr>
              <a:pPr eaLnBrk="1" hangingPunct="1"/>
              <a:t>36</a:t>
            </a:fld>
            <a:endParaRPr lang="en-US" altLang="en-US" dirty="0" smtClean="0">
              <a:latin typeface="Calibri" pitchFamily="34" charset="0"/>
            </a:endParaRPr>
          </a:p>
        </p:txBody>
      </p:sp>
      <p:sp>
        <p:nvSpPr>
          <p:cNvPr id="16589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2" name="Notes Placeholder 2"/>
          <p:cNvSpPr>
            <a:spLocks noGrp="1"/>
          </p:cNvSpPr>
          <p:nvPr>
            <p:ph type="body" idx="1"/>
          </p:nvPr>
        </p:nvSpPr>
        <p:spPr>
          <a:noFill/>
        </p:spPr>
        <p:txBody>
          <a:bodyPr/>
          <a:lstStyle/>
          <a:p>
            <a:pPr eaLnBrk="1" hangingPunct="1">
              <a:spcBef>
                <a:spcPct val="0"/>
              </a:spcBef>
            </a:pPr>
            <a:r>
              <a:rPr lang="en-US" altLang="en-US" b="1" dirty="0" smtClean="0"/>
              <a:t>SIGNS DISPLAYING BENCHMARKS </a:t>
            </a:r>
          </a:p>
          <a:p>
            <a:pPr eaLnBrk="1" hangingPunct="1">
              <a:spcBef>
                <a:spcPct val="0"/>
              </a:spcBef>
            </a:pPr>
            <a:endParaRPr lang="en-US" altLang="en-US" i="1" dirty="0" smtClean="0"/>
          </a:p>
          <a:p>
            <a:pPr eaLnBrk="1" hangingPunct="1">
              <a:spcBef>
                <a:spcPct val="0"/>
              </a:spcBef>
            </a:pPr>
            <a:r>
              <a:rPr lang="en-US" altLang="en-US" i="1" dirty="0" smtClean="0"/>
              <a:t>Handout #11</a:t>
            </a:r>
            <a:r>
              <a:rPr lang="en-US" altLang="en-US" dirty="0" smtClean="0"/>
              <a:t/>
            </a:r>
            <a:br>
              <a:rPr lang="en-US" altLang="en-US" dirty="0" smtClean="0"/>
            </a:br>
            <a:endParaRPr lang="en-US" altLang="en-US" dirty="0" smtClean="0"/>
          </a:p>
          <a:p>
            <a:pPr eaLnBrk="1" hangingPunct="1">
              <a:spcBef>
                <a:spcPct val="0"/>
              </a:spcBef>
            </a:pPr>
            <a:r>
              <a:rPr lang="en-US" altLang="en-US" i="1" dirty="0" smtClean="0"/>
              <a:t>Share: </a:t>
            </a:r>
          </a:p>
          <a:p>
            <a:pPr eaLnBrk="1" hangingPunct="1">
              <a:spcBef>
                <a:spcPct val="0"/>
              </a:spcBef>
            </a:pPr>
            <a:endParaRPr lang="en-US" altLang="en-US" i="1" dirty="0" smtClean="0"/>
          </a:p>
          <a:p>
            <a:pPr eaLnBrk="1" hangingPunct="1">
              <a:spcBef>
                <a:spcPct val="0"/>
              </a:spcBef>
              <a:buFontTx/>
              <a:buChar char="•"/>
            </a:pPr>
            <a:r>
              <a:rPr lang="en-US" altLang="en-US" dirty="0" smtClean="0"/>
              <a:t>Here’s an idea for embedding the IELDS Preschool Benchmarks into your play areas. Consider making signs for your play areas with the benchmarks affixed  with Velcro. Why Velcro? So that you can change them as you address different ones in your lesson plans. </a:t>
            </a:r>
          </a:p>
          <a:p>
            <a:pPr eaLnBrk="1" hangingPunct="1">
              <a:spcBef>
                <a:spcPct val="0"/>
              </a:spcBef>
            </a:pPr>
            <a:endParaRPr lang="en-US" altLang="en-US" dirty="0" smtClean="0"/>
          </a:p>
          <a:p>
            <a:pPr eaLnBrk="1" hangingPunct="1">
              <a:spcBef>
                <a:spcPct val="0"/>
              </a:spcBef>
              <a:buFontTx/>
              <a:buChar char="•"/>
            </a:pPr>
            <a:r>
              <a:rPr lang="en-US" altLang="en-US" dirty="0" smtClean="0"/>
              <a:t>In this design the benchmark that is in the lime green portion at the top is the primary focus for that week (or for a few weeks) and is written on the lesson plan. The others are additional benchmarks that can be addressed in that play area as well. </a:t>
            </a:r>
          </a:p>
          <a:p>
            <a:pPr eaLnBrk="1" hangingPunct="1">
              <a:spcBef>
                <a:spcPct val="0"/>
              </a:spcBef>
            </a:pPr>
            <a:endParaRPr lang="en-US" altLang="en-US" dirty="0" smtClean="0"/>
          </a:p>
          <a:p>
            <a:pPr eaLnBrk="1" hangingPunct="1">
              <a:spcBef>
                <a:spcPct val="0"/>
              </a:spcBef>
              <a:buFontTx/>
              <a:buChar char="•"/>
            </a:pPr>
            <a:r>
              <a:rPr lang="en-US" altLang="en-US" dirty="0" smtClean="0"/>
              <a:t>You change out the benchmarks when you see that the children have met them, or you think they are too challenging, or you determine it’s time for a change.</a:t>
            </a:r>
          </a:p>
          <a:p>
            <a:pPr eaLnBrk="1" hangingPunct="1">
              <a:spcBef>
                <a:spcPct val="0"/>
              </a:spcBef>
            </a:pPr>
            <a:endParaRPr lang="en-US" altLang="en-US" dirty="0" smtClean="0"/>
          </a:p>
          <a:p>
            <a:pPr eaLnBrk="1" hangingPunct="1">
              <a:spcBef>
                <a:spcPct val="0"/>
              </a:spcBef>
              <a:buFontTx/>
              <a:buChar char="•"/>
            </a:pPr>
            <a:r>
              <a:rPr lang="en-US" altLang="en-US" dirty="0" smtClean="0"/>
              <a:t>In Handout #11, you have been provided with a full set of the IELDS Preschool Benchmarks in suitable size for printing on cardstock or paper, laminating, cutting apart and affixing to signs in your play areas with Velcro. </a:t>
            </a:r>
          </a:p>
        </p:txBody>
      </p:sp>
      <p:sp>
        <p:nvSpPr>
          <p:cNvPr id="165893" name="Slide Number Placeholder 3"/>
          <p:cNvSpPr txBox="1">
            <a:spLocks noGrp="1"/>
          </p:cNvSpPr>
          <p:nvPr/>
        </p:nvSpPr>
        <p:spPr bwMode="auto">
          <a:xfrm>
            <a:off x="3884414" y="8682870"/>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789D7302-6722-4658-B3BB-232BB166AB26}" type="slidenum">
              <a:rPr lang="en-US" altLang="en-US" sz="1100">
                <a:latin typeface="Calibri" pitchFamily="34" charset="0"/>
              </a:rPr>
              <a:pPr algn="r" eaLnBrk="1" hangingPunct="1"/>
              <a:t>36</a:t>
            </a:fld>
            <a:endParaRPr lang="en-US" altLang="en-US" sz="1100" dirty="0">
              <a:latin typeface="Calibri" pitchFamily="34" charset="0"/>
            </a:endParaRPr>
          </a:p>
        </p:txBody>
      </p:sp>
      <p:sp>
        <p:nvSpPr>
          <p:cNvPr id="165894" name="Footer Placeholder 4"/>
          <p:cNvSpPr>
            <a:spLocks noGrp="1"/>
          </p:cNvSpPr>
          <p:nvPr>
            <p:ph type="ftr" sz="quarter" idx="4"/>
          </p:nvPr>
        </p:nvSpPr>
        <p:spPr>
          <a:xfrm>
            <a:off x="0" y="8682870"/>
            <a:ext cx="2972098" cy="459619"/>
          </a:xfrm>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smtClean="0">
                <a:latin typeface="Calibri" pitchFamily="34" charset="0"/>
              </a:rPr>
              <a:t>IELDS Trainer's Notes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4941DC-301B-4C16-97F0-A4F793631DBB}" type="slidenum">
              <a:rPr lang="en-US"/>
              <a:pPr>
                <a:defRPr/>
              </a:pPr>
              <a:t>41</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F880BD-BAC9-4E2A-9352-6D5149DCBF16}" type="slidenum">
              <a:rPr lang="en-US"/>
              <a:pPr>
                <a:defRPr/>
              </a:pPr>
              <a:t>43</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6"/>
          <p:cNvSpPr>
            <a:spLocks noGrp="1"/>
          </p:cNvSpPr>
          <p:nvPr>
            <p:ph type="sldNum" sz="quarter" idx="5"/>
          </p:nvPr>
        </p:nvSpPr>
        <p:spPr>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fld id="{D8D0F410-FB2E-4462-9F27-E78CA3C354C3}" type="slidenum">
              <a:rPr lang="en-US" altLang="en-US" smtClean="0">
                <a:latin typeface="Calibri" pitchFamily="34" charset="0"/>
              </a:rPr>
              <a:pPr eaLnBrk="1" hangingPunct="1"/>
              <a:t>4</a:t>
            </a:fld>
            <a:endParaRPr lang="en-US" altLang="en-US" smtClean="0">
              <a:latin typeface="Calibri" pitchFamily="34" charset="0"/>
            </a:endParaRPr>
          </a:p>
        </p:txBody>
      </p:sp>
      <p:sp>
        <p:nvSpPr>
          <p:cNvPr id="112643" name="Slide Image Placeholder 1"/>
          <p:cNvSpPr>
            <a:spLocks noGrp="1" noRot="1" noChangeAspect="1" noTextEdit="1"/>
          </p:cNvSpPr>
          <p:nvPr>
            <p:ph type="sldImg"/>
          </p:nvPr>
        </p:nvSpPr>
        <p:spPr bwMode="auto">
          <a:xfrm>
            <a:off x="671513" y="508000"/>
            <a:ext cx="5657850" cy="4244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Notes Placeholder 2"/>
          <p:cNvSpPr>
            <a:spLocks noGrp="1"/>
          </p:cNvSpPr>
          <p:nvPr>
            <p:ph type="body" idx="1"/>
          </p:nvPr>
        </p:nvSpPr>
        <p:spPr>
          <a:xfrm>
            <a:off x="642938" y="4934857"/>
            <a:ext cx="5488781" cy="4494893"/>
          </a:xfrm>
          <a:noFill/>
        </p:spPr>
        <p:txBody>
          <a:bodyPr/>
          <a:lstStyle/>
          <a:p>
            <a:pPr eaLnBrk="1" hangingPunct="1">
              <a:lnSpc>
                <a:spcPct val="80000"/>
              </a:lnSpc>
              <a:spcBef>
                <a:spcPct val="0"/>
              </a:spcBef>
            </a:pPr>
            <a:endParaRPr lang="en-US" altLang="en-US" sz="900" dirty="0"/>
          </a:p>
        </p:txBody>
      </p:sp>
      <p:sp>
        <p:nvSpPr>
          <p:cNvPr id="112645" name="Slide Number Placeholder 3"/>
          <p:cNvSpPr txBox="1">
            <a:spLocks noGrp="1"/>
          </p:cNvSpPr>
          <p:nvPr/>
        </p:nvSpPr>
        <p:spPr bwMode="auto">
          <a:xfrm>
            <a:off x="3884414" y="8682870"/>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236FDF69-BBAA-4730-97BF-0DF4C769B1BF}" type="slidenum">
              <a:rPr lang="en-US" altLang="en-US" sz="1100">
                <a:latin typeface="Calibri" pitchFamily="34" charset="0"/>
              </a:rPr>
              <a:pPr algn="r" eaLnBrk="1" hangingPunct="1"/>
              <a:t>4</a:t>
            </a:fld>
            <a:endParaRPr lang="en-US" altLang="en-US" sz="110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6"/>
          <p:cNvSpPr>
            <a:spLocks noGrp="1"/>
          </p:cNvSpPr>
          <p:nvPr>
            <p:ph type="sldNum" sz="quarter" idx="5"/>
          </p:nvPr>
        </p:nvSpPr>
        <p:spPr>
          <a:noFill/>
        </p:spPr>
        <p:txBody>
          <a:bodyPr/>
          <a:lstStyle>
            <a:lvl1pPr defTabSz="914364" eaLnBrk="0" hangingPunct="0">
              <a:defRPr>
                <a:solidFill>
                  <a:schemeClr val="tx1"/>
                </a:solidFill>
                <a:latin typeface="Arial" charset="0"/>
                <a:cs typeface="Arial" charset="0"/>
              </a:defRPr>
            </a:lvl1pPr>
            <a:lvl2pPr marL="702663" indent="-270255" defTabSz="914364" eaLnBrk="0" hangingPunct="0">
              <a:defRPr>
                <a:solidFill>
                  <a:schemeClr val="tx1"/>
                </a:solidFill>
                <a:latin typeface="Arial" charset="0"/>
                <a:cs typeface="Arial" charset="0"/>
              </a:defRPr>
            </a:lvl2pPr>
            <a:lvl3pPr marL="1081021" indent="-216204" defTabSz="914364" eaLnBrk="0" hangingPunct="0">
              <a:defRPr>
                <a:solidFill>
                  <a:schemeClr val="tx1"/>
                </a:solidFill>
                <a:latin typeface="Arial" charset="0"/>
                <a:cs typeface="Arial" charset="0"/>
              </a:defRPr>
            </a:lvl3pPr>
            <a:lvl4pPr marL="1513429" indent="-216204" defTabSz="914364" eaLnBrk="0" hangingPunct="0">
              <a:defRPr>
                <a:solidFill>
                  <a:schemeClr val="tx1"/>
                </a:solidFill>
                <a:latin typeface="Arial" charset="0"/>
                <a:cs typeface="Arial" charset="0"/>
              </a:defRPr>
            </a:lvl4pPr>
            <a:lvl5pPr marL="1945838" indent="-216204" defTabSz="914364" eaLnBrk="0" hangingPunct="0">
              <a:defRPr>
                <a:solidFill>
                  <a:schemeClr val="tx1"/>
                </a:solidFill>
                <a:latin typeface="Arial" charset="0"/>
                <a:cs typeface="Arial" charset="0"/>
              </a:defRPr>
            </a:lvl5pPr>
            <a:lvl6pPr marL="2378246" indent="-216204" defTabSz="914364" eaLnBrk="0" fontAlgn="base" hangingPunct="0">
              <a:spcBef>
                <a:spcPct val="0"/>
              </a:spcBef>
              <a:spcAft>
                <a:spcPct val="0"/>
              </a:spcAft>
              <a:defRPr>
                <a:solidFill>
                  <a:schemeClr val="tx1"/>
                </a:solidFill>
                <a:latin typeface="Arial" charset="0"/>
                <a:cs typeface="Arial" charset="0"/>
              </a:defRPr>
            </a:lvl6pPr>
            <a:lvl7pPr marL="2810654" indent="-216204" defTabSz="914364" eaLnBrk="0" fontAlgn="base" hangingPunct="0">
              <a:spcBef>
                <a:spcPct val="0"/>
              </a:spcBef>
              <a:spcAft>
                <a:spcPct val="0"/>
              </a:spcAft>
              <a:defRPr>
                <a:solidFill>
                  <a:schemeClr val="tx1"/>
                </a:solidFill>
                <a:latin typeface="Arial" charset="0"/>
                <a:cs typeface="Arial" charset="0"/>
              </a:defRPr>
            </a:lvl7pPr>
            <a:lvl8pPr marL="3243062" indent="-216204" defTabSz="914364" eaLnBrk="0" fontAlgn="base" hangingPunct="0">
              <a:spcBef>
                <a:spcPct val="0"/>
              </a:spcBef>
              <a:spcAft>
                <a:spcPct val="0"/>
              </a:spcAft>
              <a:defRPr>
                <a:solidFill>
                  <a:schemeClr val="tx1"/>
                </a:solidFill>
                <a:latin typeface="Arial" charset="0"/>
                <a:cs typeface="Arial" charset="0"/>
              </a:defRPr>
            </a:lvl8pPr>
            <a:lvl9pPr marL="3675471" indent="-216204" defTabSz="914364" eaLnBrk="0" fontAlgn="base" hangingPunct="0">
              <a:spcBef>
                <a:spcPct val="0"/>
              </a:spcBef>
              <a:spcAft>
                <a:spcPct val="0"/>
              </a:spcAft>
              <a:defRPr>
                <a:solidFill>
                  <a:schemeClr val="tx1"/>
                </a:solidFill>
                <a:latin typeface="Arial" charset="0"/>
                <a:cs typeface="Arial" charset="0"/>
              </a:defRPr>
            </a:lvl9pPr>
          </a:lstStyle>
          <a:p>
            <a:pPr eaLnBrk="1" hangingPunct="1"/>
            <a:fld id="{A45F7BCB-739C-45E1-BFCE-B60009E72D81}" type="slidenum">
              <a:rPr lang="en-US" altLang="en-US" smtClean="0">
                <a:latin typeface="Calibri" pitchFamily="34" charset="0"/>
              </a:rPr>
              <a:pPr eaLnBrk="1" hangingPunct="1"/>
              <a:t>44</a:t>
            </a:fld>
            <a:endParaRPr lang="en-US" altLang="en-US" dirty="0" smtClean="0">
              <a:latin typeface="Calibri" pitchFamily="34" charset="0"/>
            </a:endParaRPr>
          </a:p>
        </p:txBody>
      </p:sp>
      <p:sp>
        <p:nvSpPr>
          <p:cNvPr id="17510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8" name="Notes Placeholder 2"/>
          <p:cNvSpPr>
            <a:spLocks noGrp="1"/>
          </p:cNvSpPr>
          <p:nvPr>
            <p:ph type="body" idx="1"/>
          </p:nvPr>
        </p:nvSpPr>
        <p:spPr>
          <a:noFill/>
        </p:spPr>
        <p:txBody>
          <a:bodyPr/>
          <a:lstStyle/>
          <a:p>
            <a:endParaRPr lang="en-US" altLang="en-US" dirty="0" smtClean="0"/>
          </a:p>
        </p:txBody>
      </p:sp>
      <p:sp>
        <p:nvSpPr>
          <p:cNvPr id="175109" name="Footer Placeholder 3"/>
          <p:cNvSpPr>
            <a:spLocks noGrp="1"/>
          </p:cNvSpPr>
          <p:nvPr>
            <p:ph type="ftr" sz="quarter" idx="4"/>
          </p:nvPr>
        </p:nvSpPr>
        <p:spPr>
          <a:xfrm>
            <a:off x="0" y="8682871"/>
            <a:ext cx="2972098" cy="459619"/>
          </a:xfrm>
          <a:noFill/>
        </p:spPr>
        <p:txBody>
          <a:bodyPr/>
          <a:lstStyle>
            <a:lvl1pPr defTabSz="914364" eaLnBrk="0" hangingPunct="0">
              <a:defRPr>
                <a:solidFill>
                  <a:schemeClr val="tx1"/>
                </a:solidFill>
                <a:latin typeface="Arial" charset="0"/>
                <a:cs typeface="Arial" charset="0"/>
              </a:defRPr>
            </a:lvl1pPr>
            <a:lvl2pPr marL="702663" indent="-270255" defTabSz="914364" eaLnBrk="0" hangingPunct="0">
              <a:defRPr>
                <a:solidFill>
                  <a:schemeClr val="tx1"/>
                </a:solidFill>
                <a:latin typeface="Arial" charset="0"/>
                <a:cs typeface="Arial" charset="0"/>
              </a:defRPr>
            </a:lvl2pPr>
            <a:lvl3pPr marL="1081021" indent="-216204" defTabSz="914364" eaLnBrk="0" hangingPunct="0">
              <a:defRPr>
                <a:solidFill>
                  <a:schemeClr val="tx1"/>
                </a:solidFill>
                <a:latin typeface="Arial" charset="0"/>
                <a:cs typeface="Arial" charset="0"/>
              </a:defRPr>
            </a:lvl3pPr>
            <a:lvl4pPr marL="1513429" indent="-216204" defTabSz="914364" eaLnBrk="0" hangingPunct="0">
              <a:defRPr>
                <a:solidFill>
                  <a:schemeClr val="tx1"/>
                </a:solidFill>
                <a:latin typeface="Arial" charset="0"/>
                <a:cs typeface="Arial" charset="0"/>
              </a:defRPr>
            </a:lvl4pPr>
            <a:lvl5pPr marL="1945838" indent="-216204" defTabSz="914364" eaLnBrk="0" hangingPunct="0">
              <a:defRPr>
                <a:solidFill>
                  <a:schemeClr val="tx1"/>
                </a:solidFill>
                <a:latin typeface="Arial" charset="0"/>
                <a:cs typeface="Arial" charset="0"/>
              </a:defRPr>
            </a:lvl5pPr>
            <a:lvl6pPr marL="2378246" indent="-216204" defTabSz="914364" eaLnBrk="0" fontAlgn="base" hangingPunct="0">
              <a:spcBef>
                <a:spcPct val="0"/>
              </a:spcBef>
              <a:spcAft>
                <a:spcPct val="0"/>
              </a:spcAft>
              <a:defRPr>
                <a:solidFill>
                  <a:schemeClr val="tx1"/>
                </a:solidFill>
                <a:latin typeface="Arial" charset="0"/>
                <a:cs typeface="Arial" charset="0"/>
              </a:defRPr>
            </a:lvl6pPr>
            <a:lvl7pPr marL="2810654" indent="-216204" defTabSz="914364" eaLnBrk="0" fontAlgn="base" hangingPunct="0">
              <a:spcBef>
                <a:spcPct val="0"/>
              </a:spcBef>
              <a:spcAft>
                <a:spcPct val="0"/>
              </a:spcAft>
              <a:defRPr>
                <a:solidFill>
                  <a:schemeClr val="tx1"/>
                </a:solidFill>
                <a:latin typeface="Arial" charset="0"/>
                <a:cs typeface="Arial" charset="0"/>
              </a:defRPr>
            </a:lvl7pPr>
            <a:lvl8pPr marL="3243062" indent="-216204" defTabSz="914364" eaLnBrk="0" fontAlgn="base" hangingPunct="0">
              <a:spcBef>
                <a:spcPct val="0"/>
              </a:spcBef>
              <a:spcAft>
                <a:spcPct val="0"/>
              </a:spcAft>
              <a:defRPr>
                <a:solidFill>
                  <a:schemeClr val="tx1"/>
                </a:solidFill>
                <a:latin typeface="Arial" charset="0"/>
                <a:cs typeface="Arial" charset="0"/>
              </a:defRPr>
            </a:lvl8pPr>
            <a:lvl9pPr marL="3675471" indent="-216204" defTabSz="914364"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smtClean="0">
                <a:latin typeface="Calibri" pitchFamily="34" charset="0"/>
              </a:rPr>
              <a:t>IELDS Trainer's Notes </a:t>
            </a:r>
          </a:p>
        </p:txBody>
      </p:sp>
      <p:sp>
        <p:nvSpPr>
          <p:cNvPr id="175110" name="Slide Number Placeholder 4"/>
          <p:cNvSpPr txBox="1">
            <a:spLocks noGrp="1"/>
          </p:cNvSpPr>
          <p:nvPr/>
        </p:nvSpPr>
        <p:spPr bwMode="auto">
          <a:xfrm>
            <a:off x="3884414" y="8682871"/>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3" rIns="91405" bIns="45703"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C3FE5984-D562-4CD5-BA9D-A8F2F6E3F2C0}" type="slidenum">
              <a:rPr lang="en-US" altLang="en-US" sz="1100">
                <a:latin typeface="Calibri" pitchFamily="34" charset="0"/>
              </a:rPr>
              <a:pPr algn="r" eaLnBrk="1" hangingPunct="1"/>
              <a:t>44</a:t>
            </a:fld>
            <a:endParaRPr lang="en-US" altLang="en-US" sz="1100" dirty="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6"/>
          <p:cNvSpPr>
            <a:spLocks noGrp="1"/>
          </p:cNvSpPr>
          <p:nvPr>
            <p:ph type="sldNum" sz="quarter" idx="5"/>
          </p:nvPr>
        </p:nvSpPr>
        <p:spPr>
          <a:noFill/>
        </p:spPr>
        <p:txBody>
          <a:bodyPr/>
          <a:lstStyle>
            <a:lvl1pPr defTabSz="914364" eaLnBrk="0" hangingPunct="0">
              <a:defRPr>
                <a:solidFill>
                  <a:schemeClr val="tx1"/>
                </a:solidFill>
                <a:latin typeface="Arial" charset="0"/>
                <a:cs typeface="Arial" charset="0"/>
              </a:defRPr>
            </a:lvl1pPr>
            <a:lvl2pPr marL="702663" indent="-270255" defTabSz="914364" eaLnBrk="0" hangingPunct="0">
              <a:defRPr>
                <a:solidFill>
                  <a:schemeClr val="tx1"/>
                </a:solidFill>
                <a:latin typeface="Arial" charset="0"/>
                <a:cs typeface="Arial" charset="0"/>
              </a:defRPr>
            </a:lvl2pPr>
            <a:lvl3pPr marL="1081021" indent="-216204" defTabSz="914364" eaLnBrk="0" hangingPunct="0">
              <a:defRPr>
                <a:solidFill>
                  <a:schemeClr val="tx1"/>
                </a:solidFill>
                <a:latin typeface="Arial" charset="0"/>
                <a:cs typeface="Arial" charset="0"/>
              </a:defRPr>
            </a:lvl3pPr>
            <a:lvl4pPr marL="1513429" indent="-216204" defTabSz="914364" eaLnBrk="0" hangingPunct="0">
              <a:defRPr>
                <a:solidFill>
                  <a:schemeClr val="tx1"/>
                </a:solidFill>
                <a:latin typeface="Arial" charset="0"/>
                <a:cs typeface="Arial" charset="0"/>
              </a:defRPr>
            </a:lvl4pPr>
            <a:lvl5pPr marL="1945838" indent="-216204" defTabSz="914364" eaLnBrk="0" hangingPunct="0">
              <a:defRPr>
                <a:solidFill>
                  <a:schemeClr val="tx1"/>
                </a:solidFill>
                <a:latin typeface="Arial" charset="0"/>
                <a:cs typeface="Arial" charset="0"/>
              </a:defRPr>
            </a:lvl5pPr>
            <a:lvl6pPr marL="2378246" indent="-216204" defTabSz="914364" eaLnBrk="0" fontAlgn="base" hangingPunct="0">
              <a:spcBef>
                <a:spcPct val="0"/>
              </a:spcBef>
              <a:spcAft>
                <a:spcPct val="0"/>
              </a:spcAft>
              <a:defRPr>
                <a:solidFill>
                  <a:schemeClr val="tx1"/>
                </a:solidFill>
                <a:latin typeface="Arial" charset="0"/>
                <a:cs typeface="Arial" charset="0"/>
              </a:defRPr>
            </a:lvl6pPr>
            <a:lvl7pPr marL="2810654" indent="-216204" defTabSz="914364" eaLnBrk="0" fontAlgn="base" hangingPunct="0">
              <a:spcBef>
                <a:spcPct val="0"/>
              </a:spcBef>
              <a:spcAft>
                <a:spcPct val="0"/>
              </a:spcAft>
              <a:defRPr>
                <a:solidFill>
                  <a:schemeClr val="tx1"/>
                </a:solidFill>
                <a:latin typeface="Arial" charset="0"/>
                <a:cs typeface="Arial" charset="0"/>
              </a:defRPr>
            </a:lvl7pPr>
            <a:lvl8pPr marL="3243062" indent="-216204" defTabSz="914364" eaLnBrk="0" fontAlgn="base" hangingPunct="0">
              <a:spcBef>
                <a:spcPct val="0"/>
              </a:spcBef>
              <a:spcAft>
                <a:spcPct val="0"/>
              </a:spcAft>
              <a:defRPr>
                <a:solidFill>
                  <a:schemeClr val="tx1"/>
                </a:solidFill>
                <a:latin typeface="Arial" charset="0"/>
                <a:cs typeface="Arial" charset="0"/>
              </a:defRPr>
            </a:lvl8pPr>
            <a:lvl9pPr marL="3675471" indent="-216204" defTabSz="914364" eaLnBrk="0" fontAlgn="base" hangingPunct="0">
              <a:spcBef>
                <a:spcPct val="0"/>
              </a:spcBef>
              <a:spcAft>
                <a:spcPct val="0"/>
              </a:spcAft>
              <a:defRPr>
                <a:solidFill>
                  <a:schemeClr val="tx1"/>
                </a:solidFill>
                <a:latin typeface="Arial" charset="0"/>
                <a:cs typeface="Arial" charset="0"/>
              </a:defRPr>
            </a:lvl9pPr>
          </a:lstStyle>
          <a:p>
            <a:pPr eaLnBrk="1" hangingPunct="1"/>
            <a:fld id="{A45F7BCB-739C-45E1-BFCE-B60009E72D81}" type="slidenum">
              <a:rPr lang="en-US" altLang="en-US" smtClean="0">
                <a:latin typeface="Calibri" pitchFamily="34" charset="0"/>
              </a:rPr>
              <a:pPr eaLnBrk="1" hangingPunct="1"/>
              <a:t>45</a:t>
            </a:fld>
            <a:endParaRPr lang="en-US" altLang="en-US" dirty="0" smtClean="0">
              <a:latin typeface="Calibri" pitchFamily="34" charset="0"/>
            </a:endParaRPr>
          </a:p>
        </p:txBody>
      </p:sp>
      <p:sp>
        <p:nvSpPr>
          <p:cNvPr id="17510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8" name="Notes Placeholder 2"/>
          <p:cNvSpPr>
            <a:spLocks noGrp="1"/>
          </p:cNvSpPr>
          <p:nvPr>
            <p:ph type="body" idx="1"/>
          </p:nvPr>
        </p:nvSpPr>
        <p:spPr>
          <a:noFill/>
        </p:spPr>
        <p:txBody>
          <a:bodyPr/>
          <a:lstStyle/>
          <a:p>
            <a:endParaRPr lang="en-US" altLang="en-US" dirty="0" smtClean="0"/>
          </a:p>
        </p:txBody>
      </p:sp>
      <p:sp>
        <p:nvSpPr>
          <p:cNvPr id="175109" name="Footer Placeholder 3"/>
          <p:cNvSpPr>
            <a:spLocks noGrp="1"/>
          </p:cNvSpPr>
          <p:nvPr>
            <p:ph type="ftr" sz="quarter" idx="4"/>
          </p:nvPr>
        </p:nvSpPr>
        <p:spPr>
          <a:xfrm>
            <a:off x="0" y="8682871"/>
            <a:ext cx="2972098" cy="459619"/>
          </a:xfrm>
          <a:noFill/>
        </p:spPr>
        <p:txBody>
          <a:bodyPr/>
          <a:lstStyle>
            <a:lvl1pPr defTabSz="914364" eaLnBrk="0" hangingPunct="0">
              <a:defRPr>
                <a:solidFill>
                  <a:schemeClr val="tx1"/>
                </a:solidFill>
                <a:latin typeface="Arial" charset="0"/>
                <a:cs typeface="Arial" charset="0"/>
              </a:defRPr>
            </a:lvl1pPr>
            <a:lvl2pPr marL="702663" indent="-270255" defTabSz="914364" eaLnBrk="0" hangingPunct="0">
              <a:defRPr>
                <a:solidFill>
                  <a:schemeClr val="tx1"/>
                </a:solidFill>
                <a:latin typeface="Arial" charset="0"/>
                <a:cs typeface="Arial" charset="0"/>
              </a:defRPr>
            </a:lvl2pPr>
            <a:lvl3pPr marL="1081021" indent="-216204" defTabSz="914364" eaLnBrk="0" hangingPunct="0">
              <a:defRPr>
                <a:solidFill>
                  <a:schemeClr val="tx1"/>
                </a:solidFill>
                <a:latin typeface="Arial" charset="0"/>
                <a:cs typeface="Arial" charset="0"/>
              </a:defRPr>
            </a:lvl3pPr>
            <a:lvl4pPr marL="1513429" indent="-216204" defTabSz="914364" eaLnBrk="0" hangingPunct="0">
              <a:defRPr>
                <a:solidFill>
                  <a:schemeClr val="tx1"/>
                </a:solidFill>
                <a:latin typeface="Arial" charset="0"/>
                <a:cs typeface="Arial" charset="0"/>
              </a:defRPr>
            </a:lvl4pPr>
            <a:lvl5pPr marL="1945838" indent="-216204" defTabSz="914364" eaLnBrk="0" hangingPunct="0">
              <a:defRPr>
                <a:solidFill>
                  <a:schemeClr val="tx1"/>
                </a:solidFill>
                <a:latin typeface="Arial" charset="0"/>
                <a:cs typeface="Arial" charset="0"/>
              </a:defRPr>
            </a:lvl5pPr>
            <a:lvl6pPr marL="2378246" indent="-216204" defTabSz="914364" eaLnBrk="0" fontAlgn="base" hangingPunct="0">
              <a:spcBef>
                <a:spcPct val="0"/>
              </a:spcBef>
              <a:spcAft>
                <a:spcPct val="0"/>
              </a:spcAft>
              <a:defRPr>
                <a:solidFill>
                  <a:schemeClr val="tx1"/>
                </a:solidFill>
                <a:latin typeface="Arial" charset="0"/>
                <a:cs typeface="Arial" charset="0"/>
              </a:defRPr>
            </a:lvl6pPr>
            <a:lvl7pPr marL="2810654" indent="-216204" defTabSz="914364" eaLnBrk="0" fontAlgn="base" hangingPunct="0">
              <a:spcBef>
                <a:spcPct val="0"/>
              </a:spcBef>
              <a:spcAft>
                <a:spcPct val="0"/>
              </a:spcAft>
              <a:defRPr>
                <a:solidFill>
                  <a:schemeClr val="tx1"/>
                </a:solidFill>
                <a:latin typeface="Arial" charset="0"/>
                <a:cs typeface="Arial" charset="0"/>
              </a:defRPr>
            </a:lvl7pPr>
            <a:lvl8pPr marL="3243062" indent="-216204" defTabSz="914364" eaLnBrk="0" fontAlgn="base" hangingPunct="0">
              <a:spcBef>
                <a:spcPct val="0"/>
              </a:spcBef>
              <a:spcAft>
                <a:spcPct val="0"/>
              </a:spcAft>
              <a:defRPr>
                <a:solidFill>
                  <a:schemeClr val="tx1"/>
                </a:solidFill>
                <a:latin typeface="Arial" charset="0"/>
                <a:cs typeface="Arial" charset="0"/>
              </a:defRPr>
            </a:lvl8pPr>
            <a:lvl9pPr marL="3675471" indent="-216204" defTabSz="914364"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smtClean="0">
                <a:latin typeface="Calibri" pitchFamily="34" charset="0"/>
              </a:rPr>
              <a:t>IELDS Trainer's Notes </a:t>
            </a:r>
          </a:p>
        </p:txBody>
      </p:sp>
      <p:sp>
        <p:nvSpPr>
          <p:cNvPr id="175110" name="Slide Number Placeholder 4"/>
          <p:cNvSpPr txBox="1">
            <a:spLocks noGrp="1"/>
          </p:cNvSpPr>
          <p:nvPr/>
        </p:nvSpPr>
        <p:spPr bwMode="auto">
          <a:xfrm>
            <a:off x="3884414" y="8682871"/>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3" rIns="91405" bIns="45703"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C3FE5984-D562-4CD5-BA9D-A8F2F6E3F2C0}" type="slidenum">
              <a:rPr lang="en-US" altLang="en-US" sz="1100">
                <a:latin typeface="Calibri" pitchFamily="34" charset="0"/>
              </a:rPr>
              <a:pPr algn="r" eaLnBrk="1" hangingPunct="1"/>
              <a:t>45</a:t>
            </a:fld>
            <a:endParaRPr lang="en-US" altLang="en-US" sz="1100" dirty="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6"/>
          <p:cNvSpPr>
            <a:spLocks noGrp="1"/>
          </p:cNvSpPr>
          <p:nvPr>
            <p:ph type="sldNum" sz="quarter" idx="5"/>
          </p:nvPr>
        </p:nvSpPr>
        <p:spPr>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fld id="{B1D169FD-D243-4044-B4F5-5D63310933C3}" type="slidenum">
              <a:rPr lang="en-US" altLang="en-US" smtClean="0">
                <a:latin typeface="Calibri" pitchFamily="34" charset="0"/>
              </a:rPr>
              <a:pPr eaLnBrk="1" hangingPunct="1"/>
              <a:t>51</a:t>
            </a:fld>
            <a:endParaRPr lang="en-US" altLang="en-US" smtClean="0">
              <a:latin typeface="Calibri" pitchFamily="34" charset="0"/>
            </a:endParaRPr>
          </a:p>
        </p:txBody>
      </p:sp>
      <p:sp>
        <p:nvSpPr>
          <p:cNvPr id="11981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Notes Placeholder 2"/>
          <p:cNvSpPr>
            <a:spLocks noGrp="1"/>
          </p:cNvSpPr>
          <p:nvPr>
            <p:ph type="body" idx="1"/>
          </p:nvPr>
        </p:nvSpPr>
        <p:spPr>
          <a:noFill/>
        </p:spPr>
        <p:txBody>
          <a:bodyPr/>
          <a:lstStyle/>
          <a:p>
            <a:pPr eaLnBrk="1" hangingPunct="1">
              <a:spcBef>
                <a:spcPct val="0"/>
              </a:spcBef>
            </a:pPr>
            <a:r>
              <a:rPr lang="en-US" altLang="en-US" b="1" smtClean="0"/>
              <a:t>IELDS Misconceptions</a:t>
            </a:r>
          </a:p>
          <a:p>
            <a:pPr eaLnBrk="1" hangingPunct="1">
              <a:spcBef>
                <a:spcPct val="0"/>
              </a:spcBef>
            </a:pPr>
            <a:endParaRPr lang="en-US" altLang="en-US" smtClean="0"/>
          </a:p>
          <a:p>
            <a:pPr eaLnBrk="1" hangingPunct="1">
              <a:spcBef>
                <a:spcPct val="0"/>
              </a:spcBef>
            </a:pPr>
            <a:r>
              <a:rPr lang="en-US" altLang="en-US" i="1" smtClean="0"/>
              <a:t>Share: (Four bullets will appear as you click enter)</a:t>
            </a:r>
            <a:br>
              <a:rPr lang="en-US" altLang="en-US" i="1" smtClean="0"/>
            </a:br>
            <a:endParaRPr lang="en-US" altLang="en-US" i="1" smtClean="0"/>
          </a:p>
          <a:p>
            <a:pPr eaLnBrk="1" hangingPunct="1">
              <a:spcBef>
                <a:spcPct val="0"/>
              </a:spcBef>
              <a:buFontTx/>
              <a:buChar char="•"/>
            </a:pPr>
            <a:r>
              <a:rPr lang="en-US" altLang="en-US" smtClean="0"/>
              <a:t>It is important to recognize and affirm what the IELDS </a:t>
            </a:r>
            <a:r>
              <a:rPr lang="en-US" altLang="en-US" i="1" smtClean="0"/>
              <a:t>are</a:t>
            </a:r>
            <a:r>
              <a:rPr lang="en-US" altLang="en-US" smtClean="0"/>
              <a:t> and </a:t>
            </a:r>
            <a:r>
              <a:rPr lang="en-US" altLang="en-US" i="1" smtClean="0"/>
              <a:t>are not</a:t>
            </a:r>
            <a:r>
              <a:rPr lang="en-US" altLang="en-US" smtClean="0"/>
              <a:t>.</a:t>
            </a:r>
          </a:p>
          <a:p>
            <a:pPr eaLnBrk="1" hangingPunct="1">
              <a:spcBef>
                <a:spcPct val="0"/>
              </a:spcBef>
              <a:buFontTx/>
              <a:buChar char="•"/>
            </a:pPr>
            <a:endParaRPr lang="en-US" altLang="en-US" smtClean="0"/>
          </a:p>
          <a:p>
            <a:pPr eaLnBrk="1" hangingPunct="1">
              <a:spcBef>
                <a:spcPct val="0"/>
              </a:spcBef>
              <a:buFontTx/>
              <a:buChar char="•"/>
            </a:pPr>
            <a:r>
              <a:rPr lang="en-US" altLang="en-US" smtClean="0"/>
              <a:t>IELDS are </a:t>
            </a:r>
            <a:r>
              <a:rPr lang="en-US" altLang="en-US" i="1" smtClean="0"/>
              <a:t>not</a:t>
            </a:r>
            <a:r>
              <a:rPr lang="en-US" altLang="en-US" smtClean="0"/>
              <a:t> a curriculum. The IELDS are to be integrated of a research based curriculum. </a:t>
            </a:r>
          </a:p>
          <a:p>
            <a:pPr eaLnBrk="1" hangingPunct="1">
              <a:spcBef>
                <a:spcPct val="0"/>
              </a:spcBef>
              <a:buFontTx/>
              <a:buChar char="•"/>
            </a:pPr>
            <a:endParaRPr lang="en-US" altLang="en-US" smtClean="0"/>
          </a:p>
          <a:p>
            <a:pPr eaLnBrk="1" hangingPunct="1">
              <a:spcBef>
                <a:spcPct val="0"/>
              </a:spcBef>
              <a:buFontTx/>
              <a:buChar char="•"/>
            </a:pPr>
            <a:r>
              <a:rPr lang="en-US" altLang="en-US" smtClean="0"/>
              <a:t>IELDS are </a:t>
            </a:r>
            <a:r>
              <a:rPr lang="en-US" altLang="en-US" i="1" smtClean="0"/>
              <a:t>not</a:t>
            </a:r>
            <a:r>
              <a:rPr lang="en-US" altLang="en-US" smtClean="0"/>
              <a:t> an assessment tool or developmental screening. There are other screening tools such as ASQ-3 or assessment systems such as GOLD available and serve this purpose. </a:t>
            </a:r>
          </a:p>
          <a:p>
            <a:pPr eaLnBrk="1" hangingPunct="1">
              <a:spcBef>
                <a:spcPct val="0"/>
              </a:spcBef>
              <a:buFontTx/>
              <a:buChar char="•"/>
            </a:pPr>
            <a:endParaRPr lang="en-US" altLang="en-US" smtClean="0"/>
          </a:p>
          <a:p>
            <a:pPr eaLnBrk="1" hangingPunct="1">
              <a:spcBef>
                <a:spcPct val="0"/>
              </a:spcBef>
              <a:buFontTx/>
              <a:buChar char="•"/>
            </a:pPr>
            <a:r>
              <a:rPr lang="en-US" altLang="en-US" smtClean="0"/>
              <a:t>IELDS are </a:t>
            </a:r>
            <a:r>
              <a:rPr lang="en-US" altLang="en-US" i="1" smtClean="0"/>
              <a:t>not</a:t>
            </a:r>
            <a:r>
              <a:rPr lang="en-US" altLang="en-US" smtClean="0"/>
              <a:t> an exhaustive resource of child development.</a:t>
            </a:r>
          </a:p>
          <a:p>
            <a:pPr eaLnBrk="1" hangingPunct="1">
              <a:spcBef>
                <a:spcPct val="0"/>
              </a:spcBef>
              <a:buFontTx/>
              <a:buChar char="•"/>
            </a:pPr>
            <a:endParaRPr lang="en-US" altLang="en-US" smtClean="0"/>
          </a:p>
          <a:p>
            <a:pPr eaLnBrk="1" hangingPunct="1">
              <a:spcBef>
                <a:spcPct val="0"/>
              </a:spcBef>
              <a:buFontTx/>
              <a:buChar char="•"/>
            </a:pPr>
            <a:r>
              <a:rPr lang="en-US" altLang="en-US" smtClean="0"/>
              <a:t>IELDS are </a:t>
            </a:r>
            <a:r>
              <a:rPr lang="en-US" altLang="en-US" i="1" smtClean="0"/>
              <a:t>not</a:t>
            </a:r>
            <a:r>
              <a:rPr lang="en-US" altLang="en-US" smtClean="0"/>
              <a:t> a developmental checklist.</a:t>
            </a:r>
          </a:p>
          <a:p>
            <a:endParaRPr lang="en-US" altLang="en-US" smtClean="0"/>
          </a:p>
        </p:txBody>
      </p:sp>
      <p:sp>
        <p:nvSpPr>
          <p:cNvPr id="119813" name="Slide Number Placeholder 3"/>
          <p:cNvSpPr txBox="1">
            <a:spLocks noGrp="1"/>
          </p:cNvSpPr>
          <p:nvPr/>
        </p:nvSpPr>
        <p:spPr bwMode="auto">
          <a:xfrm>
            <a:off x="3884414" y="8682870"/>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750E559A-AE78-47A5-BC1B-97458C6D4ED0}" type="slidenum">
              <a:rPr lang="en-US" altLang="en-US" sz="1100">
                <a:latin typeface="Calibri" pitchFamily="34" charset="0"/>
              </a:rPr>
              <a:pPr algn="r" eaLnBrk="1" hangingPunct="1"/>
              <a:t>51</a:t>
            </a:fld>
            <a:endParaRPr lang="en-US" altLang="en-US" sz="110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6"/>
          <p:cNvSpPr>
            <a:spLocks noGrp="1"/>
          </p:cNvSpPr>
          <p:nvPr>
            <p:ph type="sldNum" sz="quarter" idx="5"/>
          </p:nvPr>
        </p:nvSpPr>
        <p:spPr>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fld id="{F58BE968-34C4-41DF-B365-547AEB219895}" type="slidenum">
              <a:rPr lang="en-US" altLang="en-US" smtClean="0">
                <a:latin typeface="Calibri" pitchFamily="34" charset="0"/>
              </a:rPr>
              <a:pPr eaLnBrk="1" hangingPunct="1"/>
              <a:t>52</a:t>
            </a:fld>
            <a:endParaRPr lang="en-US" altLang="en-US" dirty="0" smtClean="0">
              <a:latin typeface="Calibri" pitchFamily="34" charset="0"/>
            </a:endParaRPr>
          </a:p>
        </p:txBody>
      </p:sp>
      <p:sp>
        <p:nvSpPr>
          <p:cNvPr id="11673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Notes Placeholder 2"/>
          <p:cNvSpPr>
            <a:spLocks noGrp="1"/>
          </p:cNvSpPr>
          <p:nvPr>
            <p:ph type="body" idx="1"/>
          </p:nvPr>
        </p:nvSpPr>
        <p:spPr>
          <a:noFill/>
        </p:spPr>
        <p:txBody>
          <a:bodyPr/>
          <a:lstStyle/>
          <a:p>
            <a:pPr eaLnBrk="1" hangingPunct="1">
              <a:spcBef>
                <a:spcPct val="0"/>
              </a:spcBef>
            </a:pPr>
            <a:r>
              <a:rPr lang="en-US" altLang="en-US" b="1" dirty="0" smtClean="0"/>
              <a:t>PURPOSES OF COMMON CORE STANDARDS</a:t>
            </a:r>
          </a:p>
          <a:p>
            <a:pPr eaLnBrk="1" hangingPunct="1">
              <a:spcBef>
                <a:spcPct val="0"/>
              </a:spcBef>
            </a:pPr>
            <a:r>
              <a:rPr lang="en-US" altLang="en-US" i="1" dirty="0" smtClean="0"/>
              <a:t/>
            </a:r>
            <a:br>
              <a:rPr lang="en-US" altLang="en-US" i="1" dirty="0" smtClean="0"/>
            </a:br>
            <a:r>
              <a:rPr lang="en-US" altLang="en-US" i="1" dirty="0" smtClean="0"/>
              <a:t>Share:  (Three bullets will fly in as you press enter)</a:t>
            </a:r>
          </a:p>
          <a:p>
            <a:pPr eaLnBrk="1" hangingPunct="1">
              <a:spcBef>
                <a:spcPct val="0"/>
              </a:spcBef>
            </a:pPr>
            <a:endParaRPr lang="en-US" altLang="en-US" i="1" dirty="0" smtClean="0"/>
          </a:p>
          <a:p>
            <a:pPr eaLnBrk="1" hangingPunct="1">
              <a:spcBef>
                <a:spcPct val="0"/>
              </a:spcBef>
              <a:buFontTx/>
              <a:buChar char="•"/>
            </a:pPr>
            <a:r>
              <a:rPr lang="en-US" altLang="en-US" dirty="0" smtClean="0"/>
              <a:t>The Common Core standards provide students, parents, and teachers with a clear understanding of what students are expected to learn at every grade level, and as such, serve as a roadmap to quality education.</a:t>
            </a:r>
          </a:p>
          <a:p>
            <a:pPr eaLnBrk="1" hangingPunct="1">
              <a:spcBef>
                <a:spcPct val="0"/>
              </a:spcBef>
            </a:pPr>
            <a:endParaRPr lang="en-US" altLang="en-US" dirty="0" smtClean="0"/>
          </a:p>
          <a:p>
            <a:pPr eaLnBrk="1" hangingPunct="1">
              <a:spcBef>
                <a:spcPct val="0"/>
              </a:spcBef>
              <a:buFontTx/>
              <a:buChar char="•"/>
            </a:pPr>
            <a:r>
              <a:rPr lang="en-US" altLang="en-US" dirty="0" smtClean="0"/>
              <a:t>The standards provide consistent learning goals for all students – regardless of where they live – so that when children move from one state to another, they will stay on track in school.</a:t>
            </a:r>
          </a:p>
          <a:p>
            <a:pPr eaLnBrk="1" hangingPunct="1">
              <a:spcBef>
                <a:spcPct val="0"/>
              </a:spcBef>
            </a:pPr>
            <a:endParaRPr lang="en-US" altLang="en-US" dirty="0" smtClean="0"/>
          </a:p>
          <a:p>
            <a:pPr eaLnBrk="1" hangingPunct="1">
              <a:spcBef>
                <a:spcPct val="0"/>
              </a:spcBef>
              <a:buFontTx/>
              <a:buChar char="•"/>
            </a:pPr>
            <a:r>
              <a:rPr lang="en-US" altLang="en-US" dirty="0" smtClean="0"/>
              <a:t>The standards stress not only procedural skills, but also conceptual understanding to make sure students are learning and absorbing the critical information they need to succeed at higher levels.</a:t>
            </a:r>
          </a:p>
          <a:p>
            <a:pPr eaLnBrk="1" hangingPunct="1">
              <a:spcBef>
                <a:spcPct val="0"/>
              </a:spcBef>
              <a:buFontTx/>
              <a:buChar char="•"/>
            </a:pPr>
            <a:endParaRPr lang="en-US" altLang="en-US" dirty="0" smtClean="0">
              <a:latin typeface="Arial" charset="0"/>
              <a:cs typeface="Arial" charset="0"/>
            </a:endParaRPr>
          </a:p>
          <a:p>
            <a:pPr eaLnBrk="1" hangingPunct="1">
              <a:spcBef>
                <a:spcPct val="0"/>
              </a:spcBef>
            </a:pPr>
            <a:endParaRPr lang="en-US" altLang="en-US" dirty="0" smtClean="0">
              <a:latin typeface="Arial" charset="0"/>
              <a:cs typeface="Arial" charset="0"/>
            </a:endParaRPr>
          </a:p>
          <a:p>
            <a:pPr eaLnBrk="1" hangingPunct="1">
              <a:spcBef>
                <a:spcPct val="0"/>
              </a:spcBef>
            </a:pPr>
            <a:r>
              <a:rPr lang="en-US" altLang="en-US" i="1" dirty="0" smtClean="0">
                <a:latin typeface="Arial" charset="0"/>
                <a:cs typeface="Arial" charset="0"/>
              </a:rPr>
              <a:t>Refer participants interested in learning more about the CCSS to the following website: </a:t>
            </a:r>
            <a:r>
              <a:rPr lang="en-US" altLang="en-US" i="1" u="sng" dirty="0" smtClean="0">
                <a:latin typeface="Arial" charset="0"/>
                <a:cs typeface="Arial" charset="0"/>
              </a:rPr>
              <a:t>http://www.isbe.net/common_core/</a:t>
            </a:r>
          </a:p>
          <a:p>
            <a:pPr eaLnBrk="1" hangingPunct="1">
              <a:spcBef>
                <a:spcPct val="0"/>
              </a:spcBef>
            </a:pPr>
            <a:endParaRPr lang="en-US" altLang="en-US" dirty="0" smtClean="0">
              <a:latin typeface="Arial" charset="0"/>
              <a:cs typeface="Arial" charset="0"/>
            </a:endParaRPr>
          </a:p>
          <a:p>
            <a:pPr eaLnBrk="1" hangingPunct="1">
              <a:spcBef>
                <a:spcPct val="0"/>
              </a:spcBef>
            </a:pPr>
            <a:endParaRPr lang="en-US" altLang="en-US" dirty="0" smtClean="0">
              <a:latin typeface="Arial" charset="0"/>
              <a:cs typeface="Arial" charset="0"/>
            </a:endParaRPr>
          </a:p>
        </p:txBody>
      </p:sp>
      <p:sp>
        <p:nvSpPr>
          <p:cNvPr id="116741" name="Slide Number Placeholder 3"/>
          <p:cNvSpPr txBox="1">
            <a:spLocks noGrp="1"/>
          </p:cNvSpPr>
          <p:nvPr/>
        </p:nvSpPr>
        <p:spPr bwMode="auto">
          <a:xfrm>
            <a:off x="3884414" y="8682870"/>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E9AE24D2-C443-4FB2-8FF4-9B80459BD728}" type="slidenum">
              <a:rPr lang="en-US" altLang="en-US" sz="1100">
                <a:latin typeface="Calibri" pitchFamily="34" charset="0"/>
              </a:rPr>
              <a:pPr algn="r" eaLnBrk="1" hangingPunct="1"/>
              <a:t>52</a:t>
            </a:fld>
            <a:endParaRPr lang="en-US" altLang="en-US" sz="1100" dirty="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6"/>
          <p:cNvSpPr>
            <a:spLocks noGrp="1"/>
          </p:cNvSpPr>
          <p:nvPr>
            <p:ph type="sldNum" sz="quarter" idx="5"/>
          </p:nvPr>
        </p:nvSpPr>
        <p:spPr>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fld id="{8BBD93CF-52B6-4F3E-8BE3-4284DB2F786A}" type="slidenum">
              <a:rPr lang="en-US" altLang="en-US" smtClean="0">
                <a:latin typeface="Calibri" pitchFamily="34" charset="0"/>
              </a:rPr>
              <a:pPr eaLnBrk="1" hangingPunct="1"/>
              <a:t>53</a:t>
            </a:fld>
            <a:endParaRPr lang="en-US" altLang="en-US" dirty="0" smtClean="0">
              <a:latin typeface="Calibri" pitchFamily="34" charset="0"/>
            </a:endParaRPr>
          </a:p>
        </p:txBody>
      </p:sp>
      <p:sp>
        <p:nvSpPr>
          <p:cNvPr id="11776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Notes Placeholder 2"/>
          <p:cNvSpPr>
            <a:spLocks noGrp="1"/>
          </p:cNvSpPr>
          <p:nvPr>
            <p:ph type="body" idx="1"/>
          </p:nvPr>
        </p:nvSpPr>
        <p:spPr>
          <a:noFill/>
        </p:spPr>
        <p:txBody>
          <a:bodyPr/>
          <a:lstStyle/>
          <a:p>
            <a:endParaRPr lang="en-US" altLang="en-US" dirty="0" smtClean="0"/>
          </a:p>
        </p:txBody>
      </p:sp>
      <p:sp>
        <p:nvSpPr>
          <p:cNvPr id="117765" name="Slide Number Placeholder 3"/>
          <p:cNvSpPr txBox="1">
            <a:spLocks noGrp="1"/>
          </p:cNvSpPr>
          <p:nvPr/>
        </p:nvSpPr>
        <p:spPr bwMode="auto">
          <a:xfrm>
            <a:off x="3884414" y="8682870"/>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41B76F02-91C5-416C-A11A-FAB5C2697D64}" type="slidenum">
              <a:rPr lang="en-US" altLang="en-US" sz="1100">
                <a:latin typeface="Calibri" pitchFamily="34" charset="0"/>
              </a:rPr>
              <a:pPr algn="r" eaLnBrk="1" hangingPunct="1"/>
              <a:t>53</a:t>
            </a:fld>
            <a:endParaRPr lang="en-US" altLang="en-US" sz="1100" dirty="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6"/>
          <p:cNvSpPr>
            <a:spLocks noGrp="1"/>
          </p:cNvSpPr>
          <p:nvPr>
            <p:ph type="sldNum" sz="quarter" idx="5"/>
          </p:nvPr>
        </p:nvSpPr>
        <p:spPr>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fld id="{B1D169FD-D243-4044-B4F5-5D63310933C3}" type="slidenum">
              <a:rPr lang="en-US" altLang="en-US" smtClean="0">
                <a:latin typeface="Calibri" pitchFamily="34" charset="0"/>
              </a:rPr>
              <a:pPr eaLnBrk="1" hangingPunct="1"/>
              <a:t>5</a:t>
            </a:fld>
            <a:endParaRPr lang="en-US" altLang="en-US" smtClean="0">
              <a:latin typeface="Calibri" pitchFamily="34" charset="0"/>
            </a:endParaRPr>
          </a:p>
        </p:txBody>
      </p:sp>
      <p:sp>
        <p:nvSpPr>
          <p:cNvPr id="11981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Notes Placeholder 2"/>
          <p:cNvSpPr>
            <a:spLocks noGrp="1"/>
          </p:cNvSpPr>
          <p:nvPr>
            <p:ph type="body" idx="1"/>
          </p:nvPr>
        </p:nvSpPr>
        <p:spPr>
          <a:noFill/>
        </p:spPr>
        <p:txBody>
          <a:bodyPr/>
          <a:lstStyle/>
          <a:p>
            <a:pPr eaLnBrk="1" hangingPunct="1">
              <a:spcBef>
                <a:spcPct val="0"/>
              </a:spcBef>
            </a:pPr>
            <a:r>
              <a:rPr lang="en-US" altLang="en-US" b="1" smtClean="0"/>
              <a:t>IELDS Misconceptions</a:t>
            </a:r>
          </a:p>
          <a:p>
            <a:pPr eaLnBrk="1" hangingPunct="1">
              <a:spcBef>
                <a:spcPct val="0"/>
              </a:spcBef>
            </a:pPr>
            <a:endParaRPr lang="en-US" altLang="en-US" smtClean="0"/>
          </a:p>
          <a:p>
            <a:pPr eaLnBrk="1" hangingPunct="1">
              <a:spcBef>
                <a:spcPct val="0"/>
              </a:spcBef>
            </a:pPr>
            <a:r>
              <a:rPr lang="en-US" altLang="en-US" i="1" smtClean="0"/>
              <a:t>Share: (Four bullets will appear as you click enter)</a:t>
            </a:r>
            <a:br>
              <a:rPr lang="en-US" altLang="en-US" i="1" smtClean="0"/>
            </a:br>
            <a:endParaRPr lang="en-US" altLang="en-US" i="1" smtClean="0"/>
          </a:p>
          <a:p>
            <a:pPr eaLnBrk="1" hangingPunct="1">
              <a:spcBef>
                <a:spcPct val="0"/>
              </a:spcBef>
              <a:buFontTx/>
              <a:buChar char="•"/>
            </a:pPr>
            <a:r>
              <a:rPr lang="en-US" altLang="en-US" smtClean="0"/>
              <a:t>It is important to recognize and affirm what the IELDS </a:t>
            </a:r>
            <a:r>
              <a:rPr lang="en-US" altLang="en-US" i="1" smtClean="0"/>
              <a:t>are</a:t>
            </a:r>
            <a:r>
              <a:rPr lang="en-US" altLang="en-US" smtClean="0"/>
              <a:t> and </a:t>
            </a:r>
            <a:r>
              <a:rPr lang="en-US" altLang="en-US" i="1" smtClean="0"/>
              <a:t>are not</a:t>
            </a:r>
            <a:r>
              <a:rPr lang="en-US" altLang="en-US" smtClean="0"/>
              <a:t>.</a:t>
            </a:r>
          </a:p>
          <a:p>
            <a:pPr eaLnBrk="1" hangingPunct="1">
              <a:spcBef>
                <a:spcPct val="0"/>
              </a:spcBef>
              <a:buFontTx/>
              <a:buChar char="•"/>
            </a:pPr>
            <a:endParaRPr lang="en-US" altLang="en-US" smtClean="0"/>
          </a:p>
          <a:p>
            <a:pPr eaLnBrk="1" hangingPunct="1">
              <a:spcBef>
                <a:spcPct val="0"/>
              </a:spcBef>
              <a:buFontTx/>
              <a:buChar char="•"/>
            </a:pPr>
            <a:r>
              <a:rPr lang="en-US" altLang="en-US" smtClean="0"/>
              <a:t>IELDS are </a:t>
            </a:r>
            <a:r>
              <a:rPr lang="en-US" altLang="en-US" i="1" smtClean="0"/>
              <a:t>not</a:t>
            </a:r>
            <a:r>
              <a:rPr lang="en-US" altLang="en-US" smtClean="0"/>
              <a:t> a curriculum. The IELDS are to be integrated of a research based curriculum. </a:t>
            </a:r>
          </a:p>
          <a:p>
            <a:pPr eaLnBrk="1" hangingPunct="1">
              <a:spcBef>
                <a:spcPct val="0"/>
              </a:spcBef>
              <a:buFontTx/>
              <a:buChar char="•"/>
            </a:pPr>
            <a:endParaRPr lang="en-US" altLang="en-US" smtClean="0"/>
          </a:p>
          <a:p>
            <a:pPr eaLnBrk="1" hangingPunct="1">
              <a:spcBef>
                <a:spcPct val="0"/>
              </a:spcBef>
              <a:buFontTx/>
              <a:buChar char="•"/>
            </a:pPr>
            <a:r>
              <a:rPr lang="en-US" altLang="en-US" smtClean="0"/>
              <a:t>IELDS are </a:t>
            </a:r>
            <a:r>
              <a:rPr lang="en-US" altLang="en-US" i="1" smtClean="0"/>
              <a:t>not</a:t>
            </a:r>
            <a:r>
              <a:rPr lang="en-US" altLang="en-US" smtClean="0"/>
              <a:t> an assessment tool or developmental screening. There are other screening tools such as ASQ-3 or assessment systems such as GOLD available and serve this purpose. </a:t>
            </a:r>
          </a:p>
          <a:p>
            <a:pPr eaLnBrk="1" hangingPunct="1">
              <a:spcBef>
                <a:spcPct val="0"/>
              </a:spcBef>
              <a:buFontTx/>
              <a:buChar char="•"/>
            </a:pPr>
            <a:endParaRPr lang="en-US" altLang="en-US" smtClean="0"/>
          </a:p>
          <a:p>
            <a:pPr eaLnBrk="1" hangingPunct="1">
              <a:spcBef>
                <a:spcPct val="0"/>
              </a:spcBef>
              <a:buFontTx/>
              <a:buChar char="•"/>
            </a:pPr>
            <a:r>
              <a:rPr lang="en-US" altLang="en-US" smtClean="0"/>
              <a:t>IELDS are </a:t>
            </a:r>
            <a:r>
              <a:rPr lang="en-US" altLang="en-US" i="1" smtClean="0"/>
              <a:t>not</a:t>
            </a:r>
            <a:r>
              <a:rPr lang="en-US" altLang="en-US" smtClean="0"/>
              <a:t> an exhaustive resource of child development.</a:t>
            </a:r>
          </a:p>
          <a:p>
            <a:pPr eaLnBrk="1" hangingPunct="1">
              <a:spcBef>
                <a:spcPct val="0"/>
              </a:spcBef>
              <a:buFontTx/>
              <a:buChar char="•"/>
            </a:pPr>
            <a:endParaRPr lang="en-US" altLang="en-US" smtClean="0"/>
          </a:p>
          <a:p>
            <a:pPr eaLnBrk="1" hangingPunct="1">
              <a:spcBef>
                <a:spcPct val="0"/>
              </a:spcBef>
              <a:buFontTx/>
              <a:buChar char="•"/>
            </a:pPr>
            <a:r>
              <a:rPr lang="en-US" altLang="en-US" smtClean="0"/>
              <a:t>IELDS are </a:t>
            </a:r>
            <a:r>
              <a:rPr lang="en-US" altLang="en-US" i="1" smtClean="0"/>
              <a:t>not</a:t>
            </a:r>
            <a:r>
              <a:rPr lang="en-US" altLang="en-US" smtClean="0"/>
              <a:t> a developmental checklist.</a:t>
            </a:r>
          </a:p>
          <a:p>
            <a:endParaRPr lang="en-US" altLang="en-US" smtClean="0"/>
          </a:p>
        </p:txBody>
      </p:sp>
      <p:sp>
        <p:nvSpPr>
          <p:cNvPr id="119813" name="Slide Number Placeholder 3"/>
          <p:cNvSpPr txBox="1">
            <a:spLocks noGrp="1"/>
          </p:cNvSpPr>
          <p:nvPr/>
        </p:nvSpPr>
        <p:spPr bwMode="auto">
          <a:xfrm>
            <a:off x="3884414" y="8682870"/>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750E559A-AE78-47A5-BC1B-97458C6D4ED0}" type="slidenum">
              <a:rPr lang="en-US" altLang="en-US" sz="1100">
                <a:latin typeface="Calibri" pitchFamily="34" charset="0"/>
              </a:rPr>
              <a:pPr algn="r" eaLnBrk="1" hangingPunct="1"/>
              <a:t>5</a:t>
            </a:fld>
            <a:endParaRPr lang="en-US" altLang="en-US" sz="11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6"/>
          <p:cNvSpPr>
            <a:spLocks noGrp="1"/>
          </p:cNvSpPr>
          <p:nvPr>
            <p:ph type="sldNum" sz="quarter" idx="5"/>
          </p:nvPr>
        </p:nvSpPr>
        <p:spPr>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fld id="{121A2897-7D1E-4509-A1F0-4B7F4DFC20FA}" type="slidenum">
              <a:rPr lang="en-US" altLang="en-US" smtClean="0">
                <a:latin typeface="Calibri" pitchFamily="34" charset="0"/>
              </a:rPr>
              <a:pPr eaLnBrk="1" hangingPunct="1"/>
              <a:t>6</a:t>
            </a:fld>
            <a:endParaRPr lang="en-US" altLang="en-US" smtClean="0">
              <a:latin typeface="Calibri" pitchFamily="34" charset="0"/>
            </a:endParaRPr>
          </a:p>
        </p:txBody>
      </p:sp>
      <p:sp>
        <p:nvSpPr>
          <p:cNvPr id="12083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6" name="Notes Placeholder 2"/>
          <p:cNvSpPr>
            <a:spLocks noGrp="1"/>
          </p:cNvSpPr>
          <p:nvPr>
            <p:ph type="body" idx="1"/>
          </p:nvPr>
        </p:nvSpPr>
        <p:spPr>
          <a:noFill/>
        </p:spPr>
        <p:txBody>
          <a:bodyPr/>
          <a:lstStyle/>
          <a:p>
            <a:pPr eaLnBrk="1" hangingPunct="1">
              <a:spcBef>
                <a:spcPct val="0"/>
              </a:spcBef>
            </a:pPr>
            <a:r>
              <a:rPr lang="en-US" altLang="en-US" b="1" smtClean="0"/>
              <a:t>IELDS FACTS </a:t>
            </a:r>
            <a:br>
              <a:rPr lang="en-US" altLang="en-US" b="1" smtClean="0"/>
            </a:br>
            <a:r>
              <a:rPr lang="en-US" altLang="en-US" b="1" smtClean="0"/>
              <a:t/>
            </a:r>
            <a:br>
              <a:rPr lang="en-US" altLang="en-US" b="1" smtClean="0"/>
            </a:br>
            <a:r>
              <a:rPr lang="en-US" altLang="en-US" i="1" smtClean="0"/>
              <a:t>Share:  </a:t>
            </a:r>
          </a:p>
          <a:p>
            <a:pPr eaLnBrk="1" hangingPunct="1">
              <a:spcBef>
                <a:spcPct val="0"/>
              </a:spcBef>
            </a:pPr>
            <a:endParaRPr lang="en-US" altLang="en-US" i="1" smtClean="0"/>
          </a:p>
          <a:p>
            <a:pPr eaLnBrk="1" hangingPunct="1">
              <a:spcBef>
                <a:spcPct val="0"/>
              </a:spcBef>
              <a:buFontTx/>
              <a:buChar char="•"/>
            </a:pPr>
            <a:r>
              <a:rPr lang="en-US" altLang="en-US" smtClean="0"/>
              <a:t>The IELDS provide a cohesive analysis of children’s development with common expectations and common language for all early childhood professionals.</a:t>
            </a:r>
          </a:p>
          <a:p>
            <a:pPr eaLnBrk="1" hangingPunct="1">
              <a:spcBef>
                <a:spcPct val="0"/>
              </a:spcBef>
            </a:pPr>
            <a:endParaRPr lang="en-US" altLang="en-US" smtClean="0"/>
          </a:p>
          <a:p>
            <a:pPr eaLnBrk="1" hangingPunct="1">
              <a:spcBef>
                <a:spcPct val="0"/>
              </a:spcBef>
              <a:buFontTx/>
              <a:buChar char="•"/>
            </a:pPr>
            <a:r>
              <a:rPr lang="en-US" altLang="en-US" smtClean="0"/>
              <a:t>IELDS are a source of useful information and direction to preschool teachers when they are:</a:t>
            </a:r>
            <a:r>
              <a:rPr lang="en-US" altLang="en-US" sz="2300"/>
              <a:t/>
            </a:r>
            <a:br>
              <a:rPr lang="en-US" altLang="en-US" sz="2300"/>
            </a:br>
            <a:endParaRPr lang="en-US" altLang="en-US" smtClean="0"/>
          </a:p>
          <a:p>
            <a:pPr lvl="1" eaLnBrk="1" hangingPunct="1">
              <a:spcBef>
                <a:spcPct val="0"/>
              </a:spcBef>
            </a:pPr>
            <a:r>
              <a:rPr lang="en-US" altLang="en-US" smtClean="0"/>
              <a:t>- determining appropriate expectations for preschoolers</a:t>
            </a:r>
            <a:br>
              <a:rPr lang="en-US" altLang="en-US" smtClean="0"/>
            </a:br>
            <a:endParaRPr lang="en-US" altLang="en-US" smtClean="0"/>
          </a:p>
          <a:p>
            <a:pPr lvl="1" eaLnBrk="1" hangingPunct="1">
              <a:spcBef>
                <a:spcPct val="0"/>
              </a:spcBef>
            </a:pPr>
            <a:r>
              <a:rPr lang="en-US" altLang="en-US" smtClean="0"/>
              <a:t>- planning for individual children’s needs</a:t>
            </a:r>
            <a:br>
              <a:rPr lang="en-US" altLang="en-US" smtClean="0"/>
            </a:br>
            <a:endParaRPr lang="en-US" altLang="en-US" smtClean="0"/>
          </a:p>
          <a:p>
            <a:pPr lvl="1" eaLnBrk="1" hangingPunct="1">
              <a:spcBef>
                <a:spcPct val="0"/>
              </a:spcBef>
            </a:pPr>
            <a:r>
              <a:rPr lang="en-US" altLang="en-US" smtClean="0"/>
              <a:t>- implementing a play-based curriculum</a:t>
            </a:r>
            <a:br>
              <a:rPr lang="en-US" altLang="en-US" smtClean="0"/>
            </a:br>
            <a:endParaRPr lang="en-US" altLang="en-US" smtClean="0"/>
          </a:p>
          <a:p>
            <a:pPr lvl="1" eaLnBrk="1" hangingPunct="1">
              <a:spcBef>
                <a:spcPct val="0"/>
              </a:spcBef>
            </a:pPr>
            <a:r>
              <a:rPr lang="en-US" altLang="en-US" smtClean="0"/>
              <a:t>- and using authentic, observational assessment procedures</a:t>
            </a:r>
          </a:p>
          <a:p>
            <a:endParaRPr lang="en-US" altLang="en-US" smtClean="0"/>
          </a:p>
        </p:txBody>
      </p:sp>
      <p:sp>
        <p:nvSpPr>
          <p:cNvPr id="120837" name="Slide Number Placeholder 3"/>
          <p:cNvSpPr txBox="1">
            <a:spLocks noGrp="1"/>
          </p:cNvSpPr>
          <p:nvPr/>
        </p:nvSpPr>
        <p:spPr bwMode="auto">
          <a:xfrm>
            <a:off x="3884414" y="8682870"/>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CDB01AA9-CA01-4A83-91B6-8391A7705886}" type="slidenum">
              <a:rPr lang="en-US" altLang="en-US" sz="1100">
                <a:latin typeface="Calibri" pitchFamily="34" charset="0"/>
              </a:rPr>
              <a:pPr algn="r" eaLnBrk="1" hangingPunct="1"/>
              <a:t>6</a:t>
            </a:fld>
            <a:endParaRPr lang="en-US" altLang="en-US" sz="11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6"/>
          <p:cNvSpPr>
            <a:spLocks noGrp="1"/>
          </p:cNvSpPr>
          <p:nvPr>
            <p:ph type="sldNum" sz="quarter" idx="5"/>
          </p:nvPr>
        </p:nvSpPr>
        <p:spPr>
          <a:noFill/>
        </p:spPr>
        <p:txBody>
          <a:bodyPr/>
          <a:lstStyle>
            <a:lvl1pPr defTabSz="914364" eaLnBrk="0" hangingPunct="0">
              <a:defRPr>
                <a:solidFill>
                  <a:schemeClr val="tx1"/>
                </a:solidFill>
                <a:latin typeface="Arial" charset="0"/>
                <a:cs typeface="Arial" charset="0"/>
              </a:defRPr>
            </a:lvl1pPr>
            <a:lvl2pPr marL="702663" indent="-270255" defTabSz="914364" eaLnBrk="0" hangingPunct="0">
              <a:defRPr>
                <a:solidFill>
                  <a:schemeClr val="tx1"/>
                </a:solidFill>
                <a:latin typeface="Arial" charset="0"/>
                <a:cs typeface="Arial" charset="0"/>
              </a:defRPr>
            </a:lvl2pPr>
            <a:lvl3pPr marL="1081021" indent="-216204" defTabSz="914364" eaLnBrk="0" hangingPunct="0">
              <a:defRPr>
                <a:solidFill>
                  <a:schemeClr val="tx1"/>
                </a:solidFill>
                <a:latin typeface="Arial" charset="0"/>
                <a:cs typeface="Arial" charset="0"/>
              </a:defRPr>
            </a:lvl3pPr>
            <a:lvl4pPr marL="1513429" indent="-216204" defTabSz="914364" eaLnBrk="0" hangingPunct="0">
              <a:defRPr>
                <a:solidFill>
                  <a:schemeClr val="tx1"/>
                </a:solidFill>
                <a:latin typeface="Arial" charset="0"/>
                <a:cs typeface="Arial" charset="0"/>
              </a:defRPr>
            </a:lvl4pPr>
            <a:lvl5pPr marL="1945838" indent="-216204" defTabSz="914364" eaLnBrk="0" hangingPunct="0">
              <a:defRPr>
                <a:solidFill>
                  <a:schemeClr val="tx1"/>
                </a:solidFill>
                <a:latin typeface="Arial" charset="0"/>
                <a:cs typeface="Arial" charset="0"/>
              </a:defRPr>
            </a:lvl5pPr>
            <a:lvl6pPr marL="2378246" indent="-216204" defTabSz="914364" eaLnBrk="0" fontAlgn="base" hangingPunct="0">
              <a:spcBef>
                <a:spcPct val="0"/>
              </a:spcBef>
              <a:spcAft>
                <a:spcPct val="0"/>
              </a:spcAft>
              <a:defRPr>
                <a:solidFill>
                  <a:schemeClr val="tx1"/>
                </a:solidFill>
                <a:latin typeface="Arial" charset="0"/>
                <a:cs typeface="Arial" charset="0"/>
              </a:defRPr>
            </a:lvl6pPr>
            <a:lvl7pPr marL="2810654" indent="-216204" defTabSz="914364" eaLnBrk="0" fontAlgn="base" hangingPunct="0">
              <a:spcBef>
                <a:spcPct val="0"/>
              </a:spcBef>
              <a:spcAft>
                <a:spcPct val="0"/>
              </a:spcAft>
              <a:defRPr>
                <a:solidFill>
                  <a:schemeClr val="tx1"/>
                </a:solidFill>
                <a:latin typeface="Arial" charset="0"/>
                <a:cs typeface="Arial" charset="0"/>
              </a:defRPr>
            </a:lvl7pPr>
            <a:lvl8pPr marL="3243062" indent="-216204" defTabSz="914364" eaLnBrk="0" fontAlgn="base" hangingPunct="0">
              <a:spcBef>
                <a:spcPct val="0"/>
              </a:spcBef>
              <a:spcAft>
                <a:spcPct val="0"/>
              </a:spcAft>
              <a:defRPr>
                <a:solidFill>
                  <a:schemeClr val="tx1"/>
                </a:solidFill>
                <a:latin typeface="Arial" charset="0"/>
                <a:cs typeface="Arial" charset="0"/>
              </a:defRPr>
            </a:lvl8pPr>
            <a:lvl9pPr marL="3675471" indent="-216204" defTabSz="914364" eaLnBrk="0" fontAlgn="base" hangingPunct="0">
              <a:spcBef>
                <a:spcPct val="0"/>
              </a:spcBef>
              <a:spcAft>
                <a:spcPct val="0"/>
              </a:spcAft>
              <a:defRPr>
                <a:solidFill>
                  <a:schemeClr val="tx1"/>
                </a:solidFill>
                <a:latin typeface="Arial" charset="0"/>
                <a:cs typeface="Arial" charset="0"/>
              </a:defRPr>
            </a:lvl9pPr>
          </a:lstStyle>
          <a:p>
            <a:pPr eaLnBrk="1" hangingPunct="1"/>
            <a:fld id="{A45F7BCB-739C-45E1-BFCE-B60009E72D81}" type="slidenum">
              <a:rPr lang="en-US" altLang="en-US" smtClean="0">
                <a:latin typeface="Calibri" pitchFamily="34" charset="0"/>
              </a:rPr>
              <a:pPr eaLnBrk="1" hangingPunct="1"/>
              <a:t>9</a:t>
            </a:fld>
            <a:endParaRPr lang="en-US" altLang="en-US" smtClean="0">
              <a:latin typeface="Calibri" pitchFamily="34" charset="0"/>
            </a:endParaRPr>
          </a:p>
        </p:txBody>
      </p:sp>
      <p:sp>
        <p:nvSpPr>
          <p:cNvPr id="17510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8" name="Notes Placeholder 2"/>
          <p:cNvSpPr>
            <a:spLocks noGrp="1"/>
          </p:cNvSpPr>
          <p:nvPr>
            <p:ph type="body" idx="1"/>
          </p:nvPr>
        </p:nvSpPr>
        <p:spPr>
          <a:noFill/>
        </p:spPr>
        <p:txBody>
          <a:bodyPr/>
          <a:lstStyle/>
          <a:p>
            <a:endParaRPr lang="en-US" altLang="en-US" dirty="0" smtClean="0"/>
          </a:p>
        </p:txBody>
      </p:sp>
      <p:sp>
        <p:nvSpPr>
          <p:cNvPr id="175109" name="Footer Placeholder 3"/>
          <p:cNvSpPr>
            <a:spLocks noGrp="1"/>
          </p:cNvSpPr>
          <p:nvPr>
            <p:ph type="ftr" sz="quarter" idx="4"/>
          </p:nvPr>
        </p:nvSpPr>
        <p:spPr>
          <a:xfrm>
            <a:off x="0" y="8682871"/>
            <a:ext cx="2972098" cy="459619"/>
          </a:xfrm>
          <a:noFill/>
        </p:spPr>
        <p:txBody>
          <a:bodyPr/>
          <a:lstStyle>
            <a:lvl1pPr defTabSz="914364" eaLnBrk="0" hangingPunct="0">
              <a:defRPr>
                <a:solidFill>
                  <a:schemeClr val="tx1"/>
                </a:solidFill>
                <a:latin typeface="Arial" charset="0"/>
                <a:cs typeface="Arial" charset="0"/>
              </a:defRPr>
            </a:lvl1pPr>
            <a:lvl2pPr marL="702663" indent="-270255" defTabSz="914364" eaLnBrk="0" hangingPunct="0">
              <a:defRPr>
                <a:solidFill>
                  <a:schemeClr val="tx1"/>
                </a:solidFill>
                <a:latin typeface="Arial" charset="0"/>
                <a:cs typeface="Arial" charset="0"/>
              </a:defRPr>
            </a:lvl2pPr>
            <a:lvl3pPr marL="1081021" indent="-216204" defTabSz="914364" eaLnBrk="0" hangingPunct="0">
              <a:defRPr>
                <a:solidFill>
                  <a:schemeClr val="tx1"/>
                </a:solidFill>
                <a:latin typeface="Arial" charset="0"/>
                <a:cs typeface="Arial" charset="0"/>
              </a:defRPr>
            </a:lvl3pPr>
            <a:lvl4pPr marL="1513429" indent="-216204" defTabSz="914364" eaLnBrk="0" hangingPunct="0">
              <a:defRPr>
                <a:solidFill>
                  <a:schemeClr val="tx1"/>
                </a:solidFill>
                <a:latin typeface="Arial" charset="0"/>
                <a:cs typeface="Arial" charset="0"/>
              </a:defRPr>
            </a:lvl4pPr>
            <a:lvl5pPr marL="1945838" indent="-216204" defTabSz="914364" eaLnBrk="0" hangingPunct="0">
              <a:defRPr>
                <a:solidFill>
                  <a:schemeClr val="tx1"/>
                </a:solidFill>
                <a:latin typeface="Arial" charset="0"/>
                <a:cs typeface="Arial" charset="0"/>
              </a:defRPr>
            </a:lvl5pPr>
            <a:lvl6pPr marL="2378246" indent="-216204" defTabSz="914364" eaLnBrk="0" fontAlgn="base" hangingPunct="0">
              <a:spcBef>
                <a:spcPct val="0"/>
              </a:spcBef>
              <a:spcAft>
                <a:spcPct val="0"/>
              </a:spcAft>
              <a:defRPr>
                <a:solidFill>
                  <a:schemeClr val="tx1"/>
                </a:solidFill>
                <a:latin typeface="Arial" charset="0"/>
                <a:cs typeface="Arial" charset="0"/>
              </a:defRPr>
            </a:lvl6pPr>
            <a:lvl7pPr marL="2810654" indent="-216204" defTabSz="914364" eaLnBrk="0" fontAlgn="base" hangingPunct="0">
              <a:spcBef>
                <a:spcPct val="0"/>
              </a:spcBef>
              <a:spcAft>
                <a:spcPct val="0"/>
              </a:spcAft>
              <a:defRPr>
                <a:solidFill>
                  <a:schemeClr val="tx1"/>
                </a:solidFill>
                <a:latin typeface="Arial" charset="0"/>
                <a:cs typeface="Arial" charset="0"/>
              </a:defRPr>
            </a:lvl7pPr>
            <a:lvl8pPr marL="3243062" indent="-216204" defTabSz="914364" eaLnBrk="0" fontAlgn="base" hangingPunct="0">
              <a:spcBef>
                <a:spcPct val="0"/>
              </a:spcBef>
              <a:spcAft>
                <a:spcPct val="0"/>
              </a:spcAft>
              <a:defRPr>
                <a:solidFill>
                  <a:schemeClr val="tx1"/>
                </a:solidFill>
                <a:latin typeface="Arial" charset="0"/>
                <a:cs typeface="Arial" charset="0"/>
              </a:defRPr>
            </a:lvl8pPr>
            <a:lvl9pPr marL="3675471" indent="-216204" defTabSz="914364"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latin typeface="Calibri" pitchFamily="34" charset="0"/>
              </a:rPr>
              <a:t>IELDS Trainer's Notes </a:t>
            </a:r>
          </a:p>
        </p:txBody>
      </p:sp>
      <p:sp>
        <p:nvSpPr>
          <p:cNvPr id="175110" name="Slide Number Placeholder 4"/>
          <p:cNvSpPr txBox="1">
            <a:spLocks noGrp="1"/>
          </p:cNvSpPr>
          <p:nvPr/>
        </p:nvSpPr>
        <p:spPr bwMode="auto">
          <a:xfrm>
            <a:off x="3884414" y="8682871"/>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3" rIns="91405" bIns="45703"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C3FE5984-D562-4CD5-BA9D-A8F2F6E3F2C0}" type="slidenum">
              <a:rPr lang="en-US" altLang="en-US" sz="1100">
                <a:latin typeface="Calibri" pitchFamily="34" charset="0"/>
              </a:rPr>
              <a:pPr algn="r" eaLnBrk="1" hangingPunct="1"/>
              <a:t>9</a:t>
            </a:fld>
            <a:endParaRPr lang="en-US" altLang="en-US" sz="11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6"/>
          <p:cNvSpPr>
            <a:spLocks noGrp="1"/>
          </p:cNvSpPr>
          <p:nvPr>
            <p:ph type="sldNum" sz="quarter" idx="5"/>
          </p:nvPr>
        </p:nvSpPr>
        <p:spPr>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fld id="{17E2BF61-41D6-42E3-86FD-1F7662347DB3}" type="slidenum">
              <a:rPr lang="en-US" altLang="en-US" smtClean="0">
                <a:latin typeface="Calibri" pitchFamily="34" charset="0"/>
              </a:rPr>
              <a:pPr eaLnBrk="1" hangingPunct="1"/>
              <a:t>12</a:t>
            </a:fld>
            <a:endParaRPr lang="en-US" altLang="en-US" smtClean="0">
              <a:latin typeface="Calibri" pitchFamily="34" charset="0"/>
            </a:endParaRPr>
          </a:p>
        </p:txBody>
      </p:sp>
      <p:sp>
        <p:nvSpPr>
          <p:cNvPr id="12800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Notes Placeholder 2"/>
          <p:cNvSpPr>
            <a:spLocks noGrp="1"/>
          </p:cNvSpPr>
          <p:nvPr>
            <p:ph type="body" idx="1"/>
          </p:nvPr>
        </p:nvSpPr>
        <p:spPr>
          <a:noFill/>
        </p:spPr>
        <p:txBody>
          <a:bodyPr/>
          <a:lstStyle/>
          <a:p>
            <a:pPr eaLnBrk="1" hangingPunct="1">
              <a:spcBef>
                <a:spcPct val="0"/>
              </a:spcBef>
            </a:pPr>
            <a:r>
              <a:rPr lang="en-US" altLang="en-US" b="1" smtClean="0"/>
              <a:t>PRESCHOOL BENCHMARKS </a:t>
            </a:r>
            <a:r>
              <a:rPr lang="en-US" altLang="en-US" smtClean="0"/>
              <a:t/>
            </a:r>
            <a:br>
              <a:rPr lang="en-US" altLang="en-US" smtClean="0"/>
            </a:br>
            <a:endParaRPr lang="en-US" altLang="en-US" smtClean="0"/>
          </a:p>
          <a:p>
            <a:pPr eaLnBrk="1" hangingPunct="1">
              <a:spcBef>
                <a:spcPct val="0"/>
              </a:spcBef>
            </a:pPr>
            <a:r>
              <a:rPr lang="en-US" altLang="en-US" i="1" smtClean="0"/>
              <a:t>Share:</a:t>
            </a:r>
            <a:r>
              <a:rPr lang="en-US" altLang="en-US" b="1" i="1" smtClean="0"/>
              <a:t/>
            </a:r>
            <a:br>
              <a:rPr lang="en-US" altLang="en-US" b="1" i="1" smtClean="0"/>
            </a:br>
            <a:endParaRPr lang="en-US" altLang="en-US" b="1" i="1" smtClean="0"/>
          </a:p>
          <a:p>
            <a:pPr eaLnBrk="1" hangingPunct="1">
              <a:spcBef>
                <a:spcPct val="0"/>
              </a:spcBef>
              <a:buFontTx/>
              <a:buChar char="•"/>
            </a:pPr>
            <a:r>
              <a:rPr lang="en-US" altLang="en-US" smtClean="0"/>
              <a:t>The Preschool Benchmarks are the core of the IELDS. The benchmarks drive curriculum, instruction, and assessment (throughout the day we will discuss how to incorporate the IELDS into curriculum and assessment).</a:t>
            </a:r>
          </a:p>
          <a:p>
            <a:pPr eaLnBrk="1" hangingPunct="1">
              <a:spcBef>
                <a:spcPct val="0"/>
              </a:spcBef>
              <a:buFontTx/>
              <a:buChar char="•"/>
            </a:pPr>
            <a:r>
              <a:rPr lang="en-US" altLang="en-US" smtClean="0"/>
              <a:t>The Preschool Benchmarks provide teachers with specific ways that preschool children demonstrate learning standards. </a:t>
            </a:r>
          </a:p>
          <a:p>
            <a:pPr eaLnBrk="1" hangingPunct="1">
              <a:spcBef>
                <a:spcPct val="0"/>
              </a:spcBef>
              <a:buFontTx/>
              <a:buChar char="•"/>
            </a:pPr>
            <a:r>
              <a:rPr lang="en-US" altLang="en-US" smtClean="0"/>
              <a:t>The benchmarks are unique to preschool children. </a:t>
            </a:r>
          </a:p>
          <a:p>
            <a:pPr eaLnBrk="1" hangingPunct="1">
              <a:spcBef>
                <a:spcPct val="0"/>
              </a:spcBef>
              <a:buFontTx/>
              <a:buChar char="•"/>
            </a:pPr>
            <a:r>
              <a:rPr lang="en-US" altLang="en-US" smtClean="0"/>
              <a:t>A Summary Benchmark Index is provided beginning on page 160 in the IELDS for easy reference. </a:t>
            </a:r>
          </a:p>
          <a:p>
            <a:pPr eaLnBrk="1" hangingPunct="1">
              <a:spcBef>
                <a:spcPct val="0"/>
              </a:spcBef>
            </a:pPr>
            <a:r>
              <a:rPr lang="en-US" altLang="en-US" smtClean="0"/>
              <a:t/>
            </a:r>
            <a:br>
              <a:rPr lang="en-US" altLang="en-US" smtClean="0"/>
            </a:br>
            <a:endParaRPr lang="en-US" altLang="en-US" smtClean="0"/>
          </a:p>
          <a:p>
            <a:pPr eaLnBrk="1" hangingPunct="1">
              <a:spcBef>
                <a:spcPct val="0"/>
              </a:spcBef>
            </a:pPr>
            <a:r>
              <a:rPr lang="en-US" altLang="en-US" i="1" smtClean="0"/>
              <a:t>Direct participants:</a:t>
            </a:r>
            <a:r>
              <a:rPr lang="en-US" altLang="en-US" b="1" i="1" smtClean="0"/>
              <a:t/>
            </a:r>
            <a:br>
              <a:rPr lang="en-US" altLang="en-US" b="1" i="1" smtClean="0"/>
            </a:br>
            <a:endParaRPr lang="en-US" altLang="en-US" smtClean="0"/>
          </a:p>
          <a:p>
            <a:pPr eaLnBrk="1" hangingPunct="1">
              <a:spcBef>
                <a:spcPct val="0"/>
              </a:spcBef>
              <a:buFontTx/>
              <a:buChar char="•"/>
            </a:pPr>
            <a:r>
              <a:rPr lang="en-US" altLang="en-US" smtClean="0"/>
              <a:t>To page 160 in the IELDS where the Summary Benchmark Index is located in the IELDS document. </a:t>
            </a:r>
            <a:r>
              <a:rPr lang="en-US" altLang="en-US" i="1" smtClean="0"/>
              <a:t>(Activity continues on next slide). </a:t>
            </a:r>
          </a:p>
          <a:p>
            <a:pPr eaLnBrk="1" hangingPunct="1">
              <a:spcBef>
                <a:spcPct val="0"/>
              </a:spcBef>
              <a:buFontTx/>
              <a:buChar char="•"/>
            </a:pPr>
            <a:endParaRPr lang="en-US" altLang="en-US" smtClean="0"/>
          </a:p>
          <a:p>
            <a:pPr eaLnBrk="1" hangingPunct="1">
              <a:spcBef>
                <a:spcPct val="0"/>
              </a:spcBef>
            </a:pPr>
            <a:endParaRPr lang="en-US" altLang="en-US" smtClean="0"/>
          </a:p>
          <a:p>
            <a:endParaRPr lang="en-US" altLang="en-US" smtClean="0"/>
          </a:p>
          <a:p>
            <a:endParaRPr lang="en-US" altLang="en-US" smtClean="0"/>
          </a:p>
        </p:txBody>
      </p:sp>
      <p:sp>
        <p:nvSpPr>
          <p:cNvPr id="128005" name="Slide Number Placeholder 3"/>
          <p:cNvSpPr txBox="1">
            <a:spLocks noGrp="1"/>
          </p:cNvSpPr>
          <p:nvPr/>
        </p:nvSpPr>
        <p:spPr bwMode="auto">
          <a:xfrm>
            <a:off x="3884414" y="8682870"/>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BEE4AE74-958B-4BCF-8177-0F79C31587CE}" type="slidenum">
              <a:rPr lang="en-US" altLang="en-US" sz="1100">
                <a:latin typeface="Calibri" pitchFamily="34" charset="0"/>
              </a:rPr>
              <a:pPr algn="r" eaLnBrk="1" hangingPunct="1"/>
              <a:t>12</a:t>
            </a:fld>
            <a:endParaRPr lang="en-US" altLang="en-US" sz="11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6"/>
          <p:cNvSpPr>
            <a:spLocks noGrp="1"/>
          </p:cNvSpPr>
          <p:nvPr>
            <p:ph type="sldNum" sz="quarter" idx="5"/>
          </p:nvPr>
        </p:nvSpPr>
        <p:spPr>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fld id="{F18FE026-97C9-4145-9EF0-F39E0CAF587A}" type="slidenum">
              <a:rPr lang="en-US" altLang="en-US" smtClean="0">
                <a:latin typeface="Calibri" pitchFamily="34" charset="0"/>
              </a:rPr>
              <a:pPr eaLnBrk="1" hangingPunct="1"/>
              <a:t>15</a:t>
            </a:fld>
            <a:endParaRPr lang="en-US" altLang="en-US" smtClean="0">
              <a:latin typeface="Calibri" pitchFamily="34" charset="0"/>
            </a:endParaRPr>
          </a:p>
        </p:txBody>
      </p:sp>
      <p:sp>
        <p:nvSpPr>
          <p:cNvPr id="13005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Notes Placeholder 2"/>
          <p:cNvSpPr>
            <a:spLocks noGrp="1"/>
          </p:cNvSpPr>
          <p:nvPr>
            <p:ph type="body" idx="1"/>
          </p:nvPr>
        </p:nvSpPr>
        <p:spPr>
          <a:noFill/>
        </p:spPr>
        <p:txBody>
          <a:bodyPr/>
          <a:lstStyle/>
          <a:p>
            <a:pPr eaLnBrk="1" hangingPunct="1">
              <a:spcBef>
                <a:spcPct val="0"/>
              </a:spcBef>
            </a:pPr>
            <a:r>
              <a:rPr lang="en-US" altLang="en-US" b="1" smtClean="0"/>
              <a:t>SCAVENGER HUNT ACTIVITY continued…</a:t>
            </a:r>
          </a:p>
          <a:p>
            <a:pPr eaLnBrk="1" hangingPunct="1">
              <a:spcBef>
                <a:spcPct val="0"/>
              </a:spcBef>
            </a:pPr>
            <a:r>
              <a:rPr lang="en-US" altLang="en-US" i="1" smtClean="0"/>
              <a:t>Handout #4</a:t>
            </a:r>
            <a:br>
              <a:rPr lang="en-US" altLang="en-US" i="1" smtClean="0"/>
            </a:br>
            <a:endParaRPr lang="en-US" altLang="en-US" i="1" smtClean="0"/>
          </a:p>
          <a:p>
            <a:pPr eaLnBrk="1" hangingPunct="1">
              <a:spcBef>
                <a:spcPct val="0"/>
              </a:spcBef>
            </a:pPr>
            <a:r>
              <a:rPr lang="en-US" altLang="en-US" i="1" smtClean="0"/>
              <a:t>This slide is of the handout #4 which the participants have been provided. </a:t>
            </a:r>
          </a:p>
          <a:p>
            <a:endParaRPr lang="en-US" altLang="en-US" smtClean="0"/>
          </a:p>
        </p:txBody>
      </p:sp>
      <p:sp>
        <p:nvSpPr>
          <p:cNvPr id="130053" name="Footer Placeholder 3"/>
          <p:cNvSpPr>
            <a:spLocks noGrp="1"/>
          </p:cNvSpPr>
          <p:nvPr>
            <p:ph type="ftr" sz="quarter" idx="4"/>
          </p:nvPr>
        </p:nvSpPr>
        <p:spPr>
          <a:xfrm>
            <a:off x="0" y="8682870"/>
            <a:ext cx="2972098" cy="459619"/>
          </a:xfrm>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latin typeface="Calibri" pitchFamily="34" charset="0"/>
              </a:rPr>
              <a:t>IELDS Trainer's Notes </a:t>
            </a:r>
          </a:p>
        </p:txBody>
      </p:sp>
      <p:sp>
        <p:nvSpPr>
          <p:cNvPr id="130054" name="Slide Number Placeholder 4"/>
          <p:cNvSpPr txBox="1">
            <a:spLocks noGrp="1"/>
          </p:cNvSpPr>
          <p:nvPr/>
        </p:nvSpPr>
        <p:spPr bwMode="auto">
          <a:xfrm>
            <a:off x="3884414" y="8682870"/>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66CEC11E-8989-4B7D-A113-9FB507ED114F}" type="slidenum">
              <a:rPr lang="en-US" altLang="en-US" sz="1100">
                <a:latin typeface="Calibri" pitchFamily="34" charset="0"/>
              </a:rPr>
              <a:pPr algn="r" eaLnBrk="1" hangingPunct="1"/>
              <a:t>15</a:t>
            </a:fld>
            <a:endParaRPr lang="en-US" altLang="en-US" sz="11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6"/>
          <p:cNvSpPr>
            <a:spLocks noGrp="1"/>
          </p:cNvSpPr>
          <p:nvPr>
            <p:ph type="sldNum" sz="quarter" idx="5"/>
          </p:nvPr>
        </p:nvSpPr>
        <p:spPr>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fld id="{14DCC824-4AF7-4C43-936B-A5481459A0ED}" type="slidenum">
              <a:rPr lang="en-US" altLang="en-US" smtClean="0">
                <a:latin typeface="Calibri" pitchFamily="34" charset="0"/>
              </a:rPr>
              <a:pPr eaLnBrk="1" hangingPunct="1"/>
              <a:t>16</a:t>
            </a:fld>
            <a:endParaRPr lang="en-US" altLang="en-US" smtClean="0">
              <a:latin typeface="Calibri" pitchFamily="34" charset="0"/>
            </a:endParaRPr>
          </a:p>
        </p:txBody>
      </p:sp>
      <p:sp>
        <p:nvSpPr>
          <p:cNvPr id="13107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Notes Placeholder 2"/>
          <p:cNvSpPr>
            <a:spLocks noGrp="1"/>
          </p:cNvSpPr>
          <p:nvPr>
            <p:ph type="body" idx="1"/>
          </p:nvPr>
        </p:nvSpPr>
        <p:spPr>
          <a:noFill/>
        </p:spPr>
        <p:txBody>
          <a:bodyPr/>
          <a:lstStyle/>
          <a:p>
            <a:endParaRPr lang="en-US" altLang="en-US" dirty="0" smtClean="0"/>
          </a:p>
        </p:txBody>
      </p:sp>
      <p:sp>
        <p:nvSpPr>
          <p:cNvPr id="131077" name="Slide Number Placeholder 3"/>
          <p:cNvSpPr txBox="1">
            <a:spLocks noGrp="1"/>
          </p:cNvSpPr>
          <p:nvPr/>
        </p:nvSpPr>
        <p:spPr bwMode="auto">
          <a:xfrm>
            <a:off x="3884414" y="8682870"/>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EF2EED05-4D76-426F-88F9-54B625D1CC12}" type="slidenum">
              <a:rPr lang="en-US" altLang="en-US" sz="1100">
                <a:latin typeface="Calibri" pitchFamily="34" charset="0"/>
              </a:rPr>
              <a:pPr algn="r" eaLnBrk="1" hangingPunct="1"/>
              <a:t>16</a:t>
            </a:fld>
            <a:endParaRPr lang="en-US" altLang="en-US" sz="11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6"/>
          <p:cNvSpPr>
            <a:spLocks noGrp="1"/>
          </p:cNvSpPr>
          <p:nvPr>
            <p:ph type="sldNum" sz="quarter" idx="5"/>
          </p:nvPr>
        </p:nvSpPr>
        <p:spPr>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fld id="{519CB33E-C140-4078-B8E4-FF2D64F10D8F}" type="slidenum">
              <a:rPr lang="en-US" altLang="en-US" smtClean="0">
                <a:latin typeface="Calibri" pitchFamily="34" charset="0"/>
              </a:rPr>
              <a:pPr eaLnBrk="1" hangingPunct="1"/>
              <a:t>17</a:t>
            </a:fld>
            <a:endParaRPr lang="en-US" altLang="en-US" smtClean="0">
              <a:latin typeface="Calibri" pitchFamily="34" charset="0"/>
            </a:endParaRPr>
          </a:p>
        </p:txBody>
      </p:sp>
      <p:sp>
        <p:nvSpPr>
          <p:cNvPr id="13312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Notes Placeholder 2"/>
          <p:cNvSpPr>
            <a:spLocks noGrp="1"/>
          </p:cNvSpPr>
          <p:nvPr>
            <p:ph type="body" idx="1"/>
          </p:nvPr>
        </p:nvSpPr>
        <p:spPr>
          <a:noFill/>
        </p:spPr>
        <p:txBody>
          <a:bodyPr/>
          <a:lstStyle/>
          <a:p>
            <a:pPr eaLnBrk="1" hangingPunct="1">
              <a:spcBef>
                <a:spcPct val="0"/>
              </a:spcBef>
            </a:pPr>
            <a:r>
              <a:rPr lang="en-US" altLang="en-US" b="1" smtClean="0"/>
              <a:t>EXAMPLE PERFORMANCE DESCRIPTORS </a:t>
            </a:r>
          </a:p>
          <a:p>
            <a:pPr eaLnBrk="1" hangingPunct="1">
              <a:spcBef>
                <a:spcPct val="0"/>
              </a:spcBef>
            </a:pPr>
            <a:endParaRPr lang="en-US" altLang="en-US" smtClean="0"/>
          </a:p>
          <a:p>
            <a:pPr eaLnBrk="1" hangingPunct="1">
              <a:spcBef>
                <a:spcPct val="0"/>
              </a:spcBef>
            </a:pPr>
            <a:r>
              <a:rPr lang="en-US" altLang="en-US" i="1" smtClean="0"/>
              <a:t>Share:  (three bullets fly in at the click of the mouse)</a:t>
            </a:r>
          </a:p>
          <a:p>
            <a:pPr eaLnBrk="1" hangingPunct="1">
              <a:spcBef>
                <a:spcPct val="0"/>
              </a:spcBef>
            </a:pPr>
            <a:endParaRPr lang="en-US" altLang="en-US" i="1" smtClean="0"/>
          </a:p>
          <a:p>
            <a:pPr eaLnBrk="1" hangingPunct="1">
              <a:spcBef>
                <a:spcPct val="0"/>
              </a:spcBef>
              <a:buFontTx/>
              <a:buChar char="•"/>
            </a:pPr>
            <a:r>
              <a:rPr lang="en-US" altLang="en-US" smtClean="0"/>
              <a:t>The example performance descriptors are provided in the IELDS to give examples that describe small steps of progress that children may demonstrate as they work toward preschool benchmarks. They are not intended to replace the IELDS nor are they all-inclusive. They are a resource to enable teachers to better recognize age-appropriate guidelines and expectations for preschool children.</a:t>
            </a:r>
          </a:p>
          <a:p>
            <a:pPr eaLnBrk="1" hangingPunct="1">
              <a:spcBef>
                <a:spcPct val="0"/>
              </a:spcBef>
            </a:pPr>
            <a:endParaRPr lang="en-US" altLang="en-US" smtClean="0"/>
          </a:p>
          <a:p>
            <a:pPr eaLnBrk="1" hangingPunct="1">
              <a:spcBef>
                <a:spcPct val="0"/>
              </a:spcBef>
              <a:buFontTx/>
              <a:buChar char="•"/>
            </a:pPr>
            <a:r>
              <a:rPr lang="en-US" altLang="en-US" smtClean="0"/>
              <a:t>The performance descriptors serve as a guide for teachers, not as an assessment tool.</a:t>
            </a:r>
          </a:p>
          <a:p>
            <a:pPr eaLnBrk="1" hangingPunct="1">
              <a:spcBef>
                <a:spcPct val="0"/>
              </a:spcBef>
            </a:pPr>
            <a:endParaRPr lang="en-US" altLang="en-US" smtClean="0"/>
          </a:p>
          <a:p>
            <a:pPr eaLnBrk="1" hangingPunct="1">
              <a:spcBef>
                <a:spcPct val="0"/>
              </a:spcBef>
              <a:buFontTx/>
              <a:buChar char="•"/>
            </a:pPr>
            <a:r>
              <a:rPr lang="en-US" altLang="en-US" smtClean="0"/>
              <a:t>The child </a:t>
            </a:r>
            <a:r>
              <a:rPr lang="en-US" altLang="en-US" b="1" smtClean="0"/>
              <a:t>does not </a:t>
            </a:r>
            <a:r>
              <a:rPr lang="en-US" altLang="en-US" smtClean="0"/>
              <a:t>have to master or perform every descriptor to show mastery of the preschool benchmark.</a:t>
            </a:r>
          </a:p>
          <a:p>
            <a:pPr eaLnBrk="1" hangingPunct="1">
              <a:spcBef>
                <a:spcPct val="0"/>
              </a:spcBef>
            </a:pPr>
            <a:endParaRPr lang="en-US" altLang="en-US" smtClean="0"/>
          </a:p>
          <a:p>
            <a:pPr eaLnBrk="1" hangingPunct="1">
              <a:spcBef>
                <a:spcPct val="0"/>
              </a:spcBef>
              <a:buFontTx/>
              <a:buChar char="•"/>
            </a:pPr>
            <a:r>
              <a:rPr lang="en-US" altLang="en-US" smtClean="0"/>
              <a:t>There are three levels of performance descriptors in the IELDS: Exploring, Developing, and Building. The child may demonstrate his or her capabilities related to a specific preschool benchmark in a different way than is described in the performance descriptors.</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 </a:t>
            </a:r>
          </a:p>
          <a:p>
            <a:pPr eaLnBrk="1" hangingPunct="1">
              <a:spcBef>
                <a:spcPct val="0"/>
              </a:spcBef>
            </a:pPr>
            <a:endParaRPr lang="en-US" altLang="en-US" smtClean="0"/>
          </a:p>
          <a:p>
            <a:endParaRPr lang="en-US" altLang="en-US" smtClean="0"/>
          </a:p>
        </p:txBody>
      </p:sp>
      <p:sp>
        <p:nvSpPr>
          <p:cNvPr id="133125" name="Slide Number Placeholder 3"/>
          <p:cNvSpPr txBox="1">
            <a:spLocks noGrp="1"/>
          </p:cNvSpPr>
          <p:nvPr/>
        </p:nvSpPr>
        <p:spPr bwMode="auto">
          <a:xfrm>
            <a:off x="3884414" y="8682870"/>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57AF2BF3-96F6-4052-89E3-3ACF55BE8605}" type="slidenum">
              <a:rPr lang="en-US" altLang="en-US" sz="1100">
                <a:latin typeface="Calibri" pitchFamily="34" charset="0"/>
              </a:rPr>
              <a:pPr algn="r" eaLnBrk="1" hangingPunct="1"/>
              <a:t>17</a:t>
            </a:fld>
            <a:endParaRPr lang="en-US" altLang="en-US" sz="11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BB16C2-8E77-4A8E-9A75-BDB476B7B90D}" type="datetime1">
              <a:rPr lang="en-US" smtClean="0"/>
              <a:t>3/10/2015</a:t>
            </a:fld>
            <a:endParaRPr lang="en-US" dirty="0"/>
          </a:p>
        </p:txBody>
      </p:sp>
      <p:sp>
        <p:nvSpPr>
          <p:cNvPr id="5" name="Footer Placeholder 4"/>
          <p:cNvSpPr>
            <a:spLocks noGrp="1"/>
          </p:cNvSpPr>
          <p:nvPr>
            <p:ph type="ftr" sz="quarter" idx="11"/>
          </p:nvPr>
        </p:nvSpPr>
        <p:spPr/>
        <p:txBody>
          <a:bodyPr/>
          <a:lstStyle/>
          <a:p>
            <a:r>
              <a:rPr lang="en-US" dirty="0" smtClean="0"/>
              <a:t>©Gaye Gronlund 2015</a:t>
            </a:r>
            <a:endParaRPr lang="en-US" dirty="0"/>
          </a:p>
        </p:txBody>
      </p:sp>
      <p:sp>
        <p:nvSpPr>
          <p:cNvPr id="6" name="Slide Number Placeholder 5"/>
          <p:cNvSpPr>
            <a:spLocks noGrp="1"/>
          </p:cNvSpPr>
          <p:nvPr>
            <p:ph type="sldNum" sz="quarter" idx="12"/>
          </p:nvPr>
        </p:nvSpPr>
        <p:spPr/>
        <p:txBody>
          <a:bodyPr/>
          <a:lstStyle/>
          <a:p>
            <a:fld id="{7D478388-2A19-426F-B63F-07CA035D9178}" type="slidenum">
              <a:rPr lang="en-US" smtClean="0"/>
              <a:t>‹#›</a:t>
            </a:fld>
            <a:endParaRPr lang="en-US" dirty="0"/>
          </a:p>
        </p:txBody>
      </p:sp>
    </p:spTree>
    <p:extLst>
      <p:ext uri="{BB962C8B-B14F-4D97-AF65-F5344CB8AC3E}">
        <p14:creationId xmlns:p14="http://schemas.microsoft.com/office/powerpoint/2010/main" val="3175548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68D81A-8B9D-4A39-A7FA-D09E25C8AD05}" type="datetime1">
              <a:rPr lang="en-US" smtClean="0"/>
              <a:t>3/10/2015</a:t>
            </a:fld>
            <a:endParaRPr lang="en-US" dirty="0"/>
          </a:p>
        </p:txBody>
      </p:sp>
      <p:sp>
        <p:nvSpPr>
          <p:cNvPr id="5" name="Footer Placeholder 4"/>
          <p:cNvSpPr>
            <a:spLocks noGrp="1"/>
          </p:cNvSpPr>
          <p:nvPr>
            <p:ph type="ftr" sz="quarter" idx="11"/>
          </p:nvPr>
        </p:nvSpPr>
        <p:spPr/>
        <p:txBody>
          <a:bodyPr/>
          <a:lstStyle/>
          <a:p>
            <a:r>
              <a:rPr lang="en-US" dirty="0" smtClean="0"/>
              <a:t>©Gaye Gronlund 2015</a:t>
            </a:r>
            <a:endParaRPr lang="en-US" dirty="0"/>
          </a:p>
        </p:txBody>
      </p:sp>
      <p:sp>
        <p:nvSpPr>
          <p:cNvPr id="6" name="Slide Number Placeholder 5"/>
          <p:cNvSpPr>
            <a:spLocks noGrp="1"/>
          </p:cNvSpPr>
          <p:nvPr>
            <p:ph type="sldNum" sz="quarter" idx="12"/>
          </p:nvPr>
        </p:nvSpPr>
        <p:spPr/>
        <p:txBody>
          <a:bodyPr/>
          <a:lstStyle/>
          <a:p>
            <a:fld id="{7D478388-2A19-426F-B63F-07CA035D9178}" type="slidenum">
              <a:rPr lang="en-US" smtClean="0"/>
              <a:t>‹#›</a:t>
            </a:fld>
            <a:endParaRPr lang="en-US" dirty="0"/>
          </a:p>
        </p:txBody>
      </p:sp>
    </p:spTree>
    <p:extLst>
      <p:ext uri="{BB962C8B-B14F-4D97-AF65-F5344CB8AC3E}">
        <p14:creationId xmlns:p14="http://schemas.microsoft.com/office/powerpoint/2010/main" val="2387886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A6E22D-D7FD-4DE4-8AE1-14FD173398E6}" type="datetime1">
              <a:rPr lang="en-US" smtClean="0"/>
              <a:t>3/10/2015</a:t>
            </a:fld>
            <a:endParaRPr lang="en-US" dirty="0"/>
          </a:p>
        </p:txBody>
      </p:sp>
      <p:sp>
        <p:nvSpPr>
          <p:cNvPr id="5" name="Footer Placeholder 4"/>
          <p:cNvSpPr>
            <a:spLocks noGrp="1"/>
          </p:cNvSpPr>
          <p:nvPr>
            <p:ph type="ftr" sz="quarter" idx="11"/>
          </p:nvPr>
        </p:nvSpPr>
        <p:spPr/>
        <p:txBody>
          <a:bodyPr/>
          <a:lstStyle/>
          <a:p>
            <a:r>
              <a:rPr lang="en-US" dirty="0" smtClean="0"/>
              <a:t>©Gaye Gronlund 2015</a:t>
            </a:r>
            <a:endParaRPr lang="en-US" dirty="0"/>
          </a:p>
        </p:txBody>
      </p:sp>
      <p:sp>
        <p:nvSpPr>
          <p:cNvPr id="6" name="Slide Number Placeholder 5"/>
          <p:cNvSpPr>
            <a:spLocks noGrp="1"/>
          </p:cNvSpPr>
          <p:nvPr>
            <p:ph type="sldNum" sz="quarter" idx="12"/>
          </p:nvPr>
        </p:nvSpPr>
        <p:spPr/>
        <p:txBody>
          <a:bodyPr/>
          <a:lstStyle/>
          <a:p>
            <a:fld id="{7D478388-2A19-426F-B63F-07CA035D9178}" type="slidenum">
              <a:rPr lang="en-US" smtClean="0"/>
              <a:t>‹#›</a:t>
            </a:fld>
            <a:endParaRPr lang="en-US" dirty="0"/>
          </a:p>
        </p:txBody>
      </p:sp>
    </p:spTree>
    <p:extLst>
      <p:ext uri="{BB962C8B-B14F-4D97-AF65-F5344CB8AC3E}">
        <p14:creationId xmlns:p14="http://schemas.microsoft.com/office/powerpoint/2010/main" val="97432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913EAB-ABFE-491E-859C-A475882687E7}" type="datetime1">
              <a:rPr lang="en-US" smtClean="0"/>
              <a:t>3/10/2015</a:t>
            </a:fld>
            <a:endParaRPr lang="en-US" dirty="0"/>
          </a:p>
        </p:txBody>
      </p:sp>
      <p:sp>
        <p:nvSpPr>
          <p:cNvPr id="5" name="Footer Placeholder 4"/>
          <p:cNvSpPr>
            <a:spLocks noGrp="1"/>
          </p:cNvSpPr>
          <p:nvPr>
            <p:ph type="ftr" sz="quarter" idx="11"/>
          </p:nvPr>
        </p:nvSpPr>
        <p:spPr/>
        <p:txBody>
          <a:bodyPr/>
          <a:lstStyle/>
          <a:p>
            <a:r>
              <a:rPr lang="en-US" dirty="0" smtClean="0"/>
              <a:t>©Gaye Gronlund 2015</a:t>
            </a:r>
            <a:endParaRPr lang="en-US" dirty="0"/>
          </a:p>
        </p:txBody>
      </p:sp>
      <p:sp>
        <p:nvSpPr>
          <p:cNvPr id="6" name="Slide Number Placeholder 5"/>
          <p:cNvSpPr>
            <a:spLocks noGrp="1"/>
          </p:cNvSpPr>
          <p:nvPr>
            <p:ph type="sldNum" sz="quarter" idx="12"/>
          </p:nvPr>
        </p:nvSpPr>
        <p:spPr/>
        <p:txBody>
          <a:bodyPr/>
          <a:lstStyle/>
          <a:p>
            <a:fld id="{7D478388-2A19-426F-B63F-07CA035D9178}" type="slidenum">
              <a:rPr lang="en-US" smtClean="0"/>
              <a:t>‹#›</a:t>
            </a:fld>
            <a:endParaRPr lang="en-US" dirty="0"/>
          </a:p>
        </p:txBody>
      </p:sp>
    </p:spTree>
    <p:extLst>
      <p:ext uri="{BB962C8B-B14F-4D97-AF65-F5344CB8AC3E}">
        <p14:creationId xmlns:p14="http://schemas.microsoft.com/office/powerpoint/2010/main" val="1586559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2131C1-BBEE-4426-9658-6A661AADE451}" type="datetime1">
              <a:rPr lang="en-US" smtClean="0"/>
              <a:t>3/10/2015</a:t>
            </a:fld>
            <a:endParaRPr lang="en-US" dirty="0"/>
          </a:p>
        </p:txBody>
      </p:sp>
      <p:sp>
        <p:nvSpPr>
          <p:cNvPr id="5" name="Footer Placeholder 4"/>
          <p:cNvSpPr>
            <a:spLocks noGrp="1"/>
          </p:cNvSpPr>
          <p:nvPr>
            <p:ph type="ftr" sz="quarter" idx="11"/>
          </p:nvPr>
        </p:nvSpPr>
        <p:spPr/>
        <p:txBody>
          <a:bodyPr/>
          <a:lstStyle/>
          <a:p>
            <a:r>
              <a:rPr lang="en-US" dirty="0" smtClean="0"/>
              <a:t>©Gaye Gronlund 2015</a:t>
            </a:r>
            <a:endParaRPr lang="en-US" dirty="0"/>
          </a:p>
        </p:txBody>
      </p:sp>
      <p:sp>
        <p:nvSpPr>
          <p:cNvPr id="6" name="Slide Number Placeholder 5"/>
          <p:cNvSpPr>
            <a:spLocks noGrp="1"/>
          </p:cNvSpPr>
          <p:nvPr>
            <p:ph type="sldNum" sz="quarter" idx="12"/>
          </p:nvPr>
        </p:nvSpPr>
        <p:spPr/>
        <p:txBody>
          <a:bodyPr/>
          <a:lstStyle/>
          <a:p>
            <a:fld id="{7D478388-2A19-426F-B63F-07CA035D9178}" type="slidenum">
              <a:rPr lang="en-US" smtClean="0"/>
              <a:t>‹#›</a:t>
            </a:fld>
            <a:endParaRPr lang="en-US" dirty="0"/>
          </a:p>
        </p:txBody>
      </p:sp>
    </p:spTree>
    <p:extLst>
      <p:ext uri="{BB962C8B-B14F-4D97-AF65-F5344CB8AC3E}">
        <p14:creationId xmlns:p14="http://schemas.microsoft.com/office/powerpoint/2010/main" val="3119509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932AAB-3167-4041-98E9-9D1C5866A236}" type="datetime1">
              <a:rPr lang="en-US" smtClean="0"/>
              <a:t>3/10/2015</a:t>
            </a:fld>
            <a:endParaRPr lang="en-US" dirty="0"/>
          </a:p>
        </p:txBody>
      </p:sp>
      <p:sp>
        <p:nvSpPr>
          <p:cNvPr id="6" name="Footer Placeholder 5"/>
          <p:cNvSpPr>
            <a:spLocks noGrp="1"/>
          </p:cNvSpPr>
          <p:nvPr>
            <p:ph type="ftr" sz="quarter" idx="11"/>
          </p:nvPr>
        </p:nvSpPr>
        <p:spPr/>
        <p:txBody>
          <a:bodyPr/>
          <a:lstStyle/>
          <a:p>
            <a:r>
              <a:rPr lang="en-US" dirty="0" smtClean="0"/>
              <a:t>©Gaye Gronlund 2015</a:t>
            </a:r>
            <a:endParaRPr lang="en-US" dirty="0"/>
          </a:p>
        </p:txBody>
      </p:sp>
      <p:sp>
        <p:nvSpPr>
          <p:cNvPr id="7" name="Slide Number Placeholder 6"/>
          <p:cNvSpPr>
            <a:spLocks noGrp="1"/>
          </p:cNvSpPr>
          <p:nvPr>
            <p:ph type="sldNum" sz="quarter" idx="12"/>
          </p:nvPr>
        </p:nvSpPr>
        <p:spPr/>
        <p:txBody>
          <a:bodyPr/>
          <a:lstStyle/>
          <a:p>
            <a:fld id="{7D478388-2A19-426F-B63F-07CA035D9178}" type="slidenum">
              <a:rPr lang="en-US" smtClean="0"/>
              <a:t>‹#›</a:t>
            </a:fld>
            <a:endParaRPr lang="en-US" dirty="0"/>
          </a:p>
        </p:txBody>
      </p:sp>
    </p:spTree>
    <p:extLst>
      <p:ext uri="{BB962C8B-B14F-4D97-AF65-F5344CB8AC3E}">
        <p14:creationId xmlns:p14="http://schemas.microsoft.com/office/powerpoint/2010/main" val="1005740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5F28DC-20D9-40ED-B2A2-83B487D8FC17}" type="datetime1">
              <a:rPr lang="en-US" smtClean="0"/>
              <a:t>3/10/2015</a:t>
            </a:fld>
            <a:endParaRPr lang="en-US" dirty="0"/>
          </a:p>
        </p:txBody>
      </p:sp>
      <p:sp>
        <p:nvSpPr>
          <p:cNvPr id="8" name="Footer Placeholder 7"/>
          <p:cNvSpPr>
            <a:spLocks noGrp="1"/>
          </p:cNvSpPr>
          <p:nvPr>
            <p:ph type="ftr" sz="quarter" idx="11"/>
          </p:nvPr>
        </p:nvSpPr>
        <p:spPr/>
        <p:txBody>
          <a:bodyPr/>
          <a:lstStyle/>
          <a:p>
            <a:r>
              <a:rPr lang="en-US" dirty="0" smtClean="0"/>
              <a:t>©Gaye Gronlund 2015</a:t>
            </a:r>
            <a:endParaRPr lang="en-US" dirty="0"/>
          </a:p>
        </p:txBody>
      </p:sp>
      <p:sp>
        <p:nvSpPr>
          <p:cNvPr id="9" name="Slide Number Placeholder 8"/>
          <p:cNvSpPr>
            <a:spLocks noGrp="1"/>
          </p:cNvSpPr>
          <p:nvPr>
            <p:ph type="sldNum" sz="quarter" idx="12"/>
          </p:nvPr>
        </p:nvSpPr>
        <p:spPr/>
        <p:txBody>
          <a:bodyPr/>
          <a:lstStyle/>
          <a:p>
            <a:fld id="{7D478388-2A19-426F-B63F-07CA035D9178}" type="slidenum">
              <a:rPr lang="en-US" smtClean="0"/>
              <a:t>‹#›</a:t>
            </a:fld>
            <a:endParaRPr lang="en-US" dirty="0"/>
          </a:p>
        </p:txBody>
      </p:sp>
    </p:spTree>
    <p:extLst>
      <p:ext uri="{BB962C8B-B14F-4D97-AF65-F5344CB8AC3E}">
        <p14:creationId xmlns:p14="http://schemas.microsoft.com/office/powerpoint/2010/main" val="2256326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23A4E4-E3D5-465A-A94D-BE25693DAE2E}" type="datetime1">
              <a:rPr lang="en-US" smtClean="0"/>
              <a:t>3/10/2015</a:t>
            </a:fld>
            <a:endParaRPr lang="en-US" dirty="0"/>
          </a:p>
        </p:txBody>
      </p:sp>
      <p:sp>
        <p:nvSpPr>
          <p:cNvPr id="4" name="Footer Placeholder 3"/>
          <p:cNvSpPr>
            <a:spLocks noGrp="1"/>
          </p:cNvSpPr>
          <p:nvPr>
            <p:ph type="ftr" sz="quarter" idx="11"/>
          </p:nvPr>
        </p:nvSpPr>
        <p:spPr/>
        <p:txBody>
          <a:bodyPr/>
          <a:lstStyle/>
          <a:p>
            <a:r>
              <a:rPr lang="en-US" dirty="0" smtClean="0"/>
              <a:t>©Gaye Gronlund 2015</a:t>
            </a:r>
            <a:endParaRPr lang="en-US" dirty="0"/>
          </a:p>
        </p:txBody>
      </p:sp>
      <p:sp>
        <p:nvSpPr>
          <p:cNvPr id="5" name="Slide Number Placeholder 4"/>
          <p:cNvSpPr>
            <a:spLocks noGrp="1"/>
          </p:cNvSpPr>
          <p:nvPr>
            <p:ph type="sldNum" sz="quarter" idx="12"/>
          </p:nvPr>
        </p:nvSpPr>
        <p:spPr/>
        <p:txBody>
          <a:bodyPr/>
          <a:lstStyle/>
          <a:p>
            <a:fld id="{7D478388-2A19-426F-B63F-07CA035D9178}" type="slidenum">
              <a:rPr lang="en-US" smtClean="0"/>
              <a:t>‹#›</a:t>
            </a:fld>
            <a:endParaRPr lang="en-US" dirty="0"/>
          </a:p>
        </p:txBody>
      </p:sp>
    </p:spTree>
    <p:extLst>
      <p:ext uri="{BB962C8B-B14F-4D97-AF65-F5344CB8AC3E}">
        <p14:creationId xmlns:p14="http://schemas.microsoft.com/office/powerpoint/2010/main" val="13455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A32BC9-3844-440C-B432-DBE4668653CD}" type="datetime1">
              <a:rPr lang="en-US" smtClean="0"/>
              <a:t>3/10/2015</a:t>
            </a:fld>
            <a:endParaRPr lang="en-US" dirty="0"/>
          </a:p>
        </p:txBody>
      </p:sp>
      <p:sp>
        <p:nvSpPr>
          <p:cNvPr id="3" name="Footer Placeholder 2"/>
          <p:cNvSpPr>
            <a:spLocks noGrp="1"/>
          </p:cNvSpPr>
          <p:nvPr>
            <p:ph type="ftr" sz="quarter" idx="11"/>
          </p:nvPr>
        </p:nvSpPr>
        <p:spPr/>
        <p:txBody>
          <a:bodyPr/>
          <a:lstStyle/>
          <a:p>
            <a:r>
              <a:rPr lang="en-US" dirty="0" smtClean="0"/>
              <a:t>©Gaye Gronlund 2015</a:t>
            </a:r>
            <a:endParaRPr lang="en-US" dirty="0"/>
          </a:p>
        </p:txBody>
      </p:sp>
      <p:sp>
        <p:nvSpPr>
          <p:cNvPr id="4" name="Slide Number Placeholder 3"/>
          <p:cNvSpPr>
            <a:spLocks noGrp="1"/>
          </p:cNvSpPr>
          <p:nvPr>
            <p:ph type="sldNum" sz="quarter" idx="12"/>
          </p:nvPr>
        </p:nvSpPr>
        <p:spPr/>
        <p:txBody>
          <a:bodyPr/>
          <a:lstStyle/>
          <a:p>
            <a:fld id="{7D478388-2A19-426F-B63F-07CA035D9178}" type="slidenum">
              <a:rPr lang="en-US" smtClean="0"/>
              <a:t>‹#›</a:t>
            </a:fld>
            <a:endParaRPr lang="en-US" dirty="0"/>
          </a:p>
        </p:txBody>
      </p:sp>
    </p:spTree>
    <p:extLst>
      <p:ext uri="{BB962C8B-B14F-4D97-AF65-F5344CB8AC3E}">
        <p14:creationId xmlns:p14="http://schemas.microsoft.com/office/powerpoint/2010/main" val="1651744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BC41D4-4D43-43C8-B45D-7D4223D2CEF7}" type="datetime1">
              <a:rPr lang="en-US" smtClean="0"/>
              <a:t>3/10/2015</a:t>
            </a:fld>
            <a:endParaRPr lang="en-US" dirty="0"/>
          </a:p>
        </p:txBody>
      </p:sp>
      <p:sp>
        <p:nvSpPr>
          <p:cNvPr id="6" name="Footer Placeholder 5"/>
          <p:cNvSpPr>
            <a:spLocks noGrp="1"/>
          </p:cNvSpPr>
          <p:nvPr>
            <p:ph type="ftr" sz="quarter" idx="11"/>
          </p:nvPr>
        </p:nvSpPr>
        <p:spPr/>
        <p:txBody>
          <a:bodyPr/>
          <a:lstStyle/>
          <a:p>
            <a:r>
              <a:rPr lang="en-US" dirty="0" smtClean="0"/>
              <a:t>©Gaye Gronlund 2015</a:t>
            </a:r>
            <a:endParaRPr lang="en-US" dirty="0"/>
          </a:p>
        </p:txBody>
      </p:sp>
      <p:sp>
        <p:nvSpPr>
          <p:cNvPr id="7" name="Slide Number Placeholder 6"/>
          <p:cNvSpPr>
            <a:spLocks noGrp="1"/>
          </p:cNvSpPr>
          <p:nvPr>
            <p:ph type="sldNum" sz="quarter" idx="12"/>
          </p:nvPr>
        </p:nvSpPr>
        <p:spPr/>
        <p:txBody>
          <a:bodyPr/>
          <a:lstStyle/>
          <a:p>
            <a:fld id="{7D478388-2A19-426F-B63F-07CA035D9178}" type="slidenum">
              <a:rPr lang="en-US" smtClean="0"/>
              <a:t>‹#›</a:t>
            </a:fld>
            <a:endParaRPr lang="en-US" dirty="0"/>
          </a:p>
        </p:txBody>
      </p:sp>
    </p:spTree>
    <p:extLst>
      <p:ext uri="{BB962C8B-B14F-4D97-AF65-F5344CB8AC3E}">
        <p14:creationId xmlns:p14="http://schemas.microsoft.com/office/powerpoint/2010/main" val="228471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FDD25-DB9E-43B4-AFA4-DBDE699587CF}" type="datetime1">
              <a:rPr lang="en-US" smtClean="0"/>
              <a:t>3/10/2015</a:t>
            </a:fld>
            <a:endParaRPr lang="en-US" dirty="0"/>
          </a:p>
        </p:txBody>
      </p:sp>
      <p:sp>
        <p:nvSpPr>
          <p:cNvPr id="6" name="Footer Placeholder 5"/>
          <p:cNvSpPr>
            <a:spLocks noGrp="1"/>
          </p:cNvSpPr>
          <p:nvPr>
            <p:ph type="ftr" sz="quarter" idx="11"/>
          </p:nvPr>
        </p:nvSpPr>
        <p:spPr/>
        <p:txBody>
          <a:bodyPr/>
          <a:lstStyle/>
          <a:p>
            <a:r>
              <a:rPr lang="en-US" dirty="0" smtClean="0"/>
              <a:t>©Gaye Gronlund 2015</a:t>
            </a:r>
            <a:endParaRPr lang="en-US" dirty="0"/>
          </a:p>
        </p:txBody>
      </p:sp>
      <p:sp>
        <p:nvSpPr>
          <p:cNvPr id="7" name="Slide Number Placeholder 6"/>
          <p:cNvSpPr>
            <a:spLocks noGrp="1"/>
          </p:cNvSpPr>
          <p:nvPr>
            <p:ph type="sldNum" sz="quarter" idx="12"/>
          </p:nvPr>
        </p:nvSpPr>
        <p:spPr/>
        <p:txBody>
          <a:bodyPr/>
          <a:lstStyle/>
          <a:p>
            <a:fld id="{7D478388-2A19-426F-B63F-07CA035D9178}" type="slidenum">
              <a:rPr lang="en-US" smtClean="0"/>
              <a:t>‹#›</a:t>
            </a:fld>
            <a:endParaRPr lang="en-US" dirty="0"/>
          </a:p>
        </p:txBody>
      </p:sp>
    </p:spTree>
    <p:extLst>
      <p:ext uri="{BB962C8B-B14F-4D97-AF65-F5344CB8AC3E}">
        <p14:creationId xmlns:p14="http://schemas.microsoft.com/office/powerpoint/2010/main" val="3852441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0D51B5-4867-4C1C-913C-E55250CAC073}" type="datetime1">
              <a:rPr lang="en-US" smtClean="0"/>
              <a:t>3/10/2015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©Gaye Gronlund 2015</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78388-2A19-426F-B63F-07CA035D9178}" type="slidenum">
              <a:rPr lang="en-US" smtClean="0"/>
              <a:t>‹#›</a:t>
            </a:fld>
            <a:endParaRPr lang="en-US" dirty="0"/>
          </a:p>
        </p:txBody>
      </p:sp>
    </p:spTree>
    <p:extLst>
      <p:ext uri="{BB962C8B-B14F-4D97-AF65-F5344CB8AC3E}">
        <p14:creationId xmlns:p14="http://schemas.microsoft.com/office/powerpoint/2010/main" val="4136120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43000"/>
            <a:ext cx="7772400" cy="1470025"/>
          </a:xfrm>
        </p:spPr>
        <p:txBody>
          <a:bodyPr>
            <a:noAutofit/>
          </a:bodyPr>
          <a:lstStyle/>
          <a:p>
            <a:r>
              <a:rPr lang="en-US" sz="2800" i="1" dirty="0" smtClean="0"/>
              <a:t>Higher Education Faculty Series:</a:t>
            </a:r>
            <a:r>
              <a:rPr lang="en-US" dirty="0" smtClean="0"/>
              <a:t> </a:t>
            </a:r>
            <a:br>
              <a:rPr lang="en-US" dirty="0" smtClean="0"/>
            </a:br>
            <a:r>
              <a:rPr lang="en-US" sz="4000" dirty="0" smtClean="0"/>
              <a:t>"Making the Illinois Early Learning and Development Standards Come Alive for Your Preservice Students</a:t>
            </a:r>
            <a:r>
              <a:rPr lang="en-US" dirty="0" smtClean="0"/>
              <a:t>"</a:t>
            </a:r>
            <a:endParaRPr lang="en-US" sz="3600" dirty="0"/>
          </a:p>
        </p:txBody>
      </p:sp>
      <p:sp>
        <p:nvSpPr>
          <p:cNvPr id="4" name="Subtitle 3"/>
          <p:cNvSpPr>
            <a:spLocks noGrp="1" noChangeArrowheads="1"/>
          </p:cNvSpPr>
          <p:nvPr>
            <p:ph type="subTitle" idx="1"/>
          </p:nvPr>
        </p:nvSpPr>
        <p:spPr bwMode="auto">
          <a:xfrm>
            <a:off x="609600" y="4876800"/>
            <a:ext cx="7854696" cy="1752600"/>
          </a:xfrm>
          <a:prstGeom prst="rect">
            <a:avLst/>
          </a:prstGeom>
          <a:solidFill>
            <a:schemeClr val="bg1">
              <a:lumMod val="95000"/>
            </a:schemeClr>
          </a:solidFill>
          <a:ln>
            <a:noFill/>
          </a:ln>
          <a:effectLst/>
          <a:extLst/>
        </p:spPr>
        <p:txBody>
          <a:bodyPr>
            <a:normAutofit fontScale="32500" lnSpcReduction="20000"/>
          </a:bodyPr>
          <a:lstStyle/>
          <a:p>
            <a:pPr marL="342900" indent="-342900" algn="ctr">
              <a:lnSpc>
                <a:spcPct val="80000"/>
              </a:lnSpc>
              <a:spcBef>
                <a:spcPct val="20000"/>
              </a:spcBef>
              <a:defRPr/>
            </a:pPr>
            <a:endParaRPr lang="en-US" dirty="0">
              <a:cs typeface="+mn-cs"/>
            </a:endParaRPr>
          </a:p>
          <a:p>
            <a:pPr algn="ctr">
              <a:lnSpc>
                <a:spcPct val="80000"/>
              </a:lnSpc>
              <a:defRPr/>
            </a:pPr>
            <a:r>
              <a:rPr lang="en-US" sz="8000" dirty="0">
                <a:solidFill>
                  <a:schemeClr val="tx1"/>
                </a:solidFill>
                <a:latin typeface="+mj-lt"/>
                <a:cs typeface="+mn-cs"/>
              </a:rPr>
              <a:t>Gaye Gronlund, M.A.</a:t>
            </a:r>
          </a:p>
          <a:p>
            <a:pPr algn="ctr">
              <a:lnSpc>
                <a:spcPct val="80000"/>
              </a:lnSpc>
              <a:defRPr/>
            </a:pPr>
            <a:r>
              <a:rPr lang="en-US" sz="8000" dirty="0">
                <a:solidFill>
                  <a:schemeClr val="tx1"/>
                </a:solidFill>
                <a:latin typeface="+mj-lt"/>
                <a:cs typeface="+mn-cs"/>
              </a:rPr>
              <a:t>Early Childhood Education Consultant</a:t>
            </a:r>
          </a:p>
          <a:p>
            <a:pPr algn="ctr">
              <a:lnSpc>
                <a:spcPct val="80000"/>
              </a:lnSpc>
              <a:defRPr/>
            </a:pPr>
            <a:r>
              <a:rPr lang="en-US" sz="8000" dirty="0">
                <a:solidFill>
                  <a:schemeClr val="tx1"/>
                </a:solidFill>
                <a:latin typeface="+mj-lt"/>
                <a:cs typeface="+mn-cs"/>
              </a:rPr>
              <a:t>Tucson, AZ &amp; Traverse City, MI</a:t>
            </a:r>
          </a:p>
          <a:p>
            <a:pPr algn="ctr">
              <a:lnSpc>
                <a:spcPct val="80000"/>
              </a:lnSpc>
              <a:defRPr/>
            </a:pPr>
            <a:r>
              <a:rPr lang="en-US" sz="8000" dirty="0">
                <a:solidFill>
                  <a:schemeClr val="tx1"/>
                </a:solidFill>
                <a:latin typeface="+mj-lt"/>
                <a:cs typeface="+mn-cs"/>
              </a:rPr>
              <a:t>gayegronlund@yahoo.com</a:t>
            </a:r>
          </a:p>
          <a:p>
            <a:pPr marL="342900" indent="-342900">
              <a:lnSpc>
                <a:spcPct val="80000"/>
              </a:lnSpc>
              <a:spcBef>
                <a:spcPct val="20000"/>
              </a:spcBef>
              <a:buFontTx/>
              <a:buChar char="•"/>
              <a:defRPr/>
            </a:pPr>
            <a:endParaRPr lang="en-US" dirty="0">
              <a:cs typeface="+mn-cs"/>
            </a:endParaRPr>
          </a:p>
        </p:txBody>
      </p:sp>
    </p:spTree>
    <p:extLst>
      <p:ext uri="{BB962C8B-B14F-4D97-AF65-F5344CB8AC3E}">
        <p14:creationId xmlns:p14="http://schemas.microsoft.com/office/powerpoint/2010/main" val="28484589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There are 8 domains/sections</a:t>
            </a:r>
            <a:endParaRPr lang="en-US" dirty="0"/>
          </a:p>
        </p:txBody>
      </p:sp>
      <p:sp>
        <p:nvSpPr>
          <p:cNvPr id="5" name="Content Placeholder 4"/>
          <p:cNvSpPr>
            <a:spLocks noGrp="1"/>
          </p:cNvSpPr>
          <p:nvPr>
            <p:ph sz="half" idx="1"/>
          </p:nvPr>
        </p:nvSpPr>
        <p:spPr>
          <a:solidFill>
            <a:schemeClr val="bg1">
              <a:lumMod val="95000"/>
            </a:schemeClr>
          </a:solidFill>
        </p:spPr>
        <p:txBody>
          <a:bodyPr>
            <a:noAutofit/>
          </a:bodyPr>
          <a:lstStyle/>
          <a:p>
            <a:pPr marL="514350" indent="-514350">
              <a:buAutoNum type="arabicPeriod"/>
            </a:pPr>
            <a:r>
              <a:rPr lang="en-US" sz="3200" dirty="0" smtClean="0"/>
              <a:t>Language Arts</a:t>
            </a:r>
          </a:p>
          <a:p>
            <a:pPr marL="0" indent="0">
              <a:buNone/>
            </a:pPr>
            <a:endParaRPr lang="en-US" sz="3200" dirty="0"/>
          </a:p>
          <a:p>
            <a:pPr marL="0" indent="0">
              <a:buNone/>
            </a:pPr>
            <a:r>
              <a:rPr lang="en-US" sz="3200" dirty="0" smtClean="0"/>
              <a:t>2. Mathematics</a:t>
            </a:r>
            <a:endParaRPr lang="en-US" sz="3200" dirty="0" smtClean="0"/>
          </a:p>
          <a:p>
            <a:pPr marL="514350" indent="-514350">
              <a:buAutoNum type="arabicPeriod"/>
            </a:pPr>
            <a:endParaRPr lang="en-US" sz="3200" dirty="0"/>
          </a:p>
          <a:p>
            <a:pPr marL="0" indent="0">
              <a:buNone/>
            </a:pPr>
            <a:r>
              <a:rPr lang="en-US" sz="3200" dirty="0" smtClean="0"/>
              <a:t>3. Science</a:t>
            </a:r>
            <a:endParaRPr lang="en-US" sz="3200" dirty="0" smtClean="0"/>
          </a:p>
          <a:p>
            <a:pPr marL="514350" indent="-514350">
              <a:buAutoNum type="arabicPeriod"/>
            </a:pPr>
            <a:endParaRPr lang="en-US" sz="3200" dirty="0"/>
          </a:p>
          <a:p>
            <a:pPr marL="0" indent="0">
              <a:buNone/>
            </a:pPr>
            <a:r>
              <a:rPr lang="en-US" sz="3200" dirty="0" smtClean="0"/>
              <a:t>4. Social </a:t>
            </a:r>
            <a:r>
              <a:rPr lang="en-US" sz="3200" dirty="0" smtClean="0"/>
              <a:t>Studies</a:t>
            </a:r>
            <a:endParaRPr lang="en-US" sz="3200" dirty="0"/>
          </a:p>
        </p:txBody>
      </p:sp>
      <p:sp>
        <p:nvSpPr>
          <p:cNvPr id="6" name="Content Placeholder 5"/>
          <p:cNvSpPr>
            <a:spLocks noGrp="1"/>
          </p:cNvSpPr>
          <p:nvPr>
            <p:ph sz="half" idx="2"/>
          </p:nvPr>
        </p:nvSpPr>
        <p:spPr>
          <a:solidFill>
            <a:schemeClr val="bg1">
              <a:lumMod val="95000"/>
            </a:schemeClr>
          </a:solidFill>
        </p:spPr>
        <p:txBody>
          <a:bodyPr>
            <a:normAutofit fontScale="92500" lnSpcReduction="10000"/>
          </a:bodyPr>
          <a:lstStyle/>
          <a:p>
            <a:pPr marL="0" indent="0">
              <a:buNone/>
            </a:pPr>
            <a:r>
              <a:rPr lang="en-US" dirty="0" smtClean="0"/>
              <a:t>5. Physical Development &amp; Health</a:t>
            </a:r>
          </a:p>
          <a:p>
            <a:pPr marL="0" indent="0">
              <a:buNone/>
            </a:pPr>
            <a:endParaRPr lang="en-US" dirty="0"/>
          </a:p>
          <a:p>
            <a:pPr marL="0" indent="0">
              <a:buNone/>
            </a:pPr>
            <a:r>
              <a:rPr lang="en-US" dirty="0" smtClean="0"/>
              <a:t>6. The Arts</a:t>
            </a:r>
          </a:p>
          <a:p>
            <a:pPr marL="0" indent="0">
              <a:buNone/>
            </a:pPr>
            <a:endParaRPr lang="en-US" dirty="0"/>
          </a:p>
          <a:p>
            <a:pPr marL="0" indent="0">
              <a:buNone/>
            </a:pPr>
            <a:r>
              <a:rPr lang="en-US" dirty="0" smtClean="0"/>
              <a:t>7. English Language Learner Home Language Development</a:t>
            </a:r>
          </a:p>
          <a:p>
            <a:pPr marL="0" indent="0">
              <a:buNone/>
            </a:pPr>
            <a:endParaRPr lang="en-US" dirty="0"/>
          </a:p>
          <a:p>
            <a:pPr marL="0" indent="0">
              <a:buNone/>
            </a:pPr>
            <a:r>
              <a:rPr lang="en-US" dirty="0" smtClean="0"/>
              <a:t>8. Social/Emotional Development</a:t>
            </a:r>
            <a:endParaRPr lang="en-US" dirty="0"/>
          </a:p>
        </p:txBody>
      </p:sp>
      <p:sp>
        <p:nvSpPr>
          <p:cNvPr id="3" name="Footer Placeholder 2"/>
          <p:cNvSpPr>
            <a:spLocks noGrp="1"/>
          </p:cNvSpPr>
          <p:nvPr>
            <p:ph type="ftr" sz="quarter" idx="11"/>
          </p:nvPr>
        </p:nvSpPr>
        <p:spPr/>
        <p:txBody>
          <a:bodyPr/>
          <a:lstStyle/>
          <a:p>
            <a:r>
              <a:rPr lang="en-US" smtClean="0"/>
              <a:t>©Gaye Gronlund 2015</a:t>
            </a:r>
            <a:endParaRPr lang="en-US"/>
          </a:p>
        </p:txBody>
      </p:sp>
    </p:spTree>
    <p:extLst>
      <p:ext uri="{BB962C8B-B14F-4D97-AF65-F5344CB8AC3E}">
        <p14:creationId xmlns:p14="http://schemas.microsoft.com/office/powerpoint/2010/main" val="11521995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25331"/>
            <a:ext cx="3886200" cy="5486400"/>
          </a:xfrm>
          <a:solidFill>
            <a:schemeClr val="bg1">
              <a:lumMod val="95000"/>
            </a:schemeClr>
          </a:solidFill>
        </p:spPr>
        <p:txBody>
          <a:bodyPr>
            <a:normAutofit fontScale="90000"/>
          </a:bodyPr>
          <a:lstStyle/>
          <a:p>
            <a:r>
              <a:rPr lang="en-US" sz="4000" dirty="0" smtClean="0"/>
              <a:t>Every domain section begins with an illustrative</a:t>
            </a:r>
            <a:br>
              <a:rPr lang="en-US" sz="4000" dirty="0" smtClean="0"/>
            </a:br>
            <a:r>
              <a:rPr lang="en-US" sz="4000" dirty="0" smtClean="0"/>
              <a:t>story and an introduction to the domain.</a:t>
            </a:r>
            <a:br>
              <a:rPr lang="en-US" sz="4000" dirty="0" smtClean="0"/>
            </a:br>
            <a:r>
              <a:rPr lang="en-US" dirty="0"/>
              <a:t/>
            </a:r>
            <a:br>
              <a:rPr lang="en-US" dirty="0"/>
            </a:br>
            <a:r>
              <a:rPr lang="en-US" sz="3600" dirty="0" smtClean="0"/>
              <a:t>Again, great discussion material!</a:t>
            </a:r>
            <a:endParaRPr lang="en-US" sz="3600" dirty="0"/>
          </a:p>
        </p:txBody>
      </p:sp>
      <p:sp>
        <p:nvSpPr>
          <p:cNvPr id="5" name="Footer Placeholder 4"/>
          <p:cNvSpPr>
            <a:spLocks noGrp="1"/>
          </p:cNvSpPr>
          <p:nvPr>
            <p:ph type="ftr" sz="quarter" idx="11"/>
          </p:nvPr>
        </p:nvSpPr>
        <p:spPr/>
        <p:txBody>
          <a:bodyPr/>
          <a:lstStyle/>
          <a:p>
            <a:r>
              <a:rPr lang="en-US" smtClean="0"/>
              <a:t>©Gaye Gronlund 2015</a:t>
            </a:r>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050" t="17291" r="25037" b="10685"/>
          <a:stretch/>
        </p:blipFill>
        <p:spPr bwMode="auto">
          <a:xfrm>
            <a:off x="4572000" y="835742"/>
            <a:ext cx="4282440" cy="52686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1597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B511CA94-AA77-4A99-A2B5-0C921EC484BD}" type="slidenum">
              <a:rPr lang="en-US"/>
              <a:pPr>
                <a:defRPr/>
              </a:pPr>
              <a:t>12</a:t>
            </a:fld>
            <a:endParaRPr lang="en-US" dirty="0"/>
          </a:p>
        </p:txBody>
      </p:sp>
      <p:sp>
        <p:nvSpPr>
          <p:cNvPr id="51203" name="Title 1"/>
          <p:cNvSpPr>
            <a:spLocks noGrp="1"/>
          </p:cNvSpPr>
          <p:nvPr>
            <p:ph type="title"/>
          </p:nvPr>
        </p:nvSpPr>
        <p:spPr>
          <a:xfrm>
            <a:off x="5562600" y="685800"/>
            <a:ext cx="3200400" cy="5410200"/>
          </a:xfrm>
          <a:solidFill>
            <a:schemeClr val="bg1">
              <a:lumMod val="95000"/>
            </a:schemeClr>
          </a:solidFill>
        </p:spPr>
        <p:txBody>
          <a:bodyPr/>
          <a:lstStyle/>
          <a:p>
            <a:r>
              <a:rPr lang="en-US" altLang="en-US" b="1" dirty="0" smtClean="0"/>
              <a:t>The Preschool Benchmarks are the Core of the IELDS</a:t>
            </a:r>
          </a:p>
        </p:txBody>
      </p:sp>
    </p:spTree>
    <p:extLst>
      <p:ext uri="{BB962C8B-B14F-4D97-AF65-F5344CB8AC3E}">
        <p14:creationId xmlns:p14="http://schemas.microsoft.com/office/powerpoint/2010/main" val="4015622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solidFill>
            <a:schemeClr val="bg1">
              <a:lumMod val="95000"/>
            </a:schemeClr>
          </a:solidFill>
        </p:spPr>
        <p:txBody>
          <a:bodyPr>
            <a:normAutofit fontScale="90000"/>
          </a:bodyPr>
          <a:lstStyle/>
          <a:p>
            <a:r>
              <a:rPr lang="en-US" dirty="0" smtClean="0"/>
              <a:t>And, each benchmark page contains 6 elements:</a:t>
            </a:r>
            <a:endParaRPr lang="en-US" dirty="0"/>
          </a:p>
        </p:txBody>
      </p:sp>
      <p:sp>
        <p:nvSpPr>
          <p:cNvPr id="3" name="Footer Placeholder 2"/>
          <p:cNvSpPr>
            <a:spLocks noGrp="1"/>
          </p:cNvSpPr>
          <p:nvPr>
            <p:ph type="ftr" sz="quarter" idx="11"/>
          </p:nvPr>
        </p:nvSpPr>
        <p:spPr/>
        <p:txBody>
          <a:bodyPr/>
          <a:lstStyle/>
          <a:p>
            <a:r>
              <a:rPr lang="en-US" smtClean="0"/>
              <a:t>©Gaye Gronlund 2015</a:t>
            </a:r>
            <a:endParaRPr lang="en-US"/>
          </a:p>
        </p:txBody>
      </p:sp>
      <p:pic>
        <p:nvPicPr>
          <p:cNvPr id="4" name="Picture 2" descr="C:\Users\Public\Pictures\Pictures\wellington\numbers_se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044" t="54558" r="65516" b="-940"/>
          <a:stretch/>
        </p:blipFill>
        <p:spPr bwMode="auto">
          <a:xfrm>
            <a:off x="5191709" y="5257800"/>
            <a:ext cx="624419" cy="10562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ublic\Pictures\Pictures\wellington\numbers_se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44" r="65516" b="53616"/>
          <a:stretch/>
        </p:blipFill>
        <p:spPr bwMode="auto">
          <a:xfrm>
            <a:off x="289288" y="1562136"/>
            <a:ext cx="559421" cy="9463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90964" y="1620779"/>
            <a:ext cx="1649811" cy="646331"/>
          </a:xfrm>
          <a:prstGeom prst="rect">
            <a:avLst/>
          </a:prstGeom>
          <a:noFill/>
          <a:ln>
            <a:solidFill>
              <a:schemeClr val="tx1"/>
            </a:solidFill>
          </a:ln>
        </p:spPr>
        <p:txBody>
          <a:bodyPr wrap="none" rtlCol="0">
            <a:spAutoFit/>
          </a:bodyPr>
          <a:lstStyle/>
          <a:p>
            <a:r>
              <a:rPr lang="en-US" sz="3600" dirty="0" smtClean="0"/>
              <a:t>Domain</a:t>
            </a:r>
            <a:endParaRPr lang="en-US" sz="3600" dirty="0"/>
          </a:p>
        </p:txBody>
      </p:sp>
      <p:pic>
        <p:nvPicPr>
          <p:cNvPr id="7" name="Picture 2" descr="C:\Users\Public\Pictures\Pictures\wellington\numbers_se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512" t="-170" r="42181" b="52947"/>
          <a:stretch/>
        </p:blipFill>
        <p:spPr bwMode="auto">
          <a:xfrm>
            <a:off x="568998" y="2937185"/>
            <a:ext cx="689483" cy="10325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29784" y="3000200"/>
            <a:ext cx="1047082" cy="646331"/>
          </a:xfrm>
          <a:prstGeom prst="rect">
            <a:avLst/>
          </a:prstGeom>
          <a:noFill/>
          <a:ln>
            <a:solidFill>
              <a:schemeClr val="tx1"/>
            </a:solidFill>
          </a:ln>
        </p:spPr>
        <p:txBody>
          <a:bodyPr wrap="none" rtlCol="0">
            <a:spAutoFit/>
          </a:bodyPr>
          <a:lstStyle/>
          <a:p>
            <a:r>
              <a:rPr lang="en-US" sz="3600" dirty="0" smtClean="0"/>
              <a:t>Goal</a:t>
            </a:r>
            <a:endParaRPr lang="en-US" sz="3600" dirty="0"/>
          </a:p>
        </p:txBody>
      </p:sp>
      <p:pic>
        <p:nvPicPr>
          <p:cNvPr id="9" name="Picture 2" descr="C:\Users\Public\Pictures\Pictures\wellington\numbers_se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906" r="20022" b="52777"/>
          <a:stretch/>
        </p:blipFill>
        <p:spPr bwMode="auto">
          <a:xfrm>
            <a:off x="848709" y="4416677"/>
            <a:ext cx="741294" cy="10537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96204" y="4343399"/>
            <a:ext cx="2048253" cy="1200329"/>
          </a:xfrm>
          <a:prstGeom prst="rect">
            <a:avLst/>
          </a:prstGeom>
          <a:noFill/>
          <a:ln>
            <a:solidFill>
              <a:schemeClr val="tx1"/>
            </a:solidFill>
          </a:ln>
        </p:spPr>
        <p:txBody>
          <a:bodyPr wrap="none" rtlCol="0">
            <a:spAutoFit/>
          </a:bodyPr>
          <a:lstStyle/>
          <a:p>
            <a:r>
              <a:rPr lang="en-US" sz="3600" dirty="0" smtClean="0"/>
              <a:t>Learning </a:t>
            </a:r>
          </a:p>
          <a:p>
            <a:r>
              <a:rPr lang="en-US" sz="3600" dirty="0" smtClean="0"/>
              <a:t>Standards</a:t>
            </a:r>
            <a:endParaRPr lang="en-US" sz="3600" dirty="0"/>
          </a:p>
        </p:txBody>
      </p:sp>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44457" y="1679789"/>
            <a:ext cx="647798" cy="90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732339" y="1519118"/>
            <a:ext cx="2482283" cy="1200329"/>
          </a:xfrm>
          <a:prstGeom prst="rect">
            <a:avLst/>
          </a:prstGeom>
          <a:noFill/>
          <a:ln>
            <a:solidFill>
              <a:schemeClr val="tx1"/>
            </a:solidFill>
          </a:ln>
        </p:spPr>
        <p:txBody>
          <a:bodyPr wrap="none" rtlCol="0">
            <a:spAutoFit/>
          </a:bodyPr>
          <a:lstStyle/>
          <a:p>
            <a:r>
              <a:rPr lang="en-US" sz="3600" dirty="0" smtClean="0"/>
              <a:t>Preschool </a:t>
            </a:r>
          </a:p>
          <a:p>
            <a:r>
              <a:rPr lang="en-US" sz="3600" dirty="0" smtClean="0"/>
              <a:t>Benchmarks</a:t>
            </a:r>
            <a:endParaRPr lang="en-US" sz="3600" dirty="0"/>
          </a:p>
        </p:txBody>
      </p:sp>
      <p:pic>
        <p:nvPicPr>
          <p:cNvPr id="13" name="Picture 2" descr="C:\Users\Public\Pictures\Pictures\wellington\numbers_set.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4498" r="85952"/>
          <a:stretch/>
        </p:blipFill>
        <p:spPr bwMode="auto">
          <a:xfrm>
            <a:off x="4744629" y="3323365"/>
            <a:ext cx="644245" cy="94675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410116" y="3092534"/>
            <a:ext cx="2595903" cy="1754326"/>
          </a:xfrm>
          <a:prstGeom prst="rect">
            <a:avLst/>
          </a:prstGeom>
          <a:noFill/>
          <a:ln>
            <a:solidFill>
              <a:schemeClr val="tx1"/>
            </a:solidFill>
          </a:ln>
        </p:spPr>
        <p:txBody>
          <a:bodyPr wrap="none" rtlCol="0">
            <a:spAutoFit/>
          </a:bodyPr>
          <a:lstStyle/>
          <a:p>
            <a:r>
              <a:rPr lang="en-US" sz="3600" dirty="0" smtClean="0"/>
              <a:t>Example</a:t>
            </a:r>
          </a:p>
          <a:p>
            <a:r>
              <a:rPr lang="en-US" sz="3600" dirty="0" smtClean="0"/>
              <a:t>Performance</a:t>
            </a:r>
          </a:p>
          <a:p>
            <a:r>
              <a:rPr lang="en-US" sz="3600" dirty="0" smtClean="0"/>
              <a:t>Descriptors</a:t>
            </a:r>
            <a:endParaRPr lang="en-US" sz="3600" dirty="0"/>
          </a:p>
        </p:txBody>
      </p:sp>
      <p:sp>
        <p:nvSpPr>
          <p:cNvPr id="15" name="TextBox 14"/>
          <p:cNvSpPr txBox="1"/>
          <p:nvPr/>
        </p:nvSpPr>
        <p:spPr>
          <a:xfrm>
            <a:off x="5953815" y="5049797"/>
            <a:ext cx="3107389" cy="1754326"/>
          </a:xfrm>
          <a:prstGeom prst="rect">
            <a:avLst/>
          </a:prstGeom>
          <a:noFill/>
          <a:ln>
            <a:solidFill>
              <a:schemeClr val="tx1"/>
            </a:solidFill>
          </a:ln>
        </p:spPr>
        <p:txBody>
          <a:bodyPr wrap="none" rtlCol="0">
            <a:spAutoFit/>
          </a:bodyPr>
          <a:lstStyle/>
          <a:p>
            <a:r>
              <a:rPr lang="en-US" sz="3600" dirty="0" smtClean="0"/>
              <a:t>Common Core</a:t>
            </a:r>
          </a:p>
          <a:p>
            <a:r>
              <a:rPr lang="en-US" sz="3600" dirty="0" smtClean="0"/>
              <a:t>State Standards</a:t>
            </a:r>
          </a:p>
          <a:p>
            <a:r>
              <a:rPr lang="en-US" sz="3600" dirty="0" smtClean="0"/>
              <a:t>Alignment</a:t>
            </a:r>
            <a:endParaRPr lang="en-US" sz="3600" dirty="0"/>
          </a:p>
        </p:txBody>
      </p:sp>
    </p:spTree>
    <p:extLst>
      <p:ext uri="{BB962C8B-B14F-4D97-AF65-F5344CB8AC3E}">
        <p14:creationId xmlns:p14="http://schemas.microsoft.com/office/powerpoint/2010/main" val="1811657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©Gaye Gronlund 2015</a:t>
            </a:r>
            <a:endParaRPr lang="en-US"/>
          </a:p>
        </p:txBody>
      </p:sp>
      <p:sp>
        <p:nvSpPr>
          <p:cNvPr id="4" name="Oval 3"/>
          <p:cNvSpPr/>
          <p:nvPr/>
        </p:nvSpPr>
        <p:spPr>
          <a:xfrm>
            <a:off x="4953000" y="381000"/>
            <a:ext cx="3581400" cy="23622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Identify the domain</a:t>
            </a:r>
            <a:endParaRPr lang="en-US" sz="4400"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6288"/>
            <a:ext cx="4667250" cy="3898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228600" y="3733800"/>
            <a:ext cx="4724400" cy="2585884"/>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Find the page on which the benchmark appears</a:t>
            </a:r>
            <a:endParaRPr lang="en-US" sz="3600" dirty="0">
              <a:solidFill>
                <a:schemeClr val="tx1"/>
              </a:solidFill>
            </a:endParaRPr>
          </a:p>
        </p:txBody>
      </p:sp>
      <p:sp>
        <p:nvSpPr>
          <p:cNvPr id="6" name="Oval 5"/>
          <p:cNvSpPr/>
          <p:nvPr/>
        </p:nvSpPr>
        <p:spPr>
          <a:xfrm>
            <a:off x="5275006" y="3886200"/>
            <a:ext cx="3657600" cy="2585884"/>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Look at the other benchmarks on that page</a:t>
            </a:r>
            <a:endParaRPr lang="en-US" sz="3600" dirty="0">
              <a:solidFill>
                <a:schemeClr val="tx1"/>
              </a:solidFill>
            </a:endParaRPr>
          </a:p>
        </p:txBody>
      </p:sp>
    </p:spTree>
    <p:extLst>
      <p:ext uri="{BB962C8B-B14F-4D97-AF65-F5344CB8AC3E}">
        <p14:creationId xmlns:p14="http://schemas.microsoft.com/office/powerpoint/2010/main" val="25450957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03AE4A5-8B83-4060-9581-C5A22F19466D}" type="slidenum">
              <a:rPr lang="en-US"/>
              <a:pPr>
                <a:defRPr/>
              </a:pPr>
              <a:t>15</a:t>
            </a:fld>
            <a:endParaRPr lang="en-US" dirty="0"/>
          </a:p>
        </p:txBody>
      </p:sp>
      <p:sp>
        <p:nvSpPr>
          <p:cNvPr id="53251" name="Title 3"/>
          <p:cNvSpPr>
            <a:spLocks noGrp="1"/>
          </p:cNvSpPr>
          <p:nvPr>
            <p:ph type="title"/>
          </p:nvPr>
        </p:nvSpPr>
        <p:spPr>
          <a:solidFill>
            <a:schemeClr val="bg1">
              <a:lumMod val="95000"/>
            </a:schemeClr>
          </a:solidFill>
        </p:spPr>
        <p:txBody>
          <a:bodyPr>
            <a:normAutofit fontScale="90000"/>
          </a:bodyPr>
          <a:lstStyle/>
          <a:p>
            <a:r>
              <a:rPr lang="en-US" altLang="en-US" sz="3600" b="1" dirty="0" smtClean="0"/>
              <a:t>What domain best matches each of the following benchmarks?</a:t>
            </a:r>
          </a:p>
        </p:txBody>
      </p:sp>
      <p:sp>
        <p:nvSpPr>
          <p:cNvPr id="53252" name="Content Placeholder 4"/>
          <p:cNvSpPr>
            <a:spLocks noGrp="1"/>
          </p:cNvSpPr>
          <p:nvPr>
            <p:ph sz="half" idx="1"/>
          </p:nvPr>
        </p:nvSpPr>
        <p:spPr>
          <a:xfrm>
            <a:off x="457200" y="1600200"/>
            <a:ext cx="4038600" cy="4800600"/>
          </a:xfrm>
          <a:ln>
            <a:solidFill>
              <a:schemeClr val="tx1"/>
            </a:solidFill>
            <a:miter lim="800000"/>
            <a:headEnd/>
            <a:tailEnd/>
          </a:ln>
        </p:spPr>
        <p:txBody>
          <a:bodyPr/>
          <a:lstStyle/>
          <a:p>
            <a:pPr marL="0" indent="0">
              <a:lnSpc>
                <a:spcPct val="80000"/>
              </a:lnSpc>
              <a:buFont typeface="Arial" charset="0"/>
              <a:buNone/>
            </a:pPr>
            <a:endParaRPr lang="en-US" altLang="en-US" sz="1800" b="1" smtClean="0"/>
          </a:p>
          <a:p>
            <a:pPr marL="0" indent="0">
              <a:lnSpc>
                <a:spcPct val="80000"/>
              </a:lnSpc>
              <a:buFont typeface="Arial" charset="0"/>
              <a:buNone/>
            </a:pPr>
            <a:r>
              <a:rPr lang="en-US" altLang="en-US" sz="1800" b="1" smtClean="0"/>
              <a:t>#1. Identify body parts and their functions.</a:t>
            </a:r>
          </a:p>
          <a:p>
            <a:pPr marL="0" indent="0">
              <a:lnSpc>
                <a:spcPct val="80000"/>
              </a:lnSpc>
              <a:buFont typeface="Arial" charset="0"/>
              <a:buNone/>
            </a:pPr>
            <a:endParaRPr lang="en-US" altLang="en-US" sz="1800" b="1" smtClean="0"/>
          </a:p>
          <a:p>
            <a:pPr marL="0" indent="0">
              <a:lnSpc>
                <a:spcPct val="80000"/>
              </a:lnSpc>
              <a:buFont typeface="Arial" charset="0"/>
              <a:buNone/>
            </a:pPr>
            <a:r>
              <a:rPr lang="en-US" altLang="en-US" sz="1800" b="1" smtClean="0"/>
              <a:t>#2. Sort, order, compare, and describe objects according to characteristics or attribute(s).</a:t>
            </a:r>
          </a:p>
          <a:p>
            <a:pPr marL="0" indent="0">
              <a:lnSpc>
                <a:spcPct val="80000"/>
              </a:lnSpc>
              <a:buFont typeface="Arial" charset="0"/>
              <a:buNone/>
            </a:pPr>
            <a:endParaRPr lang="en-US" altLang="en-US" sz="1800" b="1" smtClean="0"/>
          </a:p>
          <a:p>
            <a:pPr marL="0" indent="0">
              <a:lnSpc>
                <a:spcPct val="80000"/>
              </a:lnSpc>
              <a:buFont typeface="Arial" charset="0"/>
              <a:buNone/>
            </a:pPr>
            <a:r>
              <a:rPr lang="en-US" altLang="en-US" sz="1800" b="1" smtClean="0"/>
              <a:t>#3. Exhibit eagerness and curiosity as a learner.</a:t>
            </a:r>
          </a:p>
          <a:p>
            <a:pPr marL="0" indent="0">
              <a:lnSpc>
                <a:spcPct val="80000"/>
              </a:lnSpc>
              <a:buFont typeface="Arial" charset="0"/>
              <a:buNone/>
            </a:pPr>
            <a:endParaRPr lang="en-US" altLang="en-US" sz="1800" b="1" smtClean="0"/>
          </a:p>
          <a:p>
            <a:pPr marL="0" indent="0">
              <a:lnSpc>
                <a:spcPct val="80000"/>
              </a:lnSpc>
              <a:buFont typeface="Arial" charset="0"/>
              <a:buNone/>
            </a:pPr>
            <a:r>
              <a:rPr lang="en-US" altLang="en-US" sz="1800" b="1" smtClean="0"/>
              <a:t>#4. With teacher assistance, recognize and match words that rhyme.</a:t>
            </a:r>
          </a:p>
          <a:p>
            <a:pPr marL="0" indent="0">
              <a:lnSpc>
                <a:spcPct val="80000"/>
              </a:lnSpc>
              <a:buFont typeface="Arial" charset="0"/>
              <a:buNone/>
            </a:pPr>
            <a:endParaRPr lang="en-US" altLang="en-US" sz="1800" b="1" smtClean="0"/>
          </a:p>
          <a:p>
            <a:pPr marL="0" indent="0">
              <a:lnSpc>
                <a:spcPct val="80000"/>
              </a:lnSpc>
              <a:buFont typeface="Arial" charset="0"/>
              <a:buNone/>
            </a:pPr>
            <a:r>
              <a:rPr lang="en-US" altLang="en-US" sz="1800" b="1" smtClean="0"/>
              <a:t>#5. Describe or respond to their own creative work or the creative work of others.</a:t>
            </a:r>
          </a:p>
          <a:p>
            <a:pPr marL="0" indent="0">
              <a:lnSpc>
                <a:spcPct val="80000"/>
              </a:lnSpc>
            </a:pPr>
            <a:endParaRPr lang="en-US" altLang="en-US" sz="1800" smtClean="0"/>
          </a:p>
        </p:txBody>
      </p:sp>
      <p:sp>
        <p:nvSpPr>
          <p:cNvPr id="53253" name="Content Placeholder 5"/>
          <p:cNvSpPr>
            <a:spLocks noGrp="1"/>
          </p:cNvSpPr>
          <p:nvPr>
            <p:ph sz="half" idx="2"/>
          </p:nvPr>
        </p:nvSpPr>
        <p:spPr>
          <a:xfrm>
            <a:off x="4648200" y="1600200"/>
            <a:ext cx="4038600" cy="4800600"/>
          </a:xfrm>
          <a:ln>
            <a:solidFill>
              <a:schemeClr val="tx1"/>
            </a:solidFill>
            <a:miter lim="800000"/>
            <a:headEnd/>
            <a:tailEnd/>
          </a:ln>
        </p:spPr>
        <p:txBody>
          <a:bodyPr/>
          <a:lstStyle/>
          <a:p>
            <a:pPr marL="0" indent="0">
              <a:lnSpc>
                <a:spcPct val="80000"/>
              </a:lnSpc>
              <a:buFont typeface="Arial" charset="0"/>
              <a:buNone/>
            </a:pPr>
            <a:endParaRPr lang="en-US" altLang="en-US" sz="1800" smtClean="0"/>
          </a:p>
          <a:p>
            <a:pPr marL="0" indent="0">
              <a:lnSpc>
                <a:spcPct val="80000"/>
              </a:lnSpc>
              <a:buFont typeface="Arial" charset="0"/>
              <a:buNone/>
            </a:pPr>
            <a:r>
              <a:rPr lang="en-US" altLang="en-US" sz="1800" b="1" smtClean="0"/>
              <a:t>#6. Experiment with changes in matter when combined with other substances.</a:t>
            </a:r>
          </a:p>
          <a:p>
            <a:pPr marL="0" indent="0">
              <a:lnSpc>
                <a:spcPct val="80000"/>
              </a:lnSpc>
              <a:buFont typeface="Arial" charset="0"/>
              <a:buNone/>
            </a:pPr>
            <a:endParaRPr lang="en-US" altLang="en-US" sz="1800" b="1" smtClean="0"/>
          </a:p>
          <a:p>
            <a:pPr marL="0" indent="0">
              <a:lnSpc>
                <a:spcPct val="80000"/>
              </a:lnSpc>
              <a:buFont typeface="Arial" charset="0"/>
              <a:buNone/>
            </a:pPr>
            <a:r>
              <a:rPr lang="en-US" altLang="en-US" sz="1800" b="1" smtClean="0"/>
              <a:t>#7. Describe some common jobs and what is needed to perform those jobs.</a:t>
            </a:r>
          </a:p>
          <a:p>
            <a:pPr marL="0" indent="0">
              <a:lnSpc>
                <a:spcPct val="80000"/>
              </a:lnSpc>
              <a:buFont typeface="Arial" charset="0"/>
              <a:buNone/>
            </a:pPr>
            <a:endParaRPr lang="en-US" altLang="en-US" sz="1800" b="1" smtClean="0"/>
          </a:p>
          <a:p>
            <a:pPr marL="0" indent="0">
              <a:lnSpc>
                <a:spcPct val="80000"/>
              </a:lnSpc>
              <a:buFont typeface="Arial" charset="0"/>
              <a:buNone/>
            </a:pPr>
            <a:r>
              <a:rPr lang="en-US" altLang="en-US" sz="1800" b="1" smtClean="0"/>
              <a:t>#8. Participate in group projects or units of study designed to learn about a topic of interest.</a:t>
            </a:r>
          </a:p>
          <a:p>
            <a:pPr marL="0" indent="0">
              <a:lnSpc>
                <a:spcPct val="80000"/>
              </a:lnSpc>
              <a:buFont typeface="Arial" charset="0"/>
              <a:buNone/>
            </a:pPr>
            <a:endParaRPr lang="en-US" altLang="en-US" sz="1800" b="1" smtClean="0"/>
          </a:p>
          <a:p>
            <a:pPr marL="0" indent="0">
              <a:lnSpc>
                <a:spcPct val="80000"/>
              </a:lnSpc>
              <a:buFont typeface="Arial" charset="0"/>
              <a:buNone/>
            </a:pPr>
            <a:r>
              <a:rPr lang="en-US" altLang="en-US" sz="1800" b="1" smtClean="0"/>
              <a:t>#9. Informally solve simple mathematical problems presented in a meaningful context.</a:t>
            </a:r>
          </a:p>
          <a:p>
            <a:pPr marL="0" indent="0">
              <a:lnSpc>
                <a:spcPct val="80000"/>
              </a:lnSpc>
              <a:buFont typeface="Arial" charset="0"/>
              <a:buNone/>
            </a:pPr>
            <a:endParaRPr lang="en-US" altLang="en-US" sz="1800" b="1" smtClean="0"/>
          </a:p>
          <a:p>
            <a:pPr marL="0" indent="0">
              <a:lnSpc>
                <a:spcPct val="80000"/>
              </a:lnSpc>
              <a:buFont typeface="Arial" charset="0"/>
              <a:buNone/>
            </a:pPr>
            <a:r>
              <a:rPr lang="en-US" altLang="en-US" sz="1800" b="1" smtClean="0"/>
              <a:t>#10. CHALLENGE: Where would you find  a benchmark about a child knowing his/her colors?</a:t>
            </a:r>
          </a:p>
        </p:txBody>
      </p:sp>
    </p:spTree>
    <p:extLst>
      <p:ext uri="{BB962C8B-B14F-4D97-AF65-F5344CB8AC3E}">
        <p14:creationId xmlns:p14="http://schemas.microsoft.com/office/powerpoint/2010/main" val="44203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D68ED20-E899-4EF2-9788-1F28A4585653}" type="slidenum">
              <a:rPr lang="en-US"/>
              <a:pPr>
                <a:defRPr/>
              </a:pPr>
              <a:t>16</a:t>
            </a:fld>
            <a:endParaRPr lang="en-US" dirty="0"/>
          </a:p>
        </p:txBody>
      </p:sp>
      <p:sp>
        <p:nvSpPr>
          <p:cNvPr id="54275" name="Title 3"/>
          <p:cNvSpPr>
            <a:spLocks noGrp="1"/>
          </p:cNvSpPr>
          <p:nvPr>
            <p:ph type="title"/>
          </p:nvPr>
        </p:nvSpPr>
        <p:spPr>
          <a:solidFill>
            <a:schemeClr val="bg1">
              <a:lumMod val="95000"/>
            </a:schemeClr>
          </a:solidFill>
        </p:spPr>
        <p:txBody>
          <a:bodyPr>
            <a:normAutofit fontScale="90000"/>
          </a:bodyPr>
          <a:lstStyle/>
          <a:p>
            <a:r>
              <a:rPr lang="en-US" altLang="en-US" sz="3600" b="1" dirty="0" smtClean="0"/>
              <a:t>List of Benchmarks for Scavenger Hunt</a:t>
            </a:r>
            <a:br>
              <a:rPr lang="en-US" altLang="en-US" sz="3600" b="1" dirty="0" smtClean="0"/>
            </a:br>
            <a:r>
              <a:rPr lang="en-US" altLang="en-US" sz="3600" b="1" dirty="0" smtClean="0">
                <a:solidFill>
                  <a:srgbClr val="FF0000"/>
                </a:solidFill>
              </a:rPr>
              <a:t>with correct domains, numbers, and pages</a:t>
            </a:r>
            <a:endParaRPr lang="en-US" altLang="en-US" sz="3600" b="1" dirty="0" smtClean="0"/>
          </a:p>
        </p:txBody>
      </p:sp>
      <p:sp>
        <p:nvSpPr>
          <p:cNvPr id="54276" name="Content Placeholder 4"/>
          <p:cNvSpPr>
            <a:spLocks noGrp="1"/>
          </p:cNvSpPr>
          <p:nvPr>
            <p:ph sz="half" idx="1"/>
          </p:nvPr>
        </p:nvSpPr>
        <p:spPr>
          <a:xfrm>
            <a:off x="457200" y="1600200"/>
            <a:ext cx="4038600" cy="5029200"/>
          </a:xfrm>
          <a:ln>
            <a:solidFill>
              <a:schemeClr val="tx1"/>
            </a:solidFill>
            <a:miter lim="800000"/>
            <a:headEnd/>
            <a:tailEnd/>
          </a:ln>
        </p:spPr>
        <p:txBody>
          <a:bodyPr>
            <a:normAutofit lnSpcReduction="10000"/>
          </a:bodyPr>
          <a:lstStyle/>
          <a:p>
            <a:pPr marL="0" indent="0">
              <a:lnSpc>
                <a:spcPct val="80000"/>
              </a:lnSpc>
              <a:buFont typeface="Arial" charset="0"/>
              <a:buNone/>
            </a:pPr>
            <a:r>
              <a:rPr lang="en-US" altLang="en-US" sz="1600" b="1" smtClean="0"/>
              <a:t>#1. Identify body parts and their functions. </a:t>
            </a:r>
            <a:r>
              <a:rPr lang="en-US" altLang="en-US" sz="1600" b="1" smtClean="0">
                <a:solidFill>
                  <a:srgbClr val="FF0000"/>
                </a:solidFill>
              </a:rPr>
              <a:t>Physical Development and Health 23.A.ECa page 110</a:t>
            </a:r>
          </a:p>
          <a:p>
            <a:pPr marL="0" indent="0">
              <a:lnSpc>
                <a:spcPct val="80000"/>
              </a:lnSpc>
              <a:buFont typeface="Arial" charset="0"/>
              <a:buNone/>
            </a:pPr>
            <a:endParaRPr lang="en-US" altLang="en-US" sz="1600" b="1" smtClean="0">
              <a:solidFill>
                <a:srgbClr val="FF0000"/>
              </a:solidFill>
            </a:endParaRPr>
          </a:p>
          <a:p>
            <a:pPr marL="0" indent="0">
              <a:lnSpc>
                <a:spcPct val="80000"/>
              </a:lnSpc>
              <a:buFont typeface="Arial" charset="0"/>
              <a:buNone/>
            </a:pPr>
            <a:r>
              <a:rPr lang="en-US" altLang="en-US" sz="1600" b="1" smtClean="0"/>
              <a:t>#2. Sort, order, compare, and describe objects according to characteristics or attribute(s). </a:t>
            </a:r>
            <a:r>
              <a:rPr lang="en-US" altLang="en-US" sz="1600" b="1" smtClean="0">
                <a:solidFill>
                  <a:srgbClr val="FF0000"/>
                </a:solidFill>
              </a:rPr>
              <a:t>Mathematics 8.A.ECa</a:t>
            </a:r>
            <a:r>
              <a:rPr lang="en-US" altLang="en-US" sz="1600" b="1" smtClean="0"/>
              <a:t> </a:t>
            </a:r>
            <a:r>
              <a:rPr lang="en-US" altLang="en-US" sz="1600" b="1" smtClean="0">
                <a:solidFill>
                  <a:srgbClr val="FF0000"/>
                </a:solidFill>
              </a:rPr>
              <a:t>page 52</a:t>
            </a:r>
          </a:p>
          <a:p>
            <a:pPr marL="0" indent="0">
              <a:lnSpc>
                <a:spcPct val="80000"/>
              </a:lnSpc>
              <a:buFont typeface="Arial" charset="0"/>
              <a:buNone/>
            </a:pPr>
            <a:endParaRPr lang="en-US" altLang="en-US" sz="1600" b="1" smtClean="0"/>
          </a:p>
          <a:p>
            <a:pPr marL="0" indent="0">
              <a:lnSpc>
                <a:spcPct val="80000"/>
              </a:lnSpc>
              <a:buFont typeface="Arial" charset="0"/>
              <a:buNone/>
            </a:pPr>
            <a:r>
              <a:rPr lang="en-US" altLang="en-US" sz="1600" b="1" smtClean="0"/>
              <a:t>#3. Exhibit eagerness and curiosity as a learner. </a:t>
            </a:r>
            <a:r>
              <a:rPr lang="en-US" altLang="en-US" sz="1600" b="1" smtClean="0">
                <a:solidFill>
                  <a:srgbClr val="FF0000"/>
                </a:solidFill>
              </a:rPr>
              <a:t>Social/Emotional Development 30.C.ECa page 137 </a:t>
            </a:r>
          </a:p>
          <a:p>
            <a:pPr marL="0" indent="0">
              <a:lnSpc>
                <a:spcPct val="80000"/>
              </a:lnSpc>
              <a:buFont typeface="Arial" charset="0"/>
              <a:buNone/>
            </a:pPr>
            <a:endParaRPr lang="en-US" altLang="en-US" sz="1600" b="1" smtClean="0"/>
          </a:p>
          <a:p>
            <a:pPr marL="0" indent="0">
              <a:lnSpc>
                <a:spcPct val="80000"/>
              </a:lnSpc>
              <a:buFont typeface="Arial" charset="0"/>
              <a:buNone/>
            </a:pPr>
            <a:r>
              <a:rPr lang="en-US" altLang="en-US" sz="1600" b="1" smtClean="0"/>
              <a:t>#4. With teacher assistance, recognize and match words that rhyme. </a:t>
            </a:r>
            <a:r>
              <a:rPr lang="en-US" altLang="en-US" sz="1600" b="1" smtClean="0">
                <a:solidFill>
                  <a:srgbClr val="FF0000"/>
                </a:solidFill>
              </a:rPr>
              <a:t>Language Arts 4.C.ECb page 35</a:t>
            </a:r>
          </a:p>
          <a:p>
            <a:pPr marL="0" indent="0">
              <a:lnSpc>
                <a:spcPct val="80000"/>
              </a:lnSpc>
              <a:buFont typeface="Arial" charset="0"/>
              <a:buNone/>
            </a:pPr>
            <a:endParaRPr lang="en-US" altLang="en-US" sz="1600" b="1" smtClean="0"/>
          </a:p>
          <a:p>
            <a:pPr marL="0" indent="0">
              <a:lnSpc>
                <a:spcPct val="80000"/>
              </a:lnSpc>
              <a:buFont typeface="Arial" charset="0"/>
              <a:buNone/>
            </a:pPr>
            <a:r>
              <a:rPr lang="en-US" altLang="en-US" sz="1600" b="1" smtClean="0"/>
              <a:t>#5. Describe or respond to their own creative work or the creative work of others. </a:t>
            </a:r>
            <a:r>
              <a:rPr lang="en-US" altLang="en-US" sz="1600" b="1" smtClean="0">
                <a:solidFill>
                  <a:srgbClr val="FF0000"/>
                </a:solidFill>
              </a:rPr>
              <a:t>The Arts 25.B.ECa page 121</a:t>
            </a:r>
          </a:p>
          <a:p>
            <a:pPr marL="0" indent="0">
              <a:lnSpc>
                <a:spcPct val="80000"/>
              </a:lnSpc>
              <a:buFont typeface="Arial" charset="0"/>
              <a:buNone/>
            </a:pPr>
            <a:endParaRPr lang="en-US" altLang="en-US" sz="1600" b="1" smtClean="0">
              <a:solidFill>
                <a:srgbClr val="FF0000"/>
              </a:solidFill>
            </a:endParaRPr>
          </a:p>
          <a:p>
            <a:pPr marL="0" indent="0">
              <a:lnSpc>
                <a:spcPct val="80000"/>
              </a:lnSpc>
              <a:buFont typeface="Arial" charset="0"/>
              <a:buNone/>
            </a:pPr>
            <a:r>
              <a:rPr lang="en-US" altLang="en-US" sz="1600" b="1" smtClean="0"/>
              <a:t>#6. Experiment with changes in matter when combined with other substances. </a:t>
            </a:r>
            <a:r>
              <a:rPr lang="en-US" altLang="en-US" sz="1600" b="1" smtClean="0">
                <a:solidFill>
                  <a:srgbClr val="FF0000"/>
                </a:solidFill>
              </a:rPr>
              <a:t>Science</a:t>
            </a:r>
            <a:r>
              <a:rPr lang="en-US" altLang="en-US" sz="1600" b="1" smtClean="0"/>
              <a:t> </a:t>
            </a:r>
            <a:r>
              <a:rPr lang="en-US" altLang="en-US" sz="1600" b="1" smtClean="0">
                <a:solidFill>
                  <a:srgbClr val="FF0000"/>
                </a:solidFill>
              </a:rPr>
              <a:t>12.C.ECb page 66 </a:t>
            </a:r>
          </a:p>
          <a:p>
            <a:pPr marL="0" indent="0">
              <a:lnSpc>
                <a:spcPct val="80000"/>
              </a:lnSpc>
              <a:buFont typeface="Arial" charset="0"/>
              <a:buNone/>
            </a:pPr>
            <a:endParaRPr lang="en-US" altLang="en-US" sz="1600" b="1" smtClean="0"/>
          </a:p>
          <a:p>
            <a:pPr marL="0" indent="0">
              <a:lnSpc>
                <a:spcPct val="80000"/>
              </a:lnSpc>
            </a:pPr>
            <a:endParaRPr lang="en-US" altLang="en-US" sz="1300" smtClean="0"/>
          </a:p>
        </p:txBody>
      </p:sp>
      <p:sp>
        <p:nvSpPr>
          <p:cNvPr id="54277" name="Content Placeholder 5"/>
          <p:cNvSpPr>
            <a:spLocks noGrp="1"/>
          </p:cNvSpPr>
          <p:nvPr>
            <p:ph sz="half" idx="2"/>
          </p:nvPr>
        </p:nvSpPr>
        <p:spPr>
          <a:xfrm>
            <a:off x="4648200" y="1600200"/>
            <a:ext cx="4038600" cy="5029200"/>
          </a:xfrm>
          <a:ln>
            <a:solidFill>
              <a:schemeClr val="tx1"/>
            </a:solidFill>
            <a:miter lim="800000"/>
            <a:headEnd/>
            <a:tailEnd/>
          </a:ln>
        </p:spPr>
        <p:txBody>
          <a:bodyPr>
            <a:normAutofit lnSpcReduction="10000"/>
          </a:bodyPr>
          <a:lstStyle/>
          <a:p>
            <a:pPr marL="0" indent="0">
              <a:buFont typeface="Arial" charset="0"/>
              <a:buNone/>
            </a:pPr>
            <a:r>
              <a:rPr lang="en-US" altLang="en-US" sz="1600" b="1" smtClean="0"/>
              <a:t>#7. Describe some common jobs and what is needed to perform those jobs. </a:t>
            </a:r>
            <a:r>
              <a:rPr lang="en-US" altLang="en-US" sz="1600" b="1" smtClean="0">
                <a:solidFill>
                  <a:srgbClr val="FF0000"/>
                </a:solidFill>
              </a:rPr>
              <a:t>Social Studies 15.A.ECa page 82</a:t>
            </a:r>
            <a:endParaRPr lang="en-US" altLang="en-US" sz="1600" b="1" smtClean="0"/>
          </a:p>
          <a:p>
            <a:pPr marL="0" indent="0">
              <a:buFont typeface="Arial" charset="0"/>
              <a:buNone/>
            </a:pPr>
            <a:r>
              <a:rPr lang="en-US" altLang="en-US" sz="1600" b="1" smtClean="0"/>
              <a:t>#8. Participate in group projects or units of study designed to learn about a topic of interest. </a:t>
            </a:r>
            <a:r>
              <a:rPr lang="en-US" altLang="en-US" sz="1600" b="1" smtClean="0">
                <a:solidFill>
                  <a:srgbClr val="FF0000"/>
                </a:solidFill>
              </a:rPr>
              <a:t>Language Arts 5.C.ECa</a:t>
            </a:r>
            <a:r>
              <a:rPr lang="en-US" altLang="en-US" sz="1600" b="1" smtClean="0"/>
              <a:t> </a:t>
            </a:r>
            <a:r>
              <a:rPr lang="en-US" altLang="en-US" sz="1600" b="1" smtClean="0">
                <a:solidFill>
                  <a:srgbClr val="FF0000"/>
                </a:solidFill>
              </a:rPr>
              <a:t>page 39</a:t>
            </a:r>
            <a:r>
              <a:rPr lang="en-US" altLang="en-US" sz="1600" b="1" smtClean="0"/>
              <a:t>	</a:t>
            </a:r>
          </a:p>
          <a:p>
            <a:pPr marL="0" indent="0">
              <a:buFont typeface="Arial" charset="0"/>
              <a:buNone/>
            </a:pPr>
            <a:endParaRPr lang="en-US" altLang="en-US" sz="1600" b="1" smtClean="0"/>
          </a:p>
          <a:p>
            <a:pPr marL="0" indent="0">
              <a:buFont typeface="Arial" charset="0"/>
              <a:buNone/>
            </a:pPr>
            <a:r>
              <a:rPr lang="en-US" altLang="en-US" sz="1600" b="1" smtClean="0"/>
              <a:t>#9. Informally solve simple mathematical problems presented in a meaningful context. </a:t>
            </a:r>
            <a:r>
              <a:rPr lang="en-US" altLang="en-US" sz="1600" b="1" smtClean="0">
                <a:solidFill>
                  <a:srgbClr val="FF0000"/>
                </a:solidFill>
              </a:rPr>
              <a:t>Mathematics</a:t>
            </a:r>
            <a:r>
              <a:rPr lang="en-US" altLang="en-US" sz="1600" b="1" smtClean="0"/>
              <a:t> </a:t>
            </a:r>
            <a:r>
              <a:rPr lang="en-US" altLang="en-US" sz="1600" b="1" smtClean="0">
                <a:solidFill>
                  <a:srgbClr val="FF0000"/>
                </a:solidFill>
              </a:rPr>
              <a:t>6.B.ECd page 46</a:t>
            </a:r>
            <a:endParaRPr lang="en-US" altLang="en-US" sz="1600" b="1" smtClean="0"/>
          </a:p>
          <a:p>
            <a:pPr marL="0" indent="0">
              <a:buFont typeface="Arial" charset="0"/>
              <a:buNone/>
            </a:pPr>
            <a:endParaRPr lang="en-US" altLang="en-US" sz="1600" b="1" smtClean="0"/>
          </a:p>
          <a:p>
            <a:pPr marL="0" indent="0">
              <a:buFont typeface="Arial" charset="0"/>
              <a:buNone/>
            </a:pPr>
            <a:r>
              <a:rPr lang="en-US" altLang="en-US" sz="1600" b="1" smtClean="0"/>
              <a:t>#10. CHALLENGE: Where would you find  a benchmark about a child knowing his/her colors? </a:t>
            </a:r>
            <a:r>
              <a:rPr lang="en-US" altLang="en-US" sz="1600" b="1" smtClean="0">
                <a:solidFill>
                  <a:srgbClr val="FF0000"/>
                </a:solidFill>
              </a:rPr>
              <a:t>Mathematics</a:t>
            </a:r>
            <a:r>
              <a:rPr lang="en-US" altLang="en-US" sz="1600" b="1" smtClean="0"/>
              <a:t> </a:t>
            </a:r>
            <a:r>
              <a:rPr lang="en-US" altLang="en-US" sz="1600" b="1" smtClean="0">
                <a:solidFill>
                  <a:srgbClr val="FF0000"/>
                </a:solidFill>
              </a:rPr>
              <a:t>8.A.ECa sorting &amp; comparing by attribute; 8.A.Ecb simple patterns (page 52); Language Arts 1.E.ECb curiosity and interest in new words; 1.E.ECc With teacher assistance, use new words (page 26)</a:t>
            </a:r>
          </a:p>
        </p:txBody>
      </p:sp>
    </p:spTree>
    <p:extLst>
      <p:ext uri="{BB962C8B-B14F-4D97-AF65-F5344CB8AC3E}">
        <p14:creationId xmlns:p14="http://schemas.microsoft.com/office/powerpoint/2010/main" val="38601496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A05EA016-A19D-4523-884E-19CF25326D45}" type="slidenum">
              <a:rPr lang="en-US"/>
              <a:pPr>
                <a:defRPr/>
              </a:pPr>
              <a:t>17</a:t>
            </a:fld>
            <a:endParaRPr lang="en-US" dirty="0"/>
          </a:p>
        </p:txBody>
      </p:sp>
      <p:sp>
        <p:nvSpPr>
          <p:cNvPr id="2" name="Title 1"/>
          <p:cNvSpPr>
            <a:spLocks noGrp="1"/>
          </p:cNvSpPr>
          <p:nvPr>
            <p:ph type="title"/>
          </p:nvPr>
        </p:nvSpPr>
        <p:spPr>
          <a:xfrm>
            <a:off x="457200" y="381000"/>
            <a:ext cx="8229600" cy="1143000"/>
          </a:xfrm>
          <a:solidFill>
            <a:schemeClr val="bg1">
              <a:lumMod val="95000"/>
            </a:schemeClr>
          </a:solidFill>
        </p:spPr>
        <p:txBody>
          <a:bodyPr>
            <a:normAutofit fontScale="90000"/>
          </a:bodyPr>
          <a:lstStyle/>
          <a:p>
            <a:pPr>
              <a:defRPr/>
            </a:pPr>
            <a:r>
              <a:rPr lang="en-US" dirty="0" smtClean="0"/>
              <a:t>The Example Performance Descriptors </a:t>
            </a:r>
            <a:endParaRPr lang="en-US" dirty="0"/>
          </a:p>
        </p:txBody>
      </p:sp>
      <p:sp>
        <p:nvSpPr>
          <p:cNvPr id="6" name="Rounded Rectangle 5"/>
          <p:cNvSpPr/>
          <p:nvPr/>
        </p:nvSpPr>
        <p:spPr>
          <a:xfrm>
            <a:off x="228600" y="5791200"/>
            <a:ext cx="7386638" cy="8382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There are three levels of performance descriptors in the IELDS:  Exploring, Developing, and Building</a:t>
            </a:r>
          </a:p>
        </p:txBody>
      </p:sp>
      <p:sp>
        <p:nvSpPr>
          <p:cNvPr id="7" name="Rounded Rectangle 6"/>
          <p:cNvSpPr/>
          <p:nvPr/>
        </p:nvSpPr>
        <p:spPr>
          <a:xfrm>
            <a:off x="228600" y="3733800"/>
            <a:ext cx="3810000" cy="129540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Serve as a guide for teachers, </a:t>
            </a:r>
          </a:p>
          <a:p>
            <a:pPr algn="ctr">
              <a:defRPr/>
            </a:pPr>
            <a:r>
              <a:rPr lang="en-US" sz="2400" b="1" dirty="0">
                <a:solidFill>
                  <a:schemeClr val="tx1"/>
                </a:solidFill>
              </a:rPr>
              <a:t>not as an assessment tool</a:t>
            </a:r>
          </a:p>
        </p:txBody>
      </p:sp>
      <p:sp>
        <p:nvSpPr>
          <p:cNvPr id="9" name="Rounded Rectangle 8"/>
          <p:cNvSpPr/>
          <p:nvPr/>
        </p:nvSpPr>
        <p:spPr>
          <a:xfrm>
            <a:off x="228600" y="1981200"/>
            <a:ext cx="38100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Describe small steps of progress toward preschool benchmarks</a:t>
            </a:r>
          </a:p>
        </p:txBody>
      </p:sp>
    </p:spTree>
    <p:extLst>
      <p:ext uri="{BB962C8B-B14F-4D97-AF65-F5344CB8AC3E}">
        <p14:creationId xmlns:p14="http://schemas.microsoft.com/office/powerpoint/2010/main" val="1961857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8FA06205-40C4-41FA-BDDD-C70A6DEE002B}" type="slidenum">
              <a:rPr lang="en-US"/>
              <a:pPr>
                <a:defRPr/>
              </a:pPr>
              <a:t>18</a:t>
            </a:fld>
            <a:endParaRPr lang="en-US" dirty="0"/>
          </a:p>
        </p:txBody>
      </p:sp>
      <p:graphicFrame>
        <p:nvGraphicFramePr>
          <p:cNvPr id="57374" name="Group 30"/>
          <p:cNvGraphicFramePr>
            <a:graphicFrameLocks noGrp="1"/>
          </p:cNvGraphicFramePr>
          <p:nvPr/>
        </p:nvGraphicFramePr>
        <p:xfrm>
          <a:off x="381000" y="381000"/>
          <a:ext cx="8458200" cy="5608639"/>
        </p:xfrm>
        <a:graphic>
          <a:graphicData uri="http://schemas.openxmlformats.org/drawingml/2006/table">
            <a:tbl>
              <a:tblPr/>
              <a:tblGrid>
                <a:gridCol w="2600325"/>
                <a:gridCol w="2930525"/>
                <a:gridCol w="2927350"/>
              </a:tblGrid>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mbria" pitchFamily="18" charset="0"/>
                          <a:cs typeface="Times New Roman" pitchFamily="18" charset="0"/>
                        </a:rPr>
                        <a:t>Exploring</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mbria" pitchFamily="18" charset="0"/>
                          <a:cs typeface="Times New Roman" pitchFamily="18" charset="0"/>
                        </a:rPr>
                        <a:t>Developing</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mbria" pitchFamily="18" charset="0"/>
                          <a:cs typeface="Times New Roman" pitchFamily="18" charset="0"/>
                        </a:rPr>
                        <a:t>Building</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r>
              <a:tr h="1287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Choose one type of writing material to engage in making marks or scribbles identified as a name.</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Choose one or two types of writing materials (e.g., markers, pencils) to engage in making letterlike forms identified as a name.</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Use a variety of writing materials (e.g., markers, pencils, crayons, chalk) to attempt to write own name and/or the names of friends and family members.</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r>
              <a:tr h="1546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Make marks or scribbles and identify as writing in play activities, such as developing a grocery list during dramatic play or a sign for a block construction.</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Make letterlike forms and identify as writing in play activities such as developing a grocery list during dramatic play or a sign for a block construction.</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Make letters or words in play activities, such as developing a grocery list during dramatic play or a sign for a block construction.</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r>
              <a:tr h="1287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With teacher assistance, make marks or scribbles to represent own name on sign-up charts, drawings, and other pieces of work.</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With teacher assistance, make letterlike forms to represent own name on sign-up charts, drawings, and other pieces of work.</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 </a:t>
                      </a:r>
                      <a:endParaRPr kumimoji="0" lang="en-US" sz="1400" b="0" i="0" u="none" strike="noStrike" cap="none" normalizeH="0" baseline="0" smtClean="0">
                        <a:ln>
                          <a:noFill/>
                        </a:ln>
                        <a:solidFill>
                          <a:schemeClr val="tx1"/>
                        </a:solidFill>
                        <a:effectLst/>
                        <a:latin typeface="Cambria" pitchFamily="18"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With teacher assistance, write increasingly recognizable letters of own name on sign-up charts, drawings, and other pieces of work.</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r>
              <a:tr h="1030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If available, show interest in letters on an electronic keyboard (e.g., computer, iPad).</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If available, show interest in letters in own name on an electronic keyboard (e.g., computer, iPad). </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 </a:t>
                      </a:r>
                      <a:endParaRPr kumimoji="0" lang="en-US" sz="1400" b="0" i="0" u="none" strike="noStrike" cap="none" normalizeH="0" baseline="0" smtClean="0">
                        <a:ln>
                          <a:noFill/>
                        </a:ln>
                        <a:solidFill>
                          <a:schemeClr val="tx1"/>
                        </a:solidFill>
                        <a:effectLst/>
                        <a:latin typeface="Cambria" pitchFamily="18"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If available, and with teacher assistance, locate and type letters in own name on an electronic keyboard (e.g., computer, iPad).  </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r>
            </a:tbl>
          </a:graphicData>
        </a:graphic>
      </p:graphicFrame>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BB896F1-B88B-4667-908A-44508688C210}" type="slidenum">
              <a:rPr lang="en-US" sz="1200">
                <a:solidFill>
                  <a:schemeClr val="tx1">
                    <a:tint val="75000"/>
                  </a:schemeClr>
                </a:solidFill>
                <a:latin typeface="+mn-lt"/>
                <a:cs typeface="+mn-cs"/>
              </a:rPr>
              <a:pPr algn="r" fontAlgn="auto">
                <a:spcBef>
                  <a:spcPts val="0"/>
                </a:spcBef>
                <a:spcAft>
                  <a:spcPts val="0"/>
                </a:spcAft>
                <a:defRPr/>
              </a:pPr>
              <a:t>18</a:t>
            </a:fld>
            <a:endParaRPr lang="en-US" sz="1200" dirty="0">
              <a:solidFill>
                <a:schemeClr val="tx1">
                  <a:tint val="75000"/>
                </a:schemeClr>
              </a:solidFill>
              <a:latin typeface="+mn-lt"/>
              <a:cs typeface="+mn-cs"/>
            </a:endParaRPr>
          </a:p>
        </p:txBody>
      </p:sp>
    </p:spTree>
    <p:extLst>
      <p:ext uri="{BB962C8B-B14F-4D97-AF65-F5344CB8AC3E}">
        <p14:creationId xmlns:p14="http://schemas.microsoft.com/office/powerpoint/2010/main" val="36633327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3210AA5F-ABEF-44B0-906C-AA96B0CFDD52}" type="slidenum">
              <a:rPr lang="en-US"/>
              <a:pPr>
                <a:defRPr/>
              </a:pPr>
              <a:t>19</a:t>
            </a:fld>
            <a:endParaRPr lang="en-US" dirty="0"/>
          </a:p>
        </p:txBody>
      </p:sp>
      <p:graphicFrame>
        <p:nvGraphicFramePr>
          <p:cNvPr id="58398" name="Group 30"/>
          <p:cNvGraphicFramePr>
            <a:graphicFrameLocks noGrp="1"/>
          </p:cNvGraphicFramePr>
          <p:nvPr>
            <p:extLst>
              <p:ext uri="{D42A27DB-BD31-4B8C-83A1-F6EECF244321}">
                <p14:modId xmlns:p14="http://schemas.microsoft.com/office/powerpoint/2010/main" val="2973738781"/>
              </p:ext>
            </p:extLst>
          </p:nvPr>
        </p:nvGraphicFramePr>
        <p:xfrm>
          <a:off x="609600" y="533400"/>
          <a:ext cx="8001000" cy="5256214"/>
        </p:xfrm>
        <a:graphic>
          <a:graphicData uri="http://schemas.openxmlformats.org/drawingml/2006/table">
            <a:tbl>
              <a:tblPr/>
              <a:tblGrid>
                <a:gridCol w="2459038"/>
                <a:gridCol w="2771775"/>
                <a:gridCol w="2770187"/>
              </a:tblGrid>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mbria" pitchFamily="18" charset="0"/>
                          <a:cs typeface="Times New Roman" pitchFamily="18" charset="0"/>
                        </a:rPr>
                        <a:t>Exploring</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mbria" pitchFamily="18" charset="0"/>
                          <a:cs typeface="Times New Roman" pitchFamily="18" charset="0"/>
                        </a:rPr>
                        <a:t>Developing</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mbria" pitchFamily="18" charset="0"/>
                          <a:cs typeface="Times New Roman" pitchFamily="18" charset="0"/>
                        </a:rPr>
                        <a:t>Building</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r>
              <a:tr h="1436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Combine items to create a new number (e.g., combine two blocks with a friend’s two blocks and say, “Now we have four.”)</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Separate items from a set (e.g., with a set of three cups, takes one away and say, “Now we have two.”)</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 </a:t>
                      </a:r>
                      <a:endParaRPr kumimoji="0" lang="en-US" sz="1400" b="0" i="0" u="none" strike="noStrike" cap="none" normalizeH="0" baseline="0" smtClean="0">
                        <a:ln>
                          <a:noFill/>
                        </a:ln>
                        <a:solidFill>
                          <a:schemeClr val="tx1"/>
                        </a:solidFill>
                        <a:effectLst/>
                        <a:latin typeface="Cambria" pitchFamily="18"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Recognize that combining sets always results in “more” and separating sets always results in “less.”</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 </a:t>
                      </a:r>
                      <a:endParaRPr kumimoji="0" lang="en-US" sz="1400" b="0" i="0" u="none" strike="noStrike" cap="none" normalizeH="0" baseline="0" smtClean="0">
                        <a:ln>
                          <a:noFill/>
                        </a:ln>
                        <a:solidFill>
                          <a:schemeClr val="tx1"/>
                        </a:solidFill>
                        <a:effectLst/>
                        <a:latin typeface="Cambria" pitchFamily="18"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r>
              <a:tr h="1166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Count out two objects correctly (e.g., count two crackers on plate at snack time).</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Count out three and four objects correctly (e.g., count four blocks in a block tower).</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Count out five objects correctly (e.g., count five children in a small group).</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 </a:t>
                      </a:r>
                      <a:endParaRPr kumimoji="0" lang="en-US" sz="1400" b="0" i="0" u="none" strike="noStrike" cap="none" normalizeH="0" baseline="0" smtClean="0">
                        <a:ln>
                          <a:noFill/>
                        </a:ln>
                        <a:solidFill>
                          <a:schemeClr val="tx1"/>
                        </a:solidFill>
                        <a:effectLst/>
                        <a:latin typeface="Cambria" pitchFamily="18"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r>
              <a:tr h="1463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Solve simple math problems (e.g., know that if one child is added to the group that makes one more).</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 </a:t>
                      </a:r>
                      <a:endParaRPr kumimoji="0" lang="en-US" sz="1400" b="0" i="0" u="none" strike="noStrike" cap="none" normalizeH="0" baseline="0" smtClean="0">
                        <a:ln>
                          <a:noFill/>
                        </a:ln>
                        <a:solidFill>
                          <a:schemeClr val="tx1"/>
                        </a:solidFill>
                        <a:effectLst/>
                        <a:latin typeface="Cambria" pitchFamily="18"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Solve simple math problems (e.g., know that if one chair is taken away from the table that makes less).</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 </a:t>
                      </a:r>
                      <a:endParaRPr kumimoji="0" lang="en-US" sz="1400" b="0" i="0" u="none" strike="noStrike" cap="none" normalizeH="0" baseline="0" smtClean="0">
                        <a:ln>
                          <a:noFill/>
                        </a:ln>
                        <a:solidFill>
                          <a:schemeClr val="tx1"/>
                        </a:solidFill>
                        <a:effectLst/>
                        <a:latin typeface="Cambria" pitchFamily="18"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Solve simple math problems (e.g., know that if one orange is taken away from a group of five, there are four oranges left).</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r>
              <a:tr h="731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Divide a set of two to four objects between self and a friend evenly.</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mbria" pitchFamily="18" charset="0"/>
                          <a:cs typeface="Times New Roman" pitchFamily="18" charset="0"/>
                        </a:rPr>
                        <a:t>Divide a set of six to eight objects between self and a friend evenly.</a:t>
                      </a:r>
                      <a:endParaRPr kumimoji="0" lang="en-US" sz="1400" b="0" i="0" u="none" strike="noStrike" cap="none" normalizeH="0" baseline="0" dirty="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mbria" pitchFamily="18" charset="0"/>
                          <a:cs typeface="Times New Roman" pitchFamily="18" charset="0"/>
                        </a:rPr>
                        <a:t>Divide a set of ten crackers between self and a friend evenly.</a:t>
                      </a:r>
                      <a:endParaRPr kumimoji="0" lang="en-US" sz="1400" b="0" i="0" u="none" strike="noStrike" cap="none" normalizeH="0" baseline="0" smtClean="0">
                        <a:ln>
                          <a:noFill/>
                        </a:ln>
                        <a:solidFill>
                          <a:schemeClr val="tx1"/>
                        </a:solidFill>
                        <a:effectLst/>
                        <a:latin typeface="Cambr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r>
            </a:tbl>
          </a:graphicData>
        </a:graphic>
      </p:graphicFrame>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F27E89B-E268-408C-A54E-D478DC55F1D2}" type="slidenum">
              <a:rPr lang="en-US" sz="1200">
                <a:solidFill>
                  <a:schemeClr val="tx1">
                    <a:tint val="75000"/>
                  </a:schemeClr>
                </a:solidFill>
                <a:latin typeface="+mn-lt"/>
                <a:cs typeface="+mn-cs"/>
              </a:rPr>
              <a:pPr algn="r" fontAlgn="auto">
                <a:spcBef>
                  <a:spcPts val="0"/>
                </a:spcBef>
                <a:spcAft>
                  <a:spcPts val="0"/>
                </a:spcAft>
                <a:defRPr/>
              </a:pPr>
              <a:t>19</a:t>
            </a:fld>
            <a:endParaRPr lang="en-US" sz="1200" dirty="0">
              <a:solidFill>
                <a:schemeClr val="tx1">
                  <a:tint val="75000"/>
                </a:schemeClr>
              </a:solidFill>
              <a:latin typeface="+mn-lt"/>
              <a:cs typeface="+mn-cs"/>
            </a:endParaRPr>
          </a:p>
        </p:txBody>
      </p:sp>
    </p:spTree>
    <p:extLst>
      <p:ext uri="{BB962C8B-B14F-4D97-AF65-F5344CB8AC3E}">
        <p14:creationId xmlns:p14="http://schemas.microsoft.com/office/powerpoint/2010/main" val="31714637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152400"/>
            <a:ext cx="8229600" cy="1143000"/>
          </a:xfrm>
        </p:spPr>
        <p:txBody>
          <a:bodyPr>
            <a:normAutofit fontScale="90000"/>
          </a:bodyPr>
          <a:lstStyle/>
          <a:p>
            <a:pPr eaLnBrk="1" hangingPunct="1"/>
            <a:r>
              <a:rPr lang="en-US" sz="2800" dirty="0" smtClean="0">
                <a:solidFill>
                  <a:schemeClr val="tx1"/>
                </a:solidFill>
              </a:rPr>
              <a:t>Gaye Gronlund </a:t>
            </a:r>
            <a:br>
              <a:rPr lang="en-US" sz="2800" dirty="0" smtClean="0">
                <a:solidFill>
                  <a:schemeClr val="tx1"/>
                </a:solidFill>
              </a:rPr>
            </a:br>
            <a:r>
              <a:rPr lang="en-US" sz="2200" dirty="0" smtClean="0"/>
              <a:t>www.gayegronlund.com</a:t>
            </a:r>
            <a:br>
              <a:rPr lang="en-US" sz="2200" dirty="0" smtClean="0"/>
            </a:br>
            <a:r>
              <a:rPr lang="en-US" sz="2000" dirty="0" smtClean="0"/>
              <a:t>Resources </a:t>
            </a:r>
            <a:r>
              <a:rPr lang="en-US" sz="2000" dirty="0" smtClean="0">
                <a:solidFill>
                  <a:schemeClr val="tx1"/>
                </a:solidFill>
              </a:rPr>
              <a:t>available from </a:t>
            </a:r>
            <a:r>
              <a:rPr lang="en-US" sz="2000" dirty="0" smtClean="0"/>
              <a:t>www.redleafpress.org o</a:t>
            </a:r>
            <a:r>
              <a:rPr lang="en-US" sz="2000" dirty="0" smtClean="0">
                <a:solidFill>
                  <a:schemeClr val="tx1"/>
                </a:solidFill>
              </a:rPr>
              <a:t>r www.naeyc.org</a:t>
            </a:r>
          </a:p>
        </p:txBody>
      </p:sp>
      <p:sp>
        <p:nvSpPr>
          <p:cNvPr id="64515" name="Rectangle 3"/>
          <p:cNvSpPr>
            <a:spLocks noGrp="1" noChangeArrowheads="1"/>
          </p:cNvSpPr>
          <p:nvPr>
            <p:ph idx="1"/>
          </p:nvPr>
        </p:nvSpPr>
        <p:spPr>
          <a:xfrm>
            <a:off x="228600" y="1295400"/>
            <a:ext cx="8686800" cy="5257800"/>
          </a:xfrm>
          <a:noFill/>
          <a:ln>
            <a:solidFill>
              <a:schemeClr val="accent1"/>
            </a:solidFill>
          </a:ln>
        </p:spPr>
        <p:txBody>
          <a:bodyPr>
            <a:normAutofit/>
          </a:bodyPr>
          <a:lstStyle/>
          <a:p>
            <a:pPr eaLnBrk="1" hangingPunct="1">
              <a:lnSpc>
                <a:spcPct val="80000"/>
              </a:lnSpc>
            </a:pPr>
            <a:endParaRPr lang="en-US" sz="1600" b="1" u="sng" dirty="0" smtClean="0"/>
          </a:p>
          <a:p>
            <a:pPr eaLnBrk="1" hangingPunct="1">
              <a:lnSpc>
                <a:spcPct val="80000"/>
              </a:lnSpc>
            </a:pPr>
            <a:r>
              <a:rPr lang="en-US" sz="1600" b="1" u="sng" dirty="0" smtClean="0"/>
              <a:t>Planning for Play, Observation, and Learning in Preschool and Kindergarten</a:t>
            </a:r>
          </a:p>
          <a:p>
            <a:pPr eaLnBrk="1" hangingPunct="1">
              <a:lnSpc>
                <a:spcPct val="80000"/>
              </a:lnSpc>
            </a:pPr>
            <a:endParaRPr lang="en-US" sz="1600" b="1" u="sng" dirty="0" smtClean="0"/>
          </a:p>
          <a:p>
            <a:pPr eaLnBrk="1" hangingPunct="1">
              <a:lnSpc>
                <a:spcPct val="80000"/>
              </a:lnSpc>
            </a:pPr>
            <a:r>
              <a:rPr lang="en-US" sz="1600" b="1" u="sng" dirty="0" smtClean="0"/>
              <a:t>Developmentally Appropriate Play: Guiding Young Children to Higher Levels </a:t>
            </a:r>
            <a:r>
              <a:rPr lang="en-US" sz="1600" dirty="0" smtClean="0"/>
              <a:t>(with parent brochure, </a:t>
            </a:r>
            <a:r>
              <a:rPr lang="en-US" sz="1600" i="1" dirty="0" smtClean="0"/>
              <a:t>Why Children Play)</a:t>
            </a:r>
          </a:p>
          <a:p>
            <a:pPr marL="0" indent="0" eaLnBrk="1" hangingPunct="1">
              <a:lnSpc>
                <a:spcPct val="80000"/>
              </a:lnSpc>
              <a:buNone/>
            </a:pPr>
            <a:endParaRPr lang="en-US" sz="1600" i="1" dirty="0"/>
          </a:p>
          <a:p>
            <a:pPr eaLnBrk="1" hangingPunct="1">
              <a:lnSpc>
                <a:spcPct val="80000"/>
              </a:lnSpc>
            </a:pPr>
            <a:r>
              <a:rPr lang="en-US" sz="1600" b="1" i="1" dirty="0" smtClean="0"/>
              <a:t>Developmentally Appropriate Play Stories Volume 1 (an interactive video program)</a:t>
            </a:r>
            <a:endParaRPr lang="en-US" sz="1600" b="1" dirty="0" smtClean="0"/>
          </a:p>
          <a:p>
            <a:pPr eaLnBrk="1" hangingPunct="1">
              <a:lnSpc>
                <a:spcPct val="80000"/>
              </a:lnSpc>
              <a:buFontTx/>
              <a:buNone/>
            </a:pPr>
            <a:endParaRPr lang="en-US" sz="1600" b="1" u="sng" dirty="0" smtClean="0"/>
          </a:p>
          <a:p>
            <a:pPr eaLnBrk="1" hangingPunct="1">
              <a:lnSpc>
                <a:spcPct val="80000"/>
              </a:lnSpc>
            </a:pPr>
            <a:r>
              <a:rPr lang="en-US" sz="1600" b="1" u="sng" dirty="0" smtClean="0"/>
              <a:t>Make Early Learning Standards Come Alive </a:t>
            </a:r>
            <a:r>
              <a:rPr lang="en-US" sz="1600" i="1" u="sng" dirty="0" smtClean="0"/>
              <a:t>2</a:t>
            </a:r>
            <a:r>
              <a:rPr lang="en-US" sz="1600" i="1" u="sng" baseline="30000" dirty="0" smtClean="0"/>
              <a:t>nd</a:t>
            </a:r>
            <a:r>
              <a:rPr lang="en-US" sz="1600" i="1" u="sng" dirty="0" smtClean="0"/>
              <a:t> edition</a:t>
            </a:r>
            <a:r>
              <a:rPr lang="en-US" sz="1600" b="1" u="sng" dirty="0" smtClean="0"/>
              <a:t>: Connecting Your Practice and Curriculum to State Guidelines </a:t>
            </a:r>
            <a:endParaRPr lang="en-US" sz="1600" b="1" u="sng" dirty="0"/>
          </a:p>
          <a:p>
            <a:pPr eaLnBrk="1" hangingPunct="1">
              <a:lnSpc>
                <a:spcPct val="80000"/>
              </a:lnSpc>
            </a:pPr>
            <a:endParaRPr lang="en-US" sz="1600" b="1" u="sng" dirty="0" smtClean="0"/>
          </a:p>
          <a:p>
            <a:pPr eaLnBrk="1" hangingPunct="1">
              <a:lnSpc>
                <a:spcPct val="80000"/>
              </a:lnSpc>
            </a:pPr>
            <a:r>
              <a:rPr lang="en-US" sz="1600" b="1" u="sng" dirty="0" smtClean="0"/>
              <a:t>Focused Observations </a:t>
            </a:r>
            <a:r>
              <a:rPr lang="en-US" sz="1600" i="1" dirty="0" smtClean="0"/>
              <a:t>2</a:t>
            </a:r>
            <a:r>
              <a:rPr lang="en-US" sz="1600" i="1" baseline="30000" dirty="0" smtClean="0"/>
              <a:t>nd</a:t>
            </a:r>
            <a:r>
              <a:rPr lang="en-US" sz="1600" i="1" dirty="0" smtClean="0"/>
              <a:t> edition</a:t>
            </a:r>
            <a:r>
              <a:rPr lang="en-US" sz="1600" b="1" u="sng" dirty="0" smtClean="0"/>
              <a:t>: How to Observe Young Children for Assessment and Curriculum Planning</a:t>
            </a:r>
            <a:r>
              <a:rPr lang="en-US" sz="1600" b="1" dirty="0" smtClean="0"/>
              <a:t> (coauthor, Marlyn James)</a:t>
            </a:r>
            <a:endParaRPr lang="en-US" sz="1600" dirty="0" smtClean="0"/>
          </a:p>
          <a:p>
            <a:pPr eaLnBrk="1" hangingPunct="1">
              <a:lnSpc>
                <a:spcPct val="80000"/>
              </a:lnSpc>
              <a:buFontTx/>
              <a:buNone/>
            </a:pPr>
            <a:endParaRPr lang="en-US" sz="1600" b="1" dirty="0" smtClean="0"/>
          </a:p>
          <a:p>
            <a:pPr eaLnBrk="1" hangingPunct="1">
              <a:lnSpc>
                <a:spcPct val="80000"/>
              </a:lnSpc>
            </a:pPr>
            <a:r>
              <a:rPr lang="en-US" sz="1600" b="1" u="sng" dirty="0" smtClean="0"/>
              <a:t>Focused Portfolios: A Complete Assessment for the Young Child</a:t>
            </a:r>
            <a:r>
              <a:rPr lang="en-US" sz="1600" b="1" dirty="0" smtClean="0"/>
              <a:t> (coauthor, Bev Engel)</a:t>
            </a:r>
          </a:p>
          <a:p>
            <a:pPr eaLnBrk="1" hangingPunct="1">
              <a:lnSpc>
                <a:spcPct val="80000"/>
              </a:lnSpc>
            </a:pPr>
            <a:endParaRPr lang="en-US" sz="1600" b="1" dirty="0" smtClean="0"/>
          </a:p>
          <a:p>
            <a:pPr eaLnBrk="1" hangingPunct="1">
              <a:lnSpc>
                <a:spcPct val="80000"/>
              </a:lnSpc>
            </a:pPr>
            <a:r>
              <a:rPr lang="en-US" sz="1600" b="1" u="sng" dirty="0" smtClean="0"/>
              <a:t>Early Learning Standards and Staff Development: Best Practices in the Face of Change</a:t>
            </a:r>
            <a:r>
              <a:rPr lang="en-US" sz="1600" b="1" dirty="0" smtClean="0"/>
              <a:t> (coauthor, Marlyn James) </a:t>
            </a:r>
          </a:p>
          <a:p>
            <a:pPr eaLnBrk="1" hangingPunct="1">
              <a:lnSpc>
                <a:spcPct val="80000"/>
              </a:lnSpc>
            </a:pPr>
            <a:endParaRPr lang="en-US" sz="1600" b="1" dirty="0" smtClean="0"/>
          </a:p>
          <a:p>
            <a:pPr eaLnBrk="1" hangingPunct="1">
              <a:lnSpc>
                <a:spcPct val="80000"/>
              </a:lnSpc>
            </a:pPr>
            <a:r>
              <a:rPr lang="en-US" sz="1600" b="1" dirty="0" smtClean="0"/>
              <a:t>Produced the </a:t>
            </a:r>
            <a:r>
              <a:rPr lang="en-US" sz="1600" b="1" dirty="0" err="1" smtClean="0"/>
              <a:t>CD-Rom</a:t>
            </a:r>
            <a:r>
              <a:rPr lang="en-US" sz="1600" b="1" dirty="0" smtClean="0"/>
              <a:t> accompanying </a:t>
            </a:r>
            <a:r>
              <a:rPr lang="en-US" sz="1600" b="1" u="sng" dirty="0" smtClean="0"/>
              <a:t>Developmentally Appropriate Practice in Early Childhood Programs, 3</a:t>
            </a:r>
            <a:r>
              <a:rPr lang="en-US" sz="1600" b="1" u="sng" baseline="30000" dirty="0" smtClean="0"/>
              <a:t>rd</a:t>
            </a:r>
            <a:r>
              <a:rPr lang="en-US" sz="1600" b="1" u="sng" dirty="0" smtClean="0"/>
              <a:t> Edition</a:t>
            </a:r>
            <a:r>
              <a:rPr lang="en-US" sz="1600" b="1" dirty="0" smtClean="0"/>
              <a:t>, NAEYC and the DVDs, “The New Developmentally Appropriate Practice”, “DAP and Intentionality” and “DAP and Play”</a:t>
            </a:r>
          </a:p>
          <a:p>
            <a:pPr eaLnBrk="1" hangingPunct="1">
              <a:lnSpc>
                <a:spcPct val="80000"/>
              </a:lnSpc>
              <a:buFontTx/>
              <a:buNone/>
            </a:pPr>
            <a:endParaRPr lang="en-US" sz="1600" b="1" dirty="0" smtClean="0"/>
          </a:p>
          <a:p>
            <a:pPr eaLnBrk="1" hangingPunct="1">
              <a:lnSpc>
                <a:spcPct val="80000"/>
              </a:lnSpc>
              <a:buFontTx/>
              <a:buNone/>
            </a:pPr>
            <a:endParaRPr lang="en-US" sz="1800" b="1" dirty="0" smtClean="0"/>
          </a:p>
          <a:p>
            <a:pPr eaLnBrk="1" hangingPunct="1">
              <a:lnSpc>
                <a:spcPct val="80000"/>
              </a:lnSpc>
              <a:buFontTx/>
              <a:buNone/>
            </a:pPr>
            <a:endParaRPr lang="en-US" sz="1600" dirty="0" smtClean="0"/>
          </a:p>
        </p:txBody>
      </p:sp>
      <p:sp>
        <p:nvSpPr>
          <p:cNvPr id="2" name="Footer Placeholder 1"/>
          <p:cNvSpPr>
            <a:spLocks noGrp="1"/>
          </p:cNvSpPr>
          <p:nvPr>
            <p:ph type="ftr" sz="quarter" idx="11"/>
          </p:nvPr>
        </p:nvSpPr>
        <p:spPr/>
        <p:txBody>
          <a:bodyPr/>
          <a:lstStyle/>
          <a:p>
            <a:r>
              <a:rPr lang="en-US" smtClean="0"/>
              <a:t>©Gaye Gronlund 2015</a:t>
            </a:r>
            <a:endParaRPr lang="en-US"/>
          </a:p>
        </p:txBody>
      </p:sp>
    </p:spTree>
    <p:extLst>
      <p:ext uri="{BB962C8B-B14F-4D97-AF65-F5344CB8AC3E}">
        <p14:creationId xmlns:p14="http://schemas.microsoft.com/office/powerpoint/2010/main" val="17878801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You may want to consider…</a:t>
            </a:r>
            <a:endParaRPr lang="en-US" dirty="0"/>
          </a:p>
        </p:txBody>
      </p:sp>
      <p:sp>
        <p:nvSpPr>
          <p:cNvPr id="4" name="Content Placeholder 3"/>
          <p:cNvSpPr>
            <a:spLocks noGrp="1"/>
          </p:cNvSpPr>
          <p:nvPr>
            <p:ph idx="1"/>
          </p:nvPr>
        </p:nvSpPr>
        <p:spPr>
          <a:solidFill>
            <a:schemeClr val="bg1">
              <a:lumMod val="95000"/>
            </a:schemeClr>
          </a:solidFill>
        </p:spPr>
        <p:txBody>
          <a:bodyPr>
            <a:normAutofit lnSpcReduction="10000"/>
          </a:bodyPr>
          <a:lstStyle/>
          <a:p>
            <a:r>
              <a:rPr lang="en-US" dirty="0" smtClean="0"/>
              <a:t>Cutting the charts apart into “puzzles” to be reassembled in the correct order.</a:t>
            </a:r>
          </a:p>
          <a:p>
            <a:endParaRPr lang="en-US" dirty="0"/>
          </a:p>
          <a:p>
            <a:r>
              <a:rPr lang="en-US" dirty="0" smtClean="0"/>
              <a:t>Having students observe children in action and relate the child’s performance to one of the levels (Exploring, Developing, Building) for specific benchmarks.</a:t>
            </a:r>
          </a:p>
          <a:p>
            <a:endParaRPr lang="en-US" dirty="0"/>
          </a:p>
          <a:p>
            <a:r>
              <a:rPr lang="en-US" dirty="0" smtClean="0"/>
              <a:t>Using </a:t>
            </a:r>
            <a:r>
              <a:rPr lang="en-US" dirty="0" smtClean="0"/>
              <a:t>video clips for observations as above.</a:t>
            </a:r>
            <a:endParaRPr lang="en-US" dirty="0"/>
          </a:p>
        </p:txBody>
      </p:sp>
      <p:sp>
        <p:nvSpPr>
          <p:cNvPr id="2" name="Footer Placeholder 1"/>
          <p:cNvSpPr>
            <a:spLocks noGrp="1"/>
          </p:cNvSpPr>
          <p:nvPr>
            <p:ph type="ftr" sz="quarter" idx="11"/>
          </p:nvPr>
        </p:nvSpPr>
        <p:spPr/>
        <p:txBody>
          <a:bodyPr/>
          <a:lstStyle/>
          <a:p>
            <a:r>
              <a:rPr lang="en-US" dirty="0" smtClean="0"/>
              <a:t>©Gaye Gronlund 2015</a:t>
            </a:r>
            <a:endParaRPr lang="en-US" dirty="0"/>
          </a:p>
        </p:txBody>
      </p:sp>
    </p:spTree>
    <p:extLst>
      <p:ext uri="{BB962C8B-B14F-4D97-AF65-F5344CB8AC3E}">
        <p14:creationId xmlns:p14="http://schemas.microsoft.com/office/powerpoint/2010/main" val="15106227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794995"/>
            <a:ext cx="3925168" cy="1143000"/>
          </a:xfrm>
        </p:spPr>
        <p:txBody>
          <a:bodyPr>
            <a:normAutofit fontScale="90000"/>
          </a:bodyPr>
          <a:lstStyle/>
          <a:p>
            <a:r>
              <a:rPr lang="en-US" dirty="0" smtClean="0"/>
              <a:t>Each book comes</a:t>
            </a:r>
            <a:br>
              <a:rPr lang="en-US" dirty="0" smtClean="0"/>
            </a:br>
            <a:r>
              <a:rPr lang="en-US" dirty="0" smtClean="0"/>
              <a:t>with a CD-ROM with 19 video clips for practicing observations</a:t>
            </a:r>
            <a:br>
              <a:rPr lang="en-US" dirty="0" smtClean="0"/>
            </a:br>
            <a:r>
              <a:rPr lang="en-US" dirty="0"/>
              <a:t/>
            </a:r>
            <a:br>
              <a:rPr lang="en-US" dirty="0"/>
            </a:br>
            <a:r>
              <a:rPr lang="en-US" dirty="0" smtClean="0"/>
              <a:t/>
            </a:r>
            <a:br>
              <a:rPr lang="en-US" dirty="0" smtClean="0"/>
            </a:br>
            <a:r>
              <a:rPr lang="en-US" sz="3600" dirty="0" smtClean="0"/>
              <a:t>www.redleafpress.org</a:t>
            </a:r>
            <a:endParaRPr lang="en-US" sz="3600" dirty="0"/>
          </a:p>
        </p:txBody>
      </p:sp>
      <p:sp>
        <p:nvSpPr>
          <p:cNvPr id="2" name="Footer Placeholder 1"/>
          <p:cNvSpPr>
            <a:spLocks noGrp="1"/>
          </p:cNvSpPr>
          <p:nvPr>
            <p:ph type="ftr" sz="quarter" idx="11"/>
          </p:nvPr>
        </p:nvSpPr>
        <p:spPr/>
        <p:txBody>
          <a:bodyPr/>
          <a:lstStyle/>
          <a:p>
            <a:r>
              <a:rPr lang="en-US" dirty="0" smtClean="0">
                <a:solidFill>
                  <a:prstClr val="black">
                    <a:tint val="75000"/>
                  </a:prstClr>
                </a:solidFill>
              </a:rPr>
              <a:t>©Gaye Gronlund 2014</a:t>
            </a:r>
            <a:endParaRPr lang="en-US" dirty="0">
              <a:solidFill>
                <a:prstClr val="black">
                  <a:tint val="75000"/>
                </a:prstClr>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634" t="44584" r="55608" b="21371"/>
          <a:stretch/>
        </p:blipFill>
        <p:spPr bwMode="auto">
          <a:xfrm rot="418759">
            <a:off x="4680792" y="789390"/>
            <a:ext cx="3974012" cy="5154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65410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itle 1"/>
          <p:cNvSpPr>
            <a:spLocks noGrp="1"/>
          </p:cNvSpPr>
          <p:nvPr>
            <p:ph type="title"/>
          </p:nvPr>
        </p:nvSpPr>
        <p:spPr>
          <a:xfrm>
            <a:off x="762000" y="381000"/>
            <a:ext cx="7125113" cy="924475"/>
          </a:xfrm>
          <a:noFill/>
        </p:spPr>
        <p:txBody>
          <a:bodyPr>
            <a:normAutofit fontScale="90000"/>
          </a:bodyPr>
          <a:lstStyle/>
          <a:p>
            <a:r>
              <a:rPr lang="en-US" altLang="en-US" dirty="0" smtClean="0"/>
              <a:t>The Illinois State Board of Education Recommends the Following Regarding Curriculum</a:t>
            </a:r>
          </a:p>
        </p:txBody>
      </p:sp>
      <p:sp>
        <p:nvSpPr>
          <p:cNvPr id="9" name="Footer Placeholder 1"/>
          <p:cNvSpPr>
            <a:spLocks noGrp="1"/>
          </p:cNvSpPr>
          <p:nvPr>
            <p:ph type="ftr" sz="quarter" idx="11"/>
          </p:nvPr>
        </p:nvSpPr>
        <p:spPr/>
        <p:txBody>
          <a:bodyPr/>
          <a:lstStyle/>
          <a:p>
            <a:r>
              <a:rPr lang="en-US" dirty="0" smtClean="0"/>
              <a:t>©Gaye Gronlund 2015</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17750">
            <a:off x="401904" y="2149737"/>
            <a:ext cx="2942207" cy="39361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3563588" y="2209800"/>
            <a:ext cx="5351812" cy="3446318"/>
          </a:xfrm>
          <a:prstGeom prst="roundRect">
            <a:avLst/>
          </a:prstGeom>
          <a:solidFill>
            <a:schemeClr val="bg1">
              <a:lumMod val="95000"/>
            </a:schemeClr>
          </a:solidFill>
          <a:ln w="3810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sp>
        <p:nvSpPr>
          <p:cNvPr id="8" name="TextBox 7"/>
          <p:cNvSpPr txBox="1"/>
          <p:nvPr/>
        </p:nvSpPr>
        <p:spPr>
          <a:xfrm>
            <a:off x="3652343" y="2236839"/>
            <a:ext cx="5597494" cy="4093428"/>
          </a:xfrm>
          <a:prstGeom prst="rect">
            <a:avLst/>
          </a:prstGeom>
          <a:noFill/>
        </p:spPr>
        <p:txBody>
          <a:bodyPr wrap="none" rtlCol="0">
            <a:spAutoFit/>
          </a:bodyPr>
          <a:lstStyle/>
          <a:p>
            <a:r>
              <a:rPr lang="en-US" altLang="en-US" sz="2800" dirty="0" smtClean="0"/>
              <a:t>The IELDS can be embedded into </a:t>
            </a:r>
          </a:p>
          <a:p>
            <a:r>
              <a:rPr lang="en-US" altLang="en-US" sz="2800" dirty="0" smtClean="0"/>
              <a:t>every aspect of the preschool day:</a:t>
            </a:r>
          </a:p>
          <a:p>
            <a:r>
              <a:rPr lang="en-US" sz="2800" dirty="0" smtClean="0"/>
              <a:t>	-in daily routines</a:t>
            </a:r>
          </a:p>
          <a:p>
            <a:r>
              <a:rPr lang="en-US" sz="2800" dirty="0" smtClean="0"/>
              <a:t>	-in engaging &amp; purposeful</a:t>
            </a:r>
          </a:p>
          <a:p>
            <a:r>
              <a:rPr lang="en-US" sz="2800" dirty="0" smtClean="0"/>
              <a:t>  	play</a:t>
            </a:r>
          </a:p>
          <a:p>
            <a:r>
              <a:rPr lang="en-US" sz="2800" dirty="0" smtClean="0"/>
              <a:t>	-i</a:t>
            </a:r>
            <a:r>
              <a:rPr lang="en-US" sz="2800" dirty="0" smtClean="0">
                <a:solidFill>
                  <a:schemeClr val="tx1"/>
                </a:solidFill>
              </a:rPr>
              <a:t>n teacher-led large and small </a:t>
            </a:r>
          </a:p>
          <a:p>
            <a:r>
              <a:rPr lang="en-US" sz="2800" dirty="0"/>
              <a:t> </a:t>
            </a:r>
            <a:r>
              <a:rPr lang="en-US" sz="2800" dirty="0" smtClean="0"/>
              <a:t> 	</a:t>
            </a:r>
            <a:r>
              <a:rPr lang="en-US" sz="2800" dirty="0" smtClean="0">
                <a:solidFill>
                  <a:schemeClr val="tx1"/>
                </a:solidFill>
              </a:rPr>
              <a:t>group experiences</a:t>
            </a:r>
          </a:p>
          <a:p>
            <a:endParaRPr lang="en-US" sz="3200" dirty="0" smtClean="0"/>
          </a:p>
          <a:p>
            <a:endParaRPr lang="en-US" sz="3200" dirty="0"/>
          </a:p>
        </p:txBody>
      </p:sp>
    </p:spTree>
    <p:extLst>
      <p:ext uri="{BB962C8B-B14F-4D97-AF65-F5344CB8AC3E}">
        <p14:creationId xmlns:p14="http://schemas.microsoft.com/office/powerpoint/2010/main" val="28430644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667000"/>
            <a:ext cx="3581400" cy="1143000"/>
          </a:xfrm>
          <a:noFill/>
        </p:spPr>
        <p:txBody>
          <a:bodyPr rtlCol="0">
            <a:normAutofit fontScale="90000"/>
          </a:bodyPr>
          <a:lstStyle/>
          <a:p>
            <a:pPr eaLnBrk="1" fontAlgn="auto" hangingPunct="1">
              <a:spcAft>
                <a:spcPts val="0"/>
              </a:spcAft>
              <a:defRPr/>
            </a:pPr>
            <a:r>
              <a:rPr lang="en-US" dirty="0" smtClean="0"/>
              <a:t/>
            </a:r>
            <a:br>
              <a:rPr lang="en-US" dirty="0" smtClean="0"/>
            </a:br>
            <a:r>
              <a:rPr lang="en-US" b="1" dirty="0" smtClean="0"/>
              <a:t>What is curriculum in a preschool or kindergarten classroom?</a:t>
            </a:r>
            <a:br>
              <a:rPr lang="en-US" b="1" dirty="0" smtClean="0"/>
            </a:br>
            <a:endParaRPr lang="en-US" dirty="0"/>
          </a:p>
        </p:txBody>
      </p:sp>
      <p:sp>
        <p:nvSpPr>
          <p:cNvPr id="2" name="Footer Placeholder 1"/>
          <p:cNvSpPr>
            <a:spLocks noGrp="1"/>
          </p:cNvSpPr>
          <p:nvPr>
            <p:ph type="ftr" sz="quarter" idx="11"/>
          </p:nvPr>
        </p:nvSpPr>
        <p:spPr/>
        <p:txBody>
          <a:bodyPr/>
          <a:lstStyle/>
          <a:p>
            <a:r>
              <a:rPr lang="en-US" smtClean="0"/>
              <a:t>©Gaye Gronlund 2015</a:t>
            </a:r>
            <a:endParaRPr lang="en-US" dirty="0"/>
          </a:p>
        </p:txBody>
      </p:sp>
      <p:sp>
        <p:nvSpPr>
          <p:cNvPr id="63492" name="Content Placeholder 4"/>
          <p:cNvSpPr>
            <a:spLocks noGrp="1"/>
          </p:cNvSpPr>
          <p:nvPr>
            <p:ph idx="4294967295"/>
          </p:nvPr>
        </p:nvSpPr>
        <p:spPr>
          <a:xfrm>
            <a:off x="0" y="1984375"/>
            <a:ext cx="7812088" cy="3505200"/>
          </a:xfrm>
          <a:noFill/>
        </p:spPr>
        <p:txBody>
          <a:bodyPr>
            <a:normAutofit/>
          </a:bodyPr>
          <a:lstStyle/>
          <a:p>
            <a:pPr lvl="1" eaLnBrk="1" hangingPunct="1"/>
            <a:endParaRPr lang="en-US" altLang="en-US" dirty="0" smtClean="0"/>
          </a:p>
          <a:p>
            <a:pPr lvl="1" eaLnBrk="1" hangingPunct="1"/>
            <a:endParaRPr lang="en-US" altLang="en-US" dirty="0" smtClean="0"/>
          </a:p>
          <a:p>
            <a:pPr eaLnBrk="1" hangingPunct="1"/>
            <a:endParaRPr lang="en-US" altLang="en-US" dirty="0" smtClean="0"/>
          </a:p>
        </p:txBody>
      </p:sp>
      <p:sp>
        <p:nvSpPr>
          <p:cNvPr id="63493" name="TextBox 5"/>
          <p:cNvSpPr txBox="1">
            <a:spLocks noChangeArrowheads="1"/>
          </p:cNvSpPr>
          <p:nvPr/>
        </p:nvSpPr>
        <p:spPr bwMode="auto">
          <a:xfrm>
            <a:off x="4474151" y="5489377"/>
            <a:ext cx="1847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400" i="1" dirty="0">
              <a:latin typeface="Calibri"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655" y="745620"/>
            <a:ext cx="4754563" cy="567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4648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Content Placeholder 4"/>
          <p:cNvSpPr>
            <a:spLocks noGrp="1"/>
          </p:cNvSpPr>
          <p:nvPr>
            <p:ph idx="1"/>
          </p:nvPr>
        </p:nvSpPr>
        <p:spPr>
          <a:xfrm>
            <a:off x="457200" y="457200"/>
            <a:ext cx="8305800" cy="5649913"/>
          </a:xfrm>
          <a:solidFill>
            <a:schemeClr val="bg1">
              <a:lumMod val="95000"/>
            </a:schemeClr>
          </a:solidFill>
        </p:spPr>
        <p:txBody>
          <a:bodyPr>
            <a:normAutofit/>
          </a:bodyPr>
          <a:lstStyle/>
          <a:p>
            <a:pPr lvl="1" algn="ctr">
              <a:buNone/>
            </a:pPr>
            <a:r>
              <a:rPr lang="en-US" altLang="en-US" i="1" dirty="0" smtClean="0"/>
              <a:t>“Curriculum cannot be limited to a box, a book, or a set of materials. It’s a dynamic process of</a:t>
            </a:r>
          </a:p>
          <a:p>
            <a:pPr lvl="1" algn="ctr">
              <a:buNone/>
            </a:pPr>
            <a:r>
              <a:rPr lang="en-US" altLang="en-US" i="1" dirty="0" smtClean="0"/>
              <a:t>implementing plans and observing what happens.” </a:t>
            </a:r>
          </a:p>
          <a:p>
            <a:pPr lvl="1" algn="ctr">
              <a:buNone/>
            </a:pPr>
            <a:r>
              <a:rPr lang="en-US" altLang="en-US" i="1" dirty="0" smtClean="0"/>
              <a:t>(page 14)</a:t>
            </a:r>
          </a:p>
          <a:p>
            <a:pPr lvl="1" algn="ctr" eaLnBrk="1" hangingPunct="1">
              <a:buFont typeface="Arial" charset="0"/>
              <a:buNone/>
            </a:pPr>
            <a:endParaRPr lang="en-US" altLang="en-US" i="1" dirty="0"/>
          </a:p>
          <a:p>
            <a:pPr lvl="1" algn="ctr" eaLnBrk="1" hangingPunct="1">
              <a:buFont typeface="Arial" charset="0"/>
              <a:buNone/>
            </a:pPr>
            <a:r>
              <a:rPr lang="en-US" altLang="en-US" i="1" dirty="0" smtClean="0"/>
              <a:t>“Curriculum is everything that goes on in a program from the moment a child arrives until she leaves. Teachers plan, implement, observe, reflect, and make adjustments based on individual children’s needs and the needs of the group.” (page 31)</a:t>
            </a:r>
          </a:p>
          <a:p>
            <a:pPr eaLnBrk="1" hangingPunct="1"/>
            <a:endParaRPr lang="en-US" altLang="en-US" dirty="0" smtClean="0"/>
          </a:p>
        </p:txBody>
      </p:sp>
      <p:sp>
        <p:nvSpPr>
          <p:cNvPr id="2" name="Footer Placeholder 1"/>
          <p:cNvSpPr>
            <a:spLocks noGrp="1"/>
          </p:cNvSpPr>
          <p:nvPr>
            <p:ph type="ftr" sz="quarter" idx="11"/>
          </p:nvPr>
        </p:nvSpPr>
        <p:spPr/>
        <p:txBody>
          <a:bodyPr/>
          <a:lstStyle/>
          <a:p>
            <a:r>
              <a:rPr lang="en-US" smtClean="0"/>
              <a:t>©Gaye Gronlund 2015</a:t>
            </a:r>
            <a:endParaRPr lang="en-US" dirty="0"/>
          </a:p>
        </p:txBody>
      </p:sp>
      <p:sp>
        <p:nvSpPr>
          <p:cNvPr id="64517" name="TextBox 5"/>
          <p:cNvSpPr txBox="1">
            <a:spLocks noChangeArrowheads="1"/>
          </p:cNvSpPr>
          <p:nvPr/>
        </p:nvSpPr>
        <p:spPr bwMode="auto">
          <a:xfrm>
            <a:off x="1777539" y="5374565"/>
            <a:ext cx="564513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i="1" dirty="0">
                <a:latin typeface="Calibri" pitchFamily="34" charset="0"/>
              </a:rPr>
              <a:t>Planning for Play, Observation, and Learning in Preschool and </a:t>
            </a:r>
            <a:r>
              <a:rPr lang="en-US" altLang="en-US" sz="1400" i="1" dirty="0" smtClean="0">
                <a:latin typeface="Calibri" pitchFamily="34" charset="0"/>
              </a:rPr>
              <a:t>Kindergarten</a:t>
            </a:r>
          </a:p>
          <a:p>
            <a:pPr algn="ctr" eaLnBrk="1" hangingPunct="1"/>
            <a:r>
              <a:rPr lang="en-US" altLang="en-US" sz="1400" i="1" dirty="0" smtClean="0">
                <a:latin typeface="Calibri" pitchFamily="34" charset="0"/>
              </a:rPr>
              <a:t>Gaye Gronlund 2013</a:t>
            </a:r>
          </a:p>
          <a:p>
            <a:pPr algn="ctr" eaLnBrk="1" hangingPunct="1"/>
            <a:r>
              <a:rPr lang="en-US" altLang="en-US" sz="1400" i="1" dirty="0" smtClean="0">
                <a:latin typeface="Calibri" pitchFamily="34" charset="0"/>
              </a:rPr>
              <a:t>www.redleafpress.org</a:t>
            </a:r>
            <a:r>
              <a:rPr lang="en-US" altLang="en-US" sz="1400" i="1" dirty="0" smtClean="0">
                <a:latin typeface="Calibri" pitchFamily="34" charset="0"/>
              </a:rPr>
              <a:t> </a:t>
            </a:r>
            <a:endParaRPr lang="en-US" altLang="en-US" sz="1400" i="1" dirty="0">
              <a:latin typeface="Calibri" pitchFamily="34" charset="0"/>
            </a:endParaRPr>
          </a:p>
        </p:txBody>
      </p:sp>
    </p:spTree>
    <p:extLst>
      <p:ext uri="{BB962C8B-B14F-4D97-AF65-F5344CB8AC3E}">
        <p14:creationId xmlns:p14="http://schemas.microsoft.com/office/powerpoint/2010/main" val="7537065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697288" y="2587625"/>
            <a:ext cx="64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p>
            <a:pPr lvl="1" algn="ctr">
              <a:spcBef>
                <a:spcPct val="20000"/>
              </a:spcBef>
            </a:pPr>
            <a:endParaRPr lang="en-US" dirty="0"/>
          </a:p>
          <a:p>
            <a:pPr algn="ctr"/>
            <a:endParaRPr lang="en-US" dirty="0"/>
          </a:p>
        </p:txBody>
      </p:sp>
      <p:sp>
        <p:nvSpPr>
          <p:cNvPr id="29699" name="Oval 3"/>
          <p:cNvSpPr>
            <a:spLocks noChangeArrowheads="1"/>
          </p:cNvSpPr>
          <p:nvPr/>
        </p:nvSpPr>
        <p:spPr bwMode="auto">
          <a:xfrm>
            <a:off x="838200" y="1494126"/>
            <a:ext cx="7924800" cy="3469698"/>
          </a:xfrm>
          <a:prstGeom prst="ellipse">
            <a:avLst/>
          </a:prstGeom>
          <a:solidFill>
            <a:schemeClr val="bg1">
              <a:lumMod val="95000"/>
            </a:schemeClr>
          </a:solidFill>
          <a:ln w="9525">
            <a:solidFill>
              <a:schemeClr val="tx1"/>
            </a:solidFill>
            <a:round/>
            <a:headEnd/>
            <a:tailEnd/>
          </a:ln>
          <a:effectLst/>
          <a:extLst/>
        </p:spPr>
        <p:txBody>
          <a:bodyPr wrap="none" lIns="91429" tIns="45714" rIns="91429" bIns="45714" anchor="ctr"/>
          <a:lstStyle/>
          <a:p>
            <a:pPr lvl="1" algn="ctr"/>
            <a:endParaRPr lang="en-US" sz="2000" b="1" dirty="0"/>
          </a:p>
          <a:p>
            <a:pPr lvl="1" algn="ctr"/>
            <a:endParaRPr lang="en-US" sz="2000" b="1" dirty="0"/>
          </a:p>
          <a:p>
            <a:pPr lvl="1" algn="ctr"/>
            <a:endParaRPr lang="en-US" sz="2000" b="1" dirty="0"/>
          </a:p>
          <a:p>
            <a:pPr lvl="1" algn="ctr"/>
            <a:r>
              <a:rPr lang="en-US" sz="2800" dirty="0" smtClean="0"/>
              <a:t>Teachers integrate </a:t>
            </a:r>
            <a:r>
              <a:rPr lang="en-US" sz="2800" dirty="0" smtClean="0"/>
              <a:t>the standards </a:t>
            </a:r>
            <a:endParaRPr lang="en-US" sz="2800" dirty="0" smtClean="0"/>
          </a:p>
          <a:p>
            <a:pPr lvl="1" algn="ctr"/>
            <a:r>
              <a:rPr lang="en-US" sz="2800" dirty="0" smtClean="0"/>
              <a:t>throughout </a:t>
            </a:r>
            <a:endParaRPr lang="en-US" sz="2800" dirty="0" smtClean="0"/>
          </a:p>
          <a:p>
            <a:pPr lvl="1" algn="ctr"/>
            <a:r>
              <a:rPr lang="en-US" sz="2800" dirty="0" smtClean="0"/>
              <a:t>the day:</a:t>
            </a:r>
          </a:p>
          <a:p>
            <a:pPr lvl="1" algn="ctr"/>
            <a:r>
              <a:rPr lang="en-US" sz="2800" dirty="0" smtClean="0"/>
              <a:t>in </a:t>
            </a:r>
            <a:r>
              <a:rPr lang="en-US" sz="2800" dirty="0"/>
              <a:t>daily </a:t>
            </a:r>
            <a:r>
              <a:rPr lang="en-US" sz="2800" dirty="0" smtClean="0"/>
              <a:t>routines,</a:t>
            </a:r>
          </a:p>
          <a:p>
            <a:pPr lvl="1" algn="ctr"/>
            <a:r>
              <a:rPr lang="en-US" sz="2800" dirty="0" smtClean="0"/>
              <a:t>in play </a:t>
            </a:r>
            <a:r>
              <a:rPr lang="en-US" sz="2800" dirty="0"/>
              <a:t>and </a:t>
            </a:r>
            <a:r>
              <a:rPr lang="en-US" sz="2800" dirty="0" smtClean="0"/>
              <a:t>exploration,</a:t>
            </a:r>
            <a:endParaRPr lang="en-US" sz="2800" dirty="0"/>
          </a:p>
          <a:p>
            <a:pPr lvl="1" algn="ctr"/>
            <a:r>
              <a:rPr lang="en-US" sz="2800" dirty="0" smtClean="0"/>
              <a:t>and in </a:t>
            </a:r>
            <a:r>
              <a:rPr lang="en-US" sz="2800" dirty="0"/>
              <a:t>large </a:t>
            </a:r>
            <a:r>
              <a:rPr lang="en-US" sz="2800" dirty="0" smtClean="0"/>
              <a:t>and </a:t>
            </a:r>
            <a:r>
              <a:rPr lang="en-US" sz="2800" dirty="0"/>
              <a:t>small </a:t>
            </a:r>
            <a:endParaRPr lang="en-US" sz="2800" dirty="0" smtClean="0"/>
          </a:p>
          <a:p>
            <a:pPr lvl="1" algn="ctr"/>
            <a:r>
              <a:rPr lang="en-US" sz="2800" dirty="0" smtClean="0"/>
              <a:t>group times.</a:t>
            </a:r>
          </a:p>
          <a:p>
            <a:pPr lvl="1" algn="ctr"/>
            <a:endParaRPr lang="en-US" sz="2000" b="1" dirty="0"/>
          </a:p>
          <a:p>
            <a:pPr lvl="1" algn="ctr"/>
            <a:endParaRPr lang="en-US" sz="2400" b="1" dirty="0"/>
          </a:p>
        </p:txBody>
      </p:sp>
      <p:sp>
        <p:nvSpPr>
          <p:cNvPr id="2" name="Footer Placeholder 1"/>
          <p:cNvSpPr>
            <a:spLocks noGrp="1"/>
          </p:cNvSpPr>
          <p:nvPr>
            <p:ph type="ftr" sz="quarter" idx="11"/>
          </p:nvPr>
        </p:nvSpPr>
        <p:spPr/>
        <p:txBody>
          <a:bodyPr/>
          <a:lstStyle/>
          <a:p>
            <a:r>
              <a:rPr lang="en-US" smtClean="0">
                <a:solidFill>
                  <a:prstClr val="black">
                    <a:tint val="75000"/>
                  </a:prstClr>
                </a:solidFill>
              </a:rPr>
              <a:t>©Gaye Gronlund 2015</a:t>
            </a:r>
            <a:endParaRPr lang="en-US">
              <a:solidFill>
                <a:prstClr val="black">
                  <a:tint val="75000"/>
                </a:prstClr>
              </a:solidFill>
            </a:endParaRPr>
          </a:p>
        </p:txBody>
      </p:sp>
    </p:spTree>
    <p:extLst>
      <p:ext uri="{BB962C8B-B14F-4D97-AF65-F5344CB8AC3E}">
        <p14:creationId xmlns:p14="http://schemas.microsoft.com/office/powerpoint/2010/main" val="41209847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248400" y="6472093"/>
            <a:ext cx="2895600" cy="365125"/>
          </a:xfrm>
        </p:spPr>
        <p:txBody>
          <a:bodyPr/>
          <a:lstStyle/>
          <a:p>
            <a:r>
              <a:rPr lang="en-US" dirty="0" smtClean="0">
                <a:solidFill>
                  <a:schemeClr val="tx1"/>
                </a:solidFill>
              </a:rPr>
              <a:t>©Gaye Gronlund 2014</a:t>
            </a:r>
            <a:endParaRPr lang="en-US" dirty="0">
              <a:solidFill>
                <a:schemeClr val="tx1"/>
              </a:solidFill>
            </a:endParaRPr>
          </a:p>
        </p:txBody>
      </p:sp>
      <p:graphicFrame>
        <p:nvGraphicFramePr>
          <p:cNvPr id="4" name="Diagram 3"/>
          <p:cNvGraphicFramePr/>
          <p:nvPr>
            <p:extLst>
              <p:ext uri="{D42A27DB-BD31-4B8C-83A1-F6EECF244321}">
                <p14:modId xmlns:p14="http://schemas.microsoft.com/office/powerpoint/2010/main" val="1732447165"/>
              </p:ext>
            </p:extLst>
          </p:nvPr>
        </p:nvGraphicFramePr>
        <p:xfrm>
          <a:off x="990600" y="152400"/>
          <a:ext cx="7467600" cy="662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17209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NPR Report about Play</a:t>
            </a:r>
            <a:br>
              <a:rPr lang="en-US" dirty="0" smtClean="0"/>
            </a:br>
            <a:r>
              <a:rPr lang="en-US" dirty="0" smtClean="0"/>
              <a:t>8-6-14</a:t>
            </a:r>
            <a:endParaRPr lang="en-US" dirty="0"/>
          </a:p>
        </p:txBody>
      </p:sp>
      <p:sp>
        <p:nvSpPr>
          <p:cNvPr id="4" name="Content Placeholder 3"/>
          <p:cNvSpPr>
            <a:spLocks noGrp="1"/>
          </p:cNvSpPr>
          <p:nvPr>
            <p:ph idx="1"/>
          </p:nvPr>
        </p:nvSpPr>
        <p:spPr/>
        <p:txBody>
          <a:bodyPr>
            <a:normAutofit/>
          </a:bodyPr>
          <a:lstStyle/>
          <a:p>
            <a:r>
              <a:rPr lang="en-US" dirty="0" smtClean="0">
                <a:solidFill>
                  <a:schemeClr val="tx1"/>
                </a:solidFill>
              </a:rPr>
              <a:t>Through play, children develop brain capacity for problem-solving.</a:t>
            </a:r>
          </a:p>
          <a:p>
            <a:endParaRPr lang="en-US" dirty="0" smtClean="0"/>
          </a:p>
          <a:p>
            <a:r>
              <a:rPr lang="en-US" dirty="0" smtClean="0"/>
              <a:t>In play, social skills are honed and refined.</a:t>
            </a:r>
          </a:p>
          <a:p>
            <a:endParaRPr lang="en-US" dirty="0" smtClean="0"/>
          </a:p>
          <a:p>
            <a:r>
              <a:rPr lang="en-US" dirty="0" smtClean="0"/>
              <a:t>3</a:t>
            </a:r>
            <a:r>
              <a:rPr lang="en-US" baseline="30000" dirty="0" smtClean="0"/>
              <a:t>rd</a:t>
            </a:r>
            <a:r>
              <a:rPr lang="en-US" dirty="0" smtClean="0"/>
              <a:t> graders with more successful social skills had higher academic achievement in 8</a:t>
            </a:r>
            <a:r>
              <a:rPr lang="en-US" baseline="30000" dirty="0" smtClean="0"/>
              <a:t>th</a:t>
            </a:r>
            <a:r>
              <a:rPr lang="en-US" dirty="0" smtClean="0"/>
              <a:t> grade</a:t>
            </a:r>
          </a:p>
          <a:p>
            <a:endParaRPr lang="en-US" dirty="0"/>
          </a:p>
        </p:txBody>
      </p:sp>
      <p:sp>
        <p:nvSpPr>
          <p:cNvPr id="2" name="Footer Placeholder 1"/>
          <p:cNvSpPr>
            <a:spLocks noGrp="1"/>
          </p:cNvSpPr>
          <p:nvPr>
            <p:ph type="ftr" sz="quarter" idx="11"/>
          </p:nvPr>
        </p:nvSpPr>
        <p:spPr/>
        <p:txBody>
          <a:bodyPr/>
          <a:lstStyle/>
          <a:p>
            <a:r>
              <a:rPr lang="en-US" smtClean="0"/>
              <a:t>©Gaye Gronlund 2015</a:t>
            </a:r>
            <a:endParaRPr lang="en-US" dirty="0"/>
          </a:p>
        </p:txBody>
      </p:sp>
    </p:spTree>
    <p:extLst>
      <p:ext uri="{BB962C8B-B14F-4D97-AF65-F5344CB8AC3E}">
        <p14:creationId xmlns:p14="http://schemas.microsoft.com/office/powerpoint/2010/main" val="10121998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2"/>
          </a:solidFill>
        </p:spPr>
        <p:txBody>
          <a:bodyPr>
            <a:normAutofit fontScale="90000"/>
          </a:bodyPr>
          <a:lstStyle/>
          <a:p>
            <a:r>
              <a:rPr lang="en-US" dirty="0" smtClean="0"/>
              <a:t>Additional Resources about the Importance of Play</a:t>
            </a:r>
            <a:endParaRPr lang="en-US" dirty="0"/>
          </a:p>
        </p:txBody>
      </p:sp>
      <p:sp>
        <p:nvSpPr>
          <p:cNvPr id="5" name="Content Placeholder 4"/>
          <p:cNvSpPr>
            <a:spLocks noGrp="1"/>
          </p:cNvSpPr>
          <p:nvPr>
            <p:ph idx="1"/>
          </p:nvPr>
        </p:nvSpPr>
        <p:spPr/>
        <p:txBody>
          <a:bodyPr>
            <a:normAutofit lnSpcReduction="10000"/>
          </a:bodyPr>
          <a:lstStyle/>
          <a:p>
            <a:r>
              <a:rPr lang="en-US" sz="2400" i="1" dirty="0"/>
              <a:t>Play: How It Shapes the Brain, Opens the Imagination, and Invigorates the </a:t>
            </a:r>
            <a:r>
              <a:rPr lang="en-US" sz="2400" i="1" dirty="0" smtClean="0"/>
              <a:t>Soul </a:t>
            </a:r>
            <a:r>
              <a:rPr lang="en-US" sz="2400" dirty="0" smtClean="0"/>
              <a:t>by</a:t>
            </a:r>
            <a:r>
              <a:rPr lang="en-US" sz="2400" i="1" dirty="0" smtClean="0"/>
              <a:t> </a:t>
            </a:r>
            <a:r>
              <a:rPr lang="en-US" sz="2400" dirty="0" smtClean="0"/>
              <a:t>Stuart Brown, M.D. </a:t>
            </a:r>
          </a:p>
          <a:p>
            <a:endParaRPr lang="en-US" sz="2400" i="1" dirty="0" smtClean="0"/>
          </a:p>
          <a:p>
            <a:r>
              <a:rPr lang="en-US" sz="2400" i="1" dirty="0" smtClean="0"/>
              <a:t>Play = Learning: How Play Motivates and Enhances Children’s Cognitive and Social-Emotional Growth </a:t>
            </a:r>
            <a:r>
              <a:rPr lang="en-US" sz="2400" dirty="0" smtClean="0"/>
              <a:t>by</a:t>
            </a:r>
            <a:r>
              <a:rPr lang="en-US" sz="2400" i="1" dirty="0" smtClean="0"/>
              <a:t> </a:t>
            </a:r>
            <a:r>
              <a:rPr lang="en-US" sz="2400" dirty="0"/>
              <a:t>Dorothy G. Singer, Roberta </a:t>
            </a:r>
            <a:r>
              <a:rPr lang="en-US" sz="2400" dirty="0" err="1"/>
              <a:t>Michnick</a:t>
            </a:r>
            <a:r>
              <a:rPr lang="en-US" sz="2400" dirty="0"/>
              <a:t> </a:t>
            </a:r>
            <a:r>
              <a:rPr lang="en-US" sz="2400" dirty="0" err="1"/>
              <a:t>Golinkoff</a:t>
            </a:r>
            <a:r>
              <a:rPr lang="en-US" sz="2400" dirty="0"/>
              <a:t>, and Kathy Hirsh-</a:t>
            </a:r>
            <a:r>
              <a:rPr lang="en-US" sz="2400" dirty="0" err="1"/>
              <a:t>Pasek</a:t>
            </a:r>
            <a:r>
              <a:rPr lang="en-US" sz="2400" dirty="0"/>
              <a:t>. </a:t>
            </a:r>
            <a:endParaRPr lang="en-US" sz="2400" i="1" dirty="0" smtClean="0"/>
          </a:p>
          <a:p>
            <a:endParaRPr lang="en-US" sz="2400" dirty="0" smtClean="0"/>
          </a:p>
          <a:p>
            <a:r>
              <a:rPr lang="en-US" sz="2400" i="1" dirty="0" smtClean="0"/>
              <a:t>The Power of Play: How Spontaneous, Imaginative Activities Lead to Happier, Healthier Children </a:t>
            </a:r>
            <a:r>
              <a:rPr lang="en-US" sz="2400" dirty="0" smtClean="0"/>
              <a:t>by</a:t>
            </a:r>
            <a:r>
              <a:rPr lang="en-US" sz="2400" i="1" dirty="0" smtClean="0"/>
              <a:t> </a:t>
            </a:r>
            <a:r>
              <a:rPr lang="en-US" sz="2400" dirty="0"/>
              <a:t>David </a:t>
            </a:r>
            <a:r>
              <a:rPr lang="en-US" sz="2400" dirty="0" err="1"/>
              <a:t>Elkind</a:t>
            </a:r>
            <a:r>
              <a:rPr lang="en-US" sz="2400" dirty="0"/>
              <a:t>, Ph.D. </a:t>
            </a:r>
            <a:endParaRPr lang="en-US" sz="2400" i="1" dirty="0" smtClean="0"/>
          </a:p>
          <a:p>
            <a:endParaRPr lang="en-US" sz="2400" dirty="0" smtClean="0"/>
          </a:p>
          <a:p>
            <a:r>
              <a:rPr lang="en-US" sz="2400" i="1" dirty="0" smtClean="0"/>
              <a:t>Developmentally Appropriate Play: Guiding Young Children to a Higher Level </a:t>
            </a:r>
            <a:r>
              <a:rPr lang="en-US" sz="2400" dirty="0" smtClean="0"/>
              <a:t>by</a:t>
            </a:r>
            <a:r>
              <a:rPr lang="en-US" sz="2400" i="1" dirty="0" smtClean="0"/>
              <a:t> </a:t>
            </a:r>
            <a:r>
              <a:rPr lang="en-US" sz="2400" dirty="0"/>
              <a:t>Gaye Gronlund. </a:t>
            </a:r>
            <a:endParaRPr lang="en-US" sz="2400" i="1" dirty="0"/>
          </a:p>
        </p:txBody>
      </p:sp>
      <p:sp>
        <p:nvSpPr>
          <p:cNvPr id="3" name="Footer Placeholder 2"/>
          <p:cNvSpPr>
            <a:spLocks noGrp="1"/>
          </p:cNvSpPr>
          <p:nvPr>
            <p:ph type="ftr" sz="quarter" idx="11"/>
          </p:nvPr>
        </p:nvSpPr>
        <p:spPr/>
        <p:txBody>
          <a:bodyPr/>
          <a:lstStyle/>
          <a:p>
            <a:r>
              <a:rPr lang="en-US" smtClean="0"/>
              <a:t>© Gaye Gronlund 2015</a:t>
            </a:r>
            <a:endParaRPr lang="en-US"/>
          </a:p>
        </p:txBody>
      </p:sp>
    </p:spTree>
    <p:extLst>
      <p:ext uri="{BB962C8B-B14F-4D97-AF65-F5344CB8AC3E}">
        <p14:creationId xmlns:p14="http://schemas.microsoft.com/office/powerpoint/2010/main" val="17745756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p:txBody>
          <a:bodyPr/>
          <a:lstStyle/>
          <a:p>
            <a:pPr>
              <a:defRPr/>
            </a:pPr>
            <a:fld id="{D031871B-D0D1-4FB0-8911-A4EDAF682FEF}" type="slidenum">
              <a:rPr lang="en-US"/>
              <a:pPr>
                <a:defRPr/>
              </a:pPr>
              <a:t>29</a:t>
            </a:fld>
            <a:endParaRPr lang="en-US" dirty="0"/>
          </a:p>
        </p:txBody>
      </p:sp>
      <p:sp>
        <p:nvSpPr>
          <p:cNvPr id="97283" name="Title 1"/>
          <p:cNvSpPr>
            <a:spLocks noGrp="1"/>
          </p:cNvSpPr>
          <p:nvPr>
            <p:ph type="title"/>
          </p:nvPr>
        </p:nvSpPr>
        <p:spPr>
          <a:xfrm>
            <a:off x="381000" y="274638"/>
            <a:ext cx="8305800" cy="1173162"/>
          </a:xfrm>
          <a:solidFill>
            <a:schemeClr val="bg1">
              <a:lumMod val="95000"/>
            </a:schemeClr>
          </a:solidFill>
        </p:spPr>
        <p:txBody>
          <a:bodyPr>
            <a:normAutofit/>
          </a:bodyPr>
          <a:lstStyle/>
          <a:p>
            <a:r>
              <a:rPr lang="en-US" altLang="en-US" sz="4000" b="1" dirty="0" smtClean="0"/>
              <a:t>Lesson Planning with the IELDS</a:t>
            </a:r>
          </a:p>
        </p:txBody>
      </p:sp>
      <p:sp>
        <p:nvSpPr>
          <p:cNvPr id="3" name="Content Placeholder 2"/>
          <p:cNvSpPr>
            <a:spLocks noGrp="1"/>
          </p:cNvSpPr>
          <p:nvPr>
            <p:ph idx="1"/>
          </p:nvPr>
        </p:nvSpPr>
        <p:spPr>
          <a:xfrm>
            <a:off x="457200" y="1600200"/>
            <a:ext cx="8229600" cy="4800600"/>
          </a:xfrm>
        </p:spPr>
        <p:txBody>
          <a:bodyPr/>
          <a:lstStyle/>
          <a:p>
            <a:pPr>
              <a:defRPr/>
            </a:pPr>
            <a:r>
              <a:rPr lang="en-US" sz="2400" dirty="0" smtClean="0"/>
              <a:t>Teachers can identify </a:t>
            </a:r>
            <a:r>
              <a:rPr lang="en-US" sz="2400" dirty="0" smtClean="0"/>
              <a:t>benchmarks as goals for each of </a:t>
            </a:r>
            <a:r>
              <a:rPr lang="en-US" sz="2400" dirty="0" smtClean="0"/>
              <a:t>their play </a:t>
            </a:r>
            <a:r>
              <a:rPr lang="en-US" sz="2400" dirty="0" smtClean="0"/>
              <a:t>and learning areas</a:t>
            </a:r>
          </a:p>
          <a:p>
            <a:pPr lvl="1">
              <a:defRPr/>
            </a:pPr>
            <a:endParaRPr lang="en-US" sz="1600" dirty="0" smtClean="0"/>
          </a:p>
          <a:p>
            <a:pPr lvl="1">
              <a:defRPr/>
            </a:pPr>
            <a:r>
              <a:rPr lang="en-US" sz="2000" dirty="0" smtClean="0"/>
              <a:t>They may </a:t>
            </a:r>
            <a:r>
              <a:rPr lang="en-US" sz="2000" dirty="0"/>
              <a:t>choose three to five benchmarks a week that </a:t>
            </a:r>
            <a:r>
              <a:rPr lang="en-US" sz="2000" dirty="0" smtClean="0"/>
              <a:t>they are </a:t>
            </a:r>
            <a:r>
              <a:rPr lang="en-US" sz="2000" dirty="0"/>
              <a:t>focusing on in all areas</a:t>
            </a:r>
          </a:p>
          <a:p>
            <a:pPr lvl="1">
              <a:defRPr/>
            </a:pPr>
            <a:r>
              <a:rPr lang="en-US" sz="2000" dirty="0"/>
              <a:t>Or, </a:t>
            </a:r>
            <a:r>
              <a:rPr lang="en-US" sz="2000" dirty="0" smtClean="0"/>
              <a:t>they may </a:t>
            </a:r>
            <a:r>
              <a:rPr lang="en-US" sz="2000" dirty="0"/>
              <a:t>identify specific ones for each play and learning </a:t>
            </a:r>
            <a:r>
              <a:rPr lang="en-US" sz="2000" dirty="0" smtClean="0"/>
              <a:t>area</a:t>
            </a:r>
          </a:p>
          <a:p>
            <a:pPr marL="457200" lvl="1" indent="0">
              <a:buNone/>
              <a:defRPr/>
            </a:pPr>
            <a:endParaRPr lang="en-US" sz="1600" dirty="0" smtClean="0"/>
          </a:p>
          <a:p>
            <a:pPr>
              <a:defRPr/>
            </a:pPr>
            <a:r>
              <a:rPr lang="en-US" sz="2400" dirty="0" smtClean="0"/>
              <a:t>Teachers can incorporate </a:t>
            </a:r>
            <a:r>
              <a:rPr lang="en-US" sz="2400" dirty="0" smtClean="0"/>
              <a:t>benchmarks into </a:t>
            </a:r>
            <a:r>
              <a:rPr lang="en-US" sz="2400" dirty="0" smtClean="0"/>
              <a:t>daily </a:t>
            </a:r>
            <a:r>
              <a:rPr lang="en-US" sz="2400" dirty="0" smtClean="0"/>
              <a:t>routines and transitions</a:t>
            </a:r>
          </a:p>
          <a:p>
            <a:pPr>
              <a:defRPr/>
            </a:pPr>
            <a:endParaRPr lang="en-US" sz="2400" dirty="0" smtClean="0"/>
          </a:p>
          <a:p>
            <a:pPr>
              <a:defRPr/>
            </a:pPr>
            <a:r>
              <a:rPr lang="en-US" sz="2400" dirty="0" smtClean="0"/>
              <a:t>Teachers can plan for </a:t>
            </a:r>
            <a:r>
              <a:rPr lang="en-US" sz="2400" dirty="0" smtClean="0"/>
              <a:t>benchmarks as goals in teacher-led small and large group experiences</a:t>
            </a:r>
          </a:p>
        </p:txBody>
      </p:sp>
    </p:spTree>
    <p:extLst>
      <p:ext uri="{BB962C8B-B14F-4D97-AF65-F5344CB8AC3E}">
        <p14:creationId xmlns:p14="http://schemas.microsoft.com/office/powerpoint/2010/main" val="319455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Key </a:t>
            </a:r>
            <a:r>
              <a:rPr lang="en-US" dirty="0" smtClean="0"/>
              <a:t>Points for Today’s Webinar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94060340"/>
              </p:ext>
            </p:extLst>
          </p:nvPr>
        </p:nvGraphicFramePr>
        <p:xfrm>
          <a:off x="381000" y="990600"/>
          <a:ext cx="84582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©Gaye Gronlund 2015</a:t>
            </a:r>
            <a:endParaRPr lang="en-US" dirty="0"/>
          </a:p>
        </p:txBody>
      </p:sp>
    </p:spTree>
    <p:extLst>
      <p:ext uri="{BB962C8B-B14F-4D97-AF65-F5344CB8AC3E}">
        <p14:creationId xmlns:p14="http://schemas.microsoft.com/office/powerpoint/2010/main" val="13165457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99" t="11963" r="18790" b="6671"/>
          <a:stretch/>
        </p:blipFill>
        <p:spPr bwMode="auto">
          <a:xfrm>
            <a:off x="228600" y="207818"/>
            <a:ext cx="8382000" cy="649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dirty="0" smtClean="0"/>
              <a:t>©Gaye Gronlund 2014</a:t>
            </a:r>
            <a:endParaRPr lang="en-US" dirty="0"/>
          </a:p>
        </p:txBody>
      </p:sp>
    </p:spTree>
    <p:extLst>
      <p:ext uri="{BB962C8B-B14F-4D97-AF65-F5344CB8AC3E}">
        <p14:creationId xmlns:p14="http://schemas.microsoft.com/office/powerpoint/2010/main" val="39721780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©Gaye Gronlund 2014</a:t>
            </a:r>
            <a:endParaRPr lang="en-US"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389" t="15513" r="11932" b="5924"/>
          <a:stretch/>
        </p:blipFill>
        <p:spPr bwMode="auto">
          <a:xfrm>
            <a:off x="381000" y="228600"/>
            <a:ext cx="8534400" cy="654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71652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smtClean="0"/>
              <a:t>©Gaye Gronlund 2014</a:t>
            </a:r>
            <a:endParaRPr lang="en-US"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514" t="15880" r="12101" b="5210"/>
          <a:stretch/>
        </p:blipFill>
        <p:spPr bwMode="auto">
          <a:xfrm>
            <a:off x="304800" y="228599"/>
            <a:ext cx="8401019" cy="652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54424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6629400" y="6492875"/>
            <a:ext cx="2895600" cy="365125"/>
          </a:xfrm>
        </p:spPr>
        <p:txBody>
          <a:bodyPr/>
          <a:lstStyle/>
          <a:p>
            <a:r>
              <a:rPr lang="en-US" dirty="0" smtClean="0"/>
              <a:t>©Gaye Gronlund 2014</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75" t="9721" r="14663" b="6251"/>
          <a:stretch/>
        </p:blipFill>
        <p:spPr bwMode="auto">
          <a:xfrm>
            <a:off x="0" y="0"/>
            <a:ext cx="9027526" cy="591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371600" y="6109855"/>
            <a:ext cx="6477000" cy="646331"/>
          </a:xfrm>
          <a:prstGeom prst="rect">
            <a:avLst/>
          </a:prstGeom>
        </p:spPr>
        <p:txBody>
          <a:bodyPr wrap="square">
            <a:spAutoFit/>
          </a:bodyPr>
          <a:lstStyle/>
          <a:p>
            <a:pPr algn="ctr"/>
            <a:r>
              <a:rPr lang="en-US" dirty="0"/>
              <a:t>http://www.redleafpress.org/Planning-for-Play-Observation-and-Learning-in-Preschool-and-Kindergarten-P794.aspx</a:t>
            </a:r>
          </a:p>
        </p:txBody>
      </p:sp>
    </p:spTree>
    <p:extLst>
      <p:ext uri="{BB962C8B-B14F-4D97-AF65-F5344CB8AC3E}">
        <p14:creationId xmlns:p14="http://schemas.microsoft.com/office/powerpoint/2010/main" val="13128626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solidFill>
                  <a:schemeClr val="tx1"/>
                </a:solidFill>
              </a:rPr>
              <a:t>©Gaye Gronlund 2014</a:t>
            </a:r>
            <a:endParaRPr lang="en-US" dirty="0">
              <a:solidFill>
                <a:schemeClr val="tx1"/>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785" t="20833" r="28718" b="28977"/>
          <a:stretch/>
        </p:blipFill>
        <p:spPr bwMode="auto">
          <a:xfrm>
            <a:off x="228600" y="228600"/>
            <a:ext cx="8684374" cy="5905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04019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You may want to consider…</a:t>
            </a:r>
            <a:endParaRPr lang="en-US" dirty="0"/>
          </a:p>
        </p:txBody>
      </p:sp>
      <p:sp>
        <p:nvSpPr>
          <p:cNvPr id="4" name="Content Placeholder 3"/>
          <p:cNvSpPr>
            <a:spLocks noGrp="1"/>
          </p:cNvSpPr>
          <p:nvPr>
            <p:ph idx="1"/>
          </p:nvPr>
        </p:nvSpPr>
        <p:spPr>
          <a:solidFill>
            <a:schemeClr val="bg1">
              <a:lumMod val="95000"/>
            </a:schemeClr>
          </a:solidFill>
        </p:spPr>
        <p:txBody>
          <a:bodyPr>
            <a:normAutofit/>
          </a:bodyPr>
          <a:lstStyle/>
          <a:p>
            <a:r>
              <a:rPr lang="en-US" dirty="0" smtClean="0"/>
              <a:t>Having them identify benchmarks in multiple domains for play areas</a:t>
            </a:r>
            <a:endParaRPr lang="en-US" dirty="0" smtClean="0"/>
          </a:p>
          <a:p>
            <a:pPr lvl="1"/>
            <a:r>
              <a:rPr lang="en-US" dirty="0" smtClean="0"/>
              <a:t>Assign a play area (i.e., blocks, dramatic play, etc.) to a small group </a:t>
            </a:r>
          </a:p>
          <a:p>
            <a:pPr lvl="1"/>
            <a:r>
              <a:rPr lang="en-US" dirty="0" smtClean="0"/>
              <a:t>Ask them to choose at least 4 domains and identify benchmarks in the IELDS that could be addressed in that play area</a:t>
            </a:r>
          </a:p>
          <a:p>
            <a:pPr lvl="1"/>
            <a:r>
              <a:rPr lang="en-US" dirty="0" smtClean="0"/>
              <a:t>They can write their benchmarks on chart paper and post around the room</a:t>
            </a:r>
            <a:endParaRPr lang="en-US" dirty="0" smtClean="0"/>
          </a:p>
          <a:p>
            <a:endParaRPr lang="en-US" dirty="0"/>
          </a:p>
        </p:txBody>
      </p:sp>
      <p:sp>
        <p:nvSpPr>
          <p:cNvPr id="2" name="Footer Placeholder 1"/>
          <p:cNvSpPr>
            <a:spLocks noGrp="1"/>
          </p:cNvSpPr>
          <p:nvPr>
            <p:ph type="ftr" sz="quarter" idx="11"/>
          </p:nvPr>
        </p:nvSpPr>
        <p:spPr/>
        <p:txBody>
          <a:bodyPr/>
          <a:lstStyle/>
          <a:p>
            <a:r>
              <a:rPr lang="en-US" dirty="0" smtClean="0"/>
              <a:t>©Gaye Gronlund 2015</a:t>
            </a:r>
            <a:endParaRPr lang="en-US" dirty="0"/>
          </a:p>
        </p:txBody>
      </p:sp>
    </p:spTree>
    <p:extLst>
      <p:ext uri="{BB962C8B-B14F-4D97-AF65-F5344CB8AC3E}">
        <p14:creationId xmlns:p14="http://schemas.microsoft.com/office/powerpoint/2010/main" val="29023112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1CD7F38D-7B0B-423E-823B-445CC4ED4FA5}" type="slidenum">
              <a:rPr lang="en-US"/>
              <a:pPr>
                <a:defRPr/>
              </a:pPr>
              <a:t>36</a:t>
            </a:fld>
            <a:endParaRPr lang="en-US" dirty="0"/>
          </a:p>
        </p:txBody>
      </p:sp>
      <p:sp>
        <p:nvSpPr>
          <p:cNvPr id="89091" name="TextBox 1"/>
          <p:cNvSpPr txBox="1">
            <a:spLocks noChangeArrowheads="1"/>
          </p:cNvSpPr>
          <p:nvPr/>
        </p:nvSpPr>
        <p:spPr bwMode="auto">
          <a:xfrm>
            <a:off x="6553200" y="844550"/>
            <a:ext cx="2359025" cy="5262979"/>
          </a:xfrm>
          <a:prstGeom prst="rect">
            <a:avLst/>
          </a:prstGeom>
          <a:solidFill>
            <a:schemeClr val="bg1"/>
          </a:solidFill>
          <a:ln w="25400">
            <a:solidFill>
              <a:srgbClr val="00B050"/>
            </a:solidFill>
            <a:bevel/>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2400" b="1" dirty="0">
              <a:solidFill>
                <a:srgbClr val="000000"/>
              </a:solidFill>
              <a:latin typeface="Calibri" pitchFamily="34" charset="0"/>
            </a:endParaRPr>
          </a:p>
          <a:p>
            <a:pPr algn="ctr" eaLnBrk="1" hangingPunct="1"/>
            <a:r>
              <a:rPr lang="en-US" altLang="en-US" sz="2400" b="1" dirty="0" smtClean="0">
                <a:solidFill>
                  <a:srgbClr val="000000"/>
                </a:solidFill>
                <a:latin typeface="Calibri" pitchFamily="34" charset="0"/>
              </a:rPr>
              <a:t>Teachers can make signs for</a:t>
            </a:r>
            <a:endParaRPr lang="en-US" altLang="en-US" sz="2400" b="1" dirty="0">
              <a:solidFill>
                <a:srgbClr val="000000"/>
              </a:solidFill>
              <a:latin typeface="Calibri" pitchFamily="34" charset="0"/>
            </a:endParaRPr>
          </a:p>
          <a:p>
            <a:pPr algn="ctr" eaLnBrk="1" hangingPunct="1"/>
            <a:r>
              <a:rPr lang="en-US" altLang="en-US" sz="2400" b="1" dirty="0">
                <a:solidFill>
                  <a:srgbClr val="000000"/>
                </a:solidFill>
                <a:latin typeface="Calibri" pitchFamily="34" charset="0"/>
              </a:rPr>
              <a:t>play areas with the benchmarks affixed  with</a:t>
            </a:r>
          </a:p>
          <a:p>
            <a:pPr algn="ctr" eaLnBrk="1" hangingPunct="1"/>
            <a:r>
              <a:rPr lang="en-US" altLang="en-US" sz="2400" b="1" dirty="0">
                <a:solidFill>
                  <a:srgbClr val="000000"/>
                </a:solidFill>
                <a:latin typeface="Calibri" pitchFamily="34" charset="0"/>
              </a:rPr>
              <a:t>Velcro so that </a:t>
            </a:r>
            <a:r>
              <a:rPr lang="en-US" altLang="en-US" sz="2400" b="1" dirty="0" smtClean="0">
                <a:solidFill>
                  <a:srgbClr val="000000"/>
                </a:solidFill>
                <a:latin typeface="Calibri" pitchFamily="34" charset="0"/>
              </a:rPr>
              <a:t>they can </a:t>
            </a:r>
            <a:r>
              <a:rPr lang="en-US" altLang="en-US" sz="2400" b="1" dirty="0">
                <a:solidFill>
                  <a:srgbClr val="000000"/>
                </a:solidFill>
                <a:latin typeface="Calibri" pitchFamily="34" charset="0"/>
              </a:rPr>
              <a:t>change them as </a:t>
            </a:r>
            <a:r>
              <a:rPr lang="en-US" altLang="en-US" sz="2400" b="1" dirty="0" smtClean="0">
                <a:solidFill>
                  <a:srgbClr val="000000"/>
                </a:solidFill>
                <a:latin typeface="Calibri" pitchFamily="34" charset="0"/>
              </a:rPr>
              <a:t>they address </a:t>
            </a:r>
            <a:r>
              <a:rPr lang="en-US" altLang="en-US" sz="2400" b="1" dirty="0">
                <a:solidFill>
                  <a:srgbClr val="000000"/>
                </a:solidFill>
                <a:latin typeface="Calibri" pitchFamily="34" charset="0"/>
              </a:rPr>
              <a:t>different ones in </a:t>
            </a:r>
            <a:r>
              <a:rPr lang="en-US" altLang="en-US" sz="2400" b="1" dirty="0" smtClean="0">
                <a:solidFill>
                  <a:srgbClr val="000000"/>
                </a:solidFill>
                <a:latin typeface="Calibri" pitchFamily="34" charset="0"/>
              </a:rPr>
              <a:t>their lesson </a:t>
            </a:r>
            <a:r>
              <a:rPr lang="en-US" altLang="en-US" sz="2400" b="1" dirty="0">
                <a:solidFill>
                  <a:srgbClr val="000000"/>
                </a:solidFill>
                <a:latin typeface="Calibri" pitchFamily="34" charset="0"/>
              </a:rPr>
              <a:t>plans.</a:t>
            </a:r>
          </a:p>
          <a:p>
            <a:pPr algn="ctr" eaLnBrk="1" hangingPunct="1"/>
            <a:endParaRPr lang="en-US" altLang="en-US" sz="2400" b="1" dirty="0">
              <a:solidFill>
                <a:srgbClr val="000000"/>
              </a:solidFill>
              <a:latin typeface="Calibri" pitchFamily="34" charset="0"/>
            </a:endParaRPr>
          </a:p>
          <a:p>
            <a:pPr algn="ctr" eaLnBrk="1" hangingPunct="1"/>
            <a:endParaRPr lang="en-US" altLang="en-US" sz="2400" b="1" dirty="0">
              <a:solidFill>
                <a:srgbClr val="000000"/>
              </a:solidFill>
              <a:latin typeface="Calibri" pitchFamily="34" charset="0"/>
            </a:endParaRPr>
          </a:p>
        </p:txBody>
      </p:sp>
      <p:pic>
        <p:nvPicPr>
          <p:cNvPr id="89092" name="Picture 2" descr="C:\Users\Public\Pictures\Pictures\May 2013\New folder (2)\IMG_09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6024563" cy="66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3"/>
          <p:cNvSpPr txBox="1">
            <a:spLocks noGrp="1"/>
          </p:cNvSpPr>
          <p:nvPr/>
        </p:nvSpPr>
        <p:spPr bwMode="auto">
          <a:xfrm>
            <a:off x="6553200" y="6356350"/>
            <a:ext cx="2133600" cy="365125"/>
          </a:xfrm>
          <a:prstGeom prst="rect">
            <a:avLst/>
          </a:prstGeom>
          <a:noFill/>
          <a:ln>
            <a:miter lim="800000"/>
            <a:headEnd/>
            <a:tailEnd/>
          </a:ln>
        </p:spPr>
        <p:txBody>
          <a:bodyPr anchor="ctr"/>
          <a:lstStyle/>
          <a:p>
            <a:pPr algn="r">
              <a:defRPr/>
            </a:pPr>
            <a:fld id="{F26B06CD-9600-457F-97CD-812125A1C414}" type="slidenum">
              <a:rPr lang="en-US" sz="1200">
                <a:solidFill>
                  <a:srgbClr val="898989"/>
                </a:solidFill>
                <a:latin typeface="+mn-lt"/>
                <a:cs typeface="+mn-cs"/>
              </a:rPr>
              <a:pPr algn="r">
                <a:defRPr/>
              </a:pPr>
              <a:t>36</a:t>
            </a:fld>
            <a:endParaRPr lang="en-US" sz="1200" dirty="0">
              <a:solidFill>
                <a:srgbClr val="898989"/>
              </a:solidFill>
              <a:latin typeface="+mn-lt"/>
              <a:cs typeface="+mn-cs"/>
            </a:endParaRPr>
          </a:p>
        </p:txBody>
      </p:sp>
    </p:spTree>
    <p:extLst>
      <p:ext uri="{BB962C8B-B14F-4D97-AF65-F5344CB8AC3E}">
        <p14:creationId xmlns:p14="http://schemas.microsoft.com/office/powerpoint/2010/main" val="27233294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solidFill>
                  <a:schemeClr val="tx1"/>
                </a:solidFill>
              </a:rPr>
              <a:t>What standards or goals could </a:t>
            </a:r>
            <a:r>
              <a:rPr lang="en-US" dirty="0"/>
              <a:t>b</a:t>
            </a:r>
            <a:r>
              <a:rPr lang="en-US" dirty="0" smtClean="0">
                <a:solidFill>
                  <a:schemeClr val="tx1"/>
                </a:solidFill>
              </a:rPr>
              <a:t>e embedded into these daily </a:t>
            </a:r>
            <a:r>
              <a:rPr lang="en-US" dirty="0"/>
              <a:t>r</a:t>
            </a:r>
            <a:r>
              <a:rPr lang="en-US" dirty="0" smtClean="0">
                <a:solidFill>
                  <a:schemeClr val="tx1"/>
                </a:solidFill>
              </a:rPr>
              <a:t>outines?</a:t>
            </a:r>
            <a:endParaRPr lang="en-US" dirty="0">
              <a:solidFill>
                <a:schemeClr val="tx1"/>
              </a:solidFill>
            </a:endParaRPr>
          </a:p>
        </p:txBody>
      </p:sp>
      <p:sp>
        <p:nvSpPr>
          <p:cNvPr id="2" name="Footer Placeholder 1"/>
          <p:cNvSpPr>
            <a:spLocks noGrp="1"/>
          </p:cNvSpPr>
          <p:nvPr>
            <p:ph type="ftr" sz="quarter" idx="11"/>
          </p:nvPr>
        </p:nvSpPr>
        <p:spPr/>
        <p:txBody>
          <a:bodyPr/>
          <a:lstStyle/>
          <a:p>
            <a:r>
              <a:rPr lang="en-US" smtClean="0"/>
              <a:t>©Gaye Gronlund 2015</a:t>
            </a:r>
            <a:endParaRPr lang="en-US"/>
          </a:p>
        </p:txBody>
      </p:sp>
      <p:sp>
        <p:nvSpPr>
          <p:cNvPr id="4" name="Content Placeholder 3"/>
          <p:cNvSpPr>
            <a:spLocks noGrp="1"/>
          </p:cNvSpPr>
          <p:nvPr>
            <p:ph sz="quarter" idx="1"/>
          </p:nvPr>
        </p:nvSpPr>
        <p:spPr>
          <a:solidFill>
            <a:schemeClr val="accent3">
              <a:lumMod val="20000"/>
              <a:lumOff val="80000"/>
            </a:schemeClr>
          </a:solidFill>
        </p:spPr>
        <p:txBody>
          <a:bodyPr/>
          <a:lstStyle/>
          <a:p>
            <a:r>
              <a:rPr lang="en-US" dirty="0" smtClean="0"/>
              <a:t>Arrival/Departure</a:t>
            </a:r>
          </a:p>
          <a:p>
            <a:pPr marL="0" indent="0">
              <a:buNone/>
            </a:pPr>
            <a:endParaRPr lang="en-US" dirty="0"/>
          </a:p>
          <a:p>
            <a:pPr marL="0" indent="0">
              <a:buNone/>
            </a:pPr>
            <a:endParaRPr lang="en-US" dirty="0" smtClean="0"/>
          </a:p>
          <a:p>
            <a:pPr marL="0" indent="0">
              <a:buNone/>
            </a:pPr>
            <a:endParaRPr lang="en-US" dirty="0"/>
          </a:p>
          <a:p>
            <a:endParaRPr lang="en-US" dirty="0" smtClean="0"/>
          </a:p>
          <a:p>
            <a:r>
              <a:rPr lang="en-US" dirty="0" smtClean="0"/>
              <a:t>Snacks/Meals</a:t>
            </a:r>
            <a:endParaRPr lang="en-US" dirty="0"/>
          </a:p>
        </p:txBody>
      </p:sp>
      <p:sp>
        <p:nvSpPr>
          <p:cNvPr id="5" name="Content Placeholder 4"/>
          <p:cNvSpPr>
            <a:spLocks noGrp="1"/>
          </p:cNvSpPr>
          <p:nvPr>
            <p:ph sz="quarter" idx="2"/>
          </p:nvPr>
        </p:nvSpPr>
        <p:spPr>
          <a:solidFill>
            <a:schemeClr val="accent3">
              <a:lumMod val="20000"/>
              <a:lumOff val="80000"/>
            </a:schemeClr>
          </a:solidFill>
        </p:spPr>
        <p:txBody>
          <a:bodyPr/>
          <a:lstStyle/>
          <a:p>
            <a:r>
              <a:rPr lang="en-US" dirty="0" smtClean="0"/>
              <a:t>Outdoor Time?</a:t>
            </a:r>
          </a:p>
          <a:p>
            <a:endParaRPr lang="en-US" dirty="0" smtClean="0"/>
          </a:p>
          <a:p>
            <a:endParaRPr lang="en-US" dirty="0"/>
          </a:p>
          <a:p>
            <a:pPr marL="0" indent="0">
              <a:buNone/>
            </a:pPr>
            <a:endParaRPr lang="en-US" dirty="0" smtClean="0"/>
          </a:p>
          <a:p>
            <a:endParaRPr lang="en-US" dirty="0"/>
          </a:p>
          <a:p>
            <a:r>
              <a:rPr lang="en-US" dirty="0" smtClean="0"/>
              <a:t>Transitions</a:t>
            </a:r>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1889697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676400" y="228600"/>
            <a:ext cx="6248400" cy="2667000"/>
          </a:xfrm>
          <a:solidFill>
            <a:schemeClr val="bg1">
              <a:lumMod val="95000"/>
            </a:schemeClr>
          </a:solidFill>
        </p:spPr>
        <p:txBody>
          <a:bodyPr>
            <a:normAutofit fontScale="90000"/>
          </a:bodyPr>
          <a:lstStyle/>
          <a:p>
            <a:r>
              <a:rPr lang="en-US" dirty="0" smtClean="0">
                <a:solidFill>
                  <a:schemeClr val="tx1"/>
                </a:solidFill>
              </a:rPr>
              <a:t>When Planning for Small </a:t>
            </a:r>
            <a:r>
              <a:rPr lang="en-US" dirty="0" smtClean="0">
                <a:solidFill>
                  <a:schemeClr val="tx1"/>
                </a:solidFill>
              </a:rPr>
              <a:t>Group </a:t>
            </a:r>
            <a:r>
              <a:rPr lang="en-US" dirty="0" smtClean="0">
                <a:solidFill>
                  <a:schemeClr val="tx1"/>
                </a:solidFill>
              </a:rPr>
              <a:t>Times, </a:t>
            </a:r>
            <a:r>
              <a:rPr lang="en-US" i="1" dirty="0" smtClean="0">
                <a:solidFill>
                  <a:srgbClr val="C00000"/>
                </a:solidFill>
              </a:rPr>
              <a:t>Child Engagement is the Overarching Goal</a:t>
            </a:r>
            <a:endParaRPr lang="en-US" i="1" dirty="0">
              <a:solidFill>
                <a:srgbClr val="C00000"/>
              </a:solidFill>
            </a:endParaRPr>
          </a:p>
        </p:txBody>
      </p:sp>
      <p:sp>
        <p:nvSpPr>
          <p:cNvPr id="6" name="Subtitle 5"/>
          <p:cNvSpPr>
            <a:spLocks noGrp="1"/>
          </p:cNvSpPr>
          <p:nvPr>
            <p:ph type="subTitle" idx="1"/>
          </p:nvPr>
        </p:nvSpPr>
        <p:spPr>
          <a:xfrm>
            <a:off x="1524000" y="3406877"/>
            <a:ext cx="6172200" cy="3429000"/>
          </a:xfrm>
        </p:spPr>
        <p:txBody>
          <a:bodyPr>
            <a:normAutofit/>
          </a:bodyPr>
          <a:lstStyle/>
          <a:p>
            <a:r>
              <a:rPr lang="en-US" dirty="0" smtClean="0">
                <a:solidFill>
                  <a:schemeClr val="tx1"/>
                </a:solidFill>
              </a:rPr>
              <a:t>Standards </a:t>
            </a:r>
            <a:r>
              <a:rPr lang="en-US" dirty="0" smtClean="0">
                <a:solidFill>
                  <a:schemeClr val="tx1"/>
                </a:solidFill>
              </a:rPr>
              <a:t>can </a:t>
            </a:r>
            <a:r>
              <a:rPr lang="en-US" dirty="0" smtClean="0">
                <a:solidFill>
                  <a:schemeClr val="tx1"/>
                </a:solidFill>
              </a:rPr>
              <a:t>be embedded in small and large group experiences.</a:t>
            </a:r>
          </a:p>
          <a:p>
            <a:endParaRPr lang="en-US" dirty="0">
              <a:solidFill>
                <a:schemeClr val="tx1"/>
              </a:solidFill>
            </a:endParaRPr>
          </a:p>
          <a:p>
            <a:endParaRPr lang="en-US" dirty="0" smtClean="0">
              <a:solidFill>
                <a:schemeClr val="tx1"/>
              </a:solidFill>
            </a:endParaRPr>
          </a:p>
        </p:txBody>
      </p:sp>
    </p:spTree>
    <p:extLst>
      <p:ext uri="{BB962C8B-B14F-4D97-AF65-F5344CB8AC3E}">
        <p14:creationId xmlns:p14="http://schemas.microsoft.com/office/powerpoint/2010/main" val="14442255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p:cNvSpPr>
            <a:spLocks noGrp="1"/>
          </p:cNvSpPr>
          <p:nvPr>
            <p:ph type="title"/>
          </p:nvPr>
        </p:nvSpPr>
        <p:spPr>
          <a:xfrm>
            <a:off x="838200" y="228600"/>
            <a:ext cx="7467600" cy="715962"/>
          </a:xfrm>
        </p:spPr>
        <p:txBody>
          <a:bodyPr>
            <a:normAutofit fontScale="90000"/>
          </a:bodyPr>
          <a:lstStyle/>
          <a:p>
            <a:r>
              <a:rPr lang="en-US" b="1" dirty="0" smtClean="0">
                <a:solidFill>
                  <a:schemeClr val="tx1"/>
                </a:solidFill>
              </a:rPr>
              <a:t>Small Group Work May Include:</a:t>
            </a:r>
          </a:p>
        </p:txBody>
      </p:sp>
      <p:sp>
        <p:nvSpPr>
          <p:cNvPr id="6" name="Oval 5"/>
          <p:cNvSpPr/>
          <p:nvPr/>
        </p:nvSpPr>
        <p:spPr>
          <a:xfrm>
            <a:off x="304800" y="1905000"/>
            <a:ext cx="2819400" cy="202565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Calibri" pitchFamily="34" charset="0"/>
                <a:cs typeface="Calibri" pitchFamily="34" charset="0"/>
              </a:rPr>
              <a:t>Science </a:t>
            </a:r>
            <a:r>
              <a:rPr lang="en-US" dirty="0" smtClean="0">
                <a:solidFill>
                  <a:schemeClr val="tx1"/>
                </a:solidFill>
                <a:latin typeface="Calibri" pitchFamily="34" charset="0"/>
                <a:cs typeface="Calibri" pitchFamily="34" charset="0"/>
              </a:rPr>
              <a:t>experiments, </a:t>
            </a:r>
            <a:r>
              <a:rPr lang="en-US" dirty="0">
                <a:solidFill>
                  <a:schemeClr val="tx1"/>
                </a:solidFill>
                <a:latin typeface="Calibri" pitchFamily="34" charset="0"/>
                <a:cs typeface="Calibri" pitchFamily="34" charset="0"/>
              </a:rPr>
              <a:t>cooking activities, or art activities that require adult supervision</a:t>
            </a:r>
            <a:endParaRPr lang="en-US" dirty="0">
              <a:solidFill>
                <a:schemeClr val="tx1"/>
              </a:solidFill>
            </a:endParaRPr>
          </a:p>
        </p:txBody>
      </p:sp>
      <p:sp>
        <p:nvSpPr>
          <p:cNvPr id="8" name="Oval 7"/>
          <p:cNvSpPr/>
          <p:nvPr/>
        </p:nvSpPr>
        <p:spPr>
          <a:xfrm>
            <a:off x="6400800" y="2101850"/>
            <a:ext cx="2590800" cy="19050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Project work related to an interest of the children or an upcoming field trip</a:t>
            </a:r>
          </a:p>
        </p:txBody>
      </p:sp>
      <p:sp>
        <p:nvSpPr>
          <p:cNvPr id="9" name="Oval 8"/>
          <p:cNvSpPr/>
          <p:nvPr/>
        </p:nvSpPr>
        <p:spPr>
          <a:xfrm>
            <a:off x="3311236" y="1219200"/>
            <a:ext cx="3124200" cy="22987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Play with teacher support and guidance</a:t>
            </a:r>
          </a:p>
          <a:p>
            <a:pPr algn="ctr">
              <a:defRPr/>
            </a:pPr>
            <a:r>
              <a:rPr lang="en-US" sz="1600" dirty="0">
                <a:solidFill>
                  <a:schemeClr val="tx1"/>
                </a:solidFill>
              </a:rPr>
              <a:t>(a board game, puzzles or manipulatives, sensory exploration or dramatic play)</a:t>
            </a:r>
          </a:p>
        </p:txBody>
      </p:sp>
      <p:sp>
        <p:nvSpPr>
          <p:cNvPr id="10" name="Rounded Rectangle 9"/>
          <p:cNvSpPr/>
          <p:nvPr/>
        </p:nvSpPr>
        <p:spPr>
          <a:xfrm>
            <a:off x="533400" y="4203700"/>
            <a:ext cx="8305800" cy="23495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chemeClr val="tx1"/>
              </a:solidFill>
            </a:endParaRPr>
          </a:p>
          <a:p>
            <a:pPr algn="ctr">
              <a:defRPr/>
            </a:pPr>
            <a:r>
              <a:rPr lang="en-US" sz="2800" b="1" dirty="0" smtClean="0">
                <a:solidFill>
                  <a:schemeClr val="tx1"/>
                </a:solidFill>
              </a:rPr>
              <a:t> or Skill Work</a:t>
            </a:r>
          </a:p>
          <a:p>
            <a:pPr algn="ctr">
              <a:defRPr/>
            </a:pPr>
            <a:r>
              <a:rPr lang="en-US" sz="2400" i="1" dirty="0" smtClean="0">
                <a:solidFill>
                  <a:schemeClr val="tx1"/>
                </a:solidFill>
              </a:rPr>
              <a:t>The </a:t>
            </a:r>
            <a:r>
              <a:rPr lang="en-US" sz="2400" i="1" dirty="0">
                <a:solidFill>
                  <a:schemeClr val="tx1"/>
                </a:solidFill>
              </a:rPr>
              <a:t>activities planned are broad enough so that each child can </a:t>
            </a:r>
          </a:p>
          <a:p>
            <a:pPr algn="ctr">
              <a:defRPr/>
            </a:pPr>
            <a:r>
              <a:rPr lang="en-US" sz="2400" i="1" dirty="0">
                <a:solidFill>
                  <a:schemeClr val="tx1"/>
                </a:solidFill>
              </a:rPr>
              <a:t>participate and be successful at his or her own level.</a:t>
            </a:r>
          </a:p>
          <a:p>
            <a:pPr algn="ctr">
              <a:defRPr/>
            </a:pPr>
            <a:r>
              <a:rPr lang="en-US" sz="2400" i="1" dirty="0">
                <a:solidFill>
                  <a:schemeClr val="tx1"/>
                </a:solidFill>
              </a:rPr>
              <a:t>The activities are deep enough to engage children </a:t>
            </a:r>
            <a:endParaRPr lang="en-US" sz="2400" i="1" dirty="0" smtClean="0">
              <a:solidFill>
                <a:schemeClr val="tx1"/>
              </a:solidFill>
            </a:endParaRPr>
          </a:p>
          <a:p>
            <a:pPr algn="ctr">
              <a:defRPr/>
            </a:pPr>
            <a:r>
              <a:rPr lang="en-US" sz="2400" i="1" dirty="0" smtClean="0">
                <a:solidFill>
                  <a:schemeClr val="tx1"/>
                </a:solidFill>
              </a:rPr>
              <a:t>for </a:t>
            </a:r>
            <a:r>
              <a:rPr lang="en-US" sz="2400" i="1" dirty="0">
                <a:solidFill>
                  <a:schemeClr val="tx1"/>
                </a:solidFill>
              </a:rPr>
              <a:t>ten to fifteen minutes.</a:t>
            </a:r>
          </a:p>
          <a:p>
            <a:pPr algn="ctr">
              <a:defRPr/>
            </a:pPr>
            <a:endParaRPr lang="en-US" i="1" dirty="0">
              <a:solidFill>
                <a:schemeClr val="tx1"/>
              </a:solidFill>
            </a:endParaRPr>
          </a:p>
        </p:txBody>
      </p:sp>
      <p:sp>
        <p:nvSpPr>
          <p:cNvPr id="2" name="Footer Placeholder 1"/>
          <p:cNvSpPr>
            <a:spLocks noGrp="1"/>
          </p:cNvSpPr>
          <p:nvPr>
            <p:ph type="ftr" sz="quarter" idx="12"/>
          </p:nvPr>
        </p:nvSpPr>
        <p:spPr>
          <a:xfrm rot="5400000">
            <a:off x="6096926" y="2843980"/>
            <a:ext cx="4986920" cy="365760"/>
          </a:xfrm>
        </p:spPr>
        <p:txBody>
          <a:bodyPr/>
          <a:lstStyle/>
          <a:p>
            <a:r>
              <a:rPr lang="en-US" smtClean="0"/>
              <a:t>©Gaye Gronlund 2015</a:t>
            </a:r>
            <a:endParaRPr lang="en-US" dirty="0"/>
          </a:p>
        </p:txBody>
      </p:sp>
    </p:spTree>
    <p:extLst>
      <p:ext uri="{BB962C8B-B14F-4D97-AF65-F5344CB8AC3E}">
        <p14:creationId xmlns:p14="http://schemas.microsoft.com/office/powerpoint/2010/main" val="25922846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16B4A3C7-F6A6-4FE4-AF9B-27ACF4E57BB2}" type="slidenum">
              <a:rPr lang="en-US"/>
              <a:pPr>
                <a:defRPr/>
              </a:pPr>
              <a:t>4</a:t>
            </a:fld>
            <a:endParaRPr lang="en-US" dirty="0"/>
          </a:p>
        </p:txBody>
      </p:sp>
      <p:sp>
        <p:nvSpPr>
          <p:cNvPr id="35843" name="Oval 7"/>
          <p:cNvSpPr>
            <a:spLocks noChangeArrowheads="1"/>
          </p:cNvSpPr>
          <p:nvPr/>
        </p:nvSpPr>
        <p:spPr bwMode="auto">
          <a:xfrm>
            <a:off x="1828800" y="685800"/>
            <a:ext cx="5486400" cy="1790700"/>
          </a:xfrm>
          <a:prstGeom prst="ellipse">
            <a:avLst/>
          </a:prstGeom>
          <a:solidFill>
            <a:schemeClr val="bg1">
              <a:lumMod val="95000"/>
            </a:schemeClr>
          </a:solidFill>
          <a:ln w="38100">
            <a:solidFill>
              <a:srgbClr val="002060"/>
            </a:solidFill>
            <a:round/>
            <a:headEnd/>
            <a:tailEnd/>
          </a:ln>
          <a:effectLst>
            <a:outerShdw dist="28398" dir="3806097" algn="ctr" rotWithShape="0">
              <a:srgbClr val="4E6128">
                <a:alpha val="50000"/>
              </a:srgbClr>
            </a:outerShdw>
          </a:effec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000" b="1" dirty="0">
                <a:latin typeface="Times New Roman" pitchFamily="18" charset="0"/>
              </a:rPr>
              <a:t>Career and College Readiness</a:t>
            </a:r>
          </a:p>
          <a:p>
            <a:pPr eaLnBrk="1" hangingPunct="1"/>
            <a:endParaRPr lang="en-US" altLang="en-US" sz="1100" dirty="0">
              <a:latin typeface="Times New Roman" pitchFamily="18" charset="0"/>
            </a:endParaRPr>
          </a:p>
          <a:p>
            <a:pPr eaLnBrk="1" hangingPunct="1"/>
            <a:endParaRPr lang="en-US" altLang="en-US" dirty="0"/>
          </a:p>
        </p:txBody>
      </p:sp>
      <p:sp>
        <p:nvSpPr>
          <p:cNvPr id="35844" name="AutoShape 2"/>
          <p:cNvSpPr>
            <a:spLocks noChangeArrowheads="1"/>
          </p:cNvSpPr>
          <p:nvPr/>
        </p:nvSpPr>
        <p:spPr bwMode="auto">
          <a:xfrm>
            <a:off x="1828800" y="5410200"/>
            <a:ext cx="5486400" cy="1143000"/>
          </a:xfrm>
          <a:prstGeom prst="roundRect">
            <a:avLst>
              <a:gd name="adj" fmla="val 16667"/>
            </a:avLst>
          </a:prstGeom>
          <a:solidFill>
            <a:schemeClr val="bg1">
              <a:lumMod val="95000"/>
            </a:schemeClr>
          </a:solidFill>
          <a:ln w="38100">
            <a:solidFill>
              <a:srgbClr val="002060"/>
            </a:solidFill>
            <a:round/>
            <a:headEnd/>
            <a:tailEnd/>
          </a:ln>
          <a:effectLst>
            <a:outerShdw dist="28398" dir="3806097" algn="ctr" rotWithShape="0">
              <a:srgbClr val="4E6128">
                <a:alpha val="50000"/>
              </a:srgbClr>
            </a:outerShdw>
          </a:effec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100" b="1">
              <a:latin typeface="Times New Roman" pitchFamily="18" charset="0"/>
            </a:endParaRPr>
          </a:p>
          <a:p>
            <a:pPr algn="ctr" eaLnBrk="1" hangingPunct="1"/>
            <a:r>
              <a:rPr lang="en-US" altLang="en-US" sz="2000" b="1">
                <a:latin typeface="Times New Roman" pitchFamily="18" charset="0"/>
              </a:rPr>
              <a:t>Illinois Early Learning Guidelines</a:t>
            </a:r>
          </a:p>
          <a:p>
            <a:pPr algn="ctr" eaLnBrk="1" hangingPunct="1"/>
            <a:r>
              <a:rPr lang="en-US" altLang="en-US" sz="2000" b="1" i="1">
                <a:latin typeface="Times New Roman" pitchFamily="18" charset="0"/>
              </a:rPr>
              <a:t>Birth to Age 3 Years</a:t>
            </a:r>
            <a:endParaRPr lang="en-US" altLang="en-US" sz="2000" b="1"/>
          </a:p>
        </p:txBody>
      </p:sp>
      <p:sp>
        <p:nvSpPr>
          <p:cNvPr id="35845" name="AutoShape 3"/>
          <p:cNvSpPr>
            <a:spLocks noChangeArrowheads="1"/>
          </p:cNvSpPr>
          <p:nvPr/>
        </p:nvSpPr>
        <p:spPr bwMode="auto">
          <a:xfrm>
            <a:off x="1828800" y="3962400"/>
            <a:ext cx="5486400" cy="1460500"/>
          </a:xfrm>
          <a:prstGeom prst="roundRect">
            <a:avLst>
              <a:gd name="adj" fmla="val 16667"/>
            </a:avLst>
          </a:prstGeom>
          <a:solidFill>
            <a:schemeClr val="bg1">
              <a:lumMod val="95000"/>
            </a:schemeClr>
          </a:solidFill>
          <a:ln w="38100">
            <a:solidFill>
              <a:srgbClr val="002060"/>
            </a:solidFill>
            <a:round/>
            <a:headEnd/>
            <a:tailEnd/>
          </a:ln>
          <a:effectLst>
            <a:outerShdw dist="28398" dir="3806097" algn="ctr" rotWithShape="0">
              <a:srgbClr val="974706">
                <a:alpha val="50000"/>
              </a:srgbClr>
            </a:outerShdw>
          </a:effec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000" b="1" dirty="0">
                <a:latin typeface="Times New Roman" pitchFamily="18" charset="0"/>
              </a:rPr>
              <a:t>Illinois Early Learning and Development Standards </a:t>
            </a:r>
            <a:r>
              <a:rPr lang="en-US" altLang="en-US" sz="2000" b="1" i="1" dirty="0">
                <a:latin typeface="Times New Roman" pitchFamily="18" charset="0"/>
              </a:rPr>
              <a:t>Ages 3-5 Years</a:t>
            </a:r>
          </a:p>
          <a:p>
            <a:pPr algn="ctr" eaLnBrk="1" hangingPunct="1"/>
            <a:r>
              <a:rPr lang="en-US" altLang="en-US" sz="2000" b="1" dirty="0">
                <a:latin typeface="Times New Roman" pitchFamily="18" charset="0"/>
              </a:rPr>
              <a:t>Aligned with Head Start Child Development &amp; Early Learning Framework</a:t>
            </a:r>
          </a:p>
          <a:p>
            <a:pPr eaLnBrk="1" hangingPunct="1"/>
            <a:endParaRPr lang="en-US" altLang="en-US" dirty="0"/>
          </a:p>
        </p:txBody>
      </p:sp>
      <p:sp>
        <p:nvSpPr>
          <p:cNvPr id="35846" name="AutoShape 5"/>
          <p:cNvSpPr>
            <a:spLocks noChangeArrowheads="1"/>
          </p:cNvSpPr>
          <p:nvPr/>
        </p:nvSpPr>
        <p:spPr bwMode="auto">
          <a:xfrm>
            <a:off x="1828800" y="2819400"/>
            <a:ext cx="5486400" cy="1143000"/>
          </a:xfrm>
          <a:prstGeom prst="roundRect">
            <a:avLst>
              <a:gd name="adj" fmla="val 16667"/>
            </a:avLst>
          </a:prstGeom>
          <a:solidFill>
            <a:schemeClr val="bg1">
              <a:lumMod val="95000"/>
            </a:schemeClr>
          </a:solidFill>
          <a:ln w="38100">
            <a:solidFill>
              <a:srgbClr val="002060"/>
            </a:solidFill>
            <a:round/>
            <a:headEnd/>
            <a:tailEnd/>
          </a:ln>
          <a:effectLst>
            <a:outerShdw dist="28398" dir="3806097" algn="ctr" rotWithShape="0">
              <a:srgbClr val="3F3151">
                <a:alpha val="50000"/>
              </a:srgbClr>
            </a:outerShdw>
          </a:effec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000" b="1" dirty="0">
                <a:latin typeface="Times New Roman" pitchFamily="18" charset="0"/>
              </a:rPr>
              <a:t>Illinois Early Learning Standards for Kindergarten </a:t>
            </a:r>
          </a:p>
          <a:p>
            <a:pPr algn="ctr" eaLnBrk="1" hangingPunct="1"/>
            <a:r>
              <a:rPr lang="en-US" altLang="en-US" sz="2000" b="1" dirty="0">
                <a:latin typeface="Times New Roman" pitchFamily="18" charset="0"/>
              </a:rPr>
              <a:t>(includes Common Core) </a:t>
            </a:r>
            <a:r>
              <a:rPr lang="en-US" altLang="en-US" sz="2000" b="1" i="1" dirty="0">
                <a:latin typeface="Times New Roman" pitchFamily="18" charset="0"/>
              </a:rPr>
              <a:t>Ages 5 - 6 Years</a:t>
            </a:r>
          </a:p>
          <a:p>
            <a:pPr algn="ctr" eaLnBrk="1" hangingPunct="1">
              <a:spcAft>
                <a:spcPts val="1000"/>
              </a:spcAft>
            </a:pPr>
            <a:endParaRPr lang="en-US" altLang="en-US" sz="1100" dirty="0">
              <a:latin typeface="Times New Roman" pitchFamily="18" charset="0"/>
            </a:endParaRPr>
          </a:p>
          <a:p>
            <a:pPr eaLnBrk="1" hangingPunct="1"/>
            <a:endParaRPr lang="en-US" altLang="en-US" dirty="0"/>
          </a:p>
        </p:txBody>
      </p:sp>
      <p:sp>
        <p:nvSpPr>
          <p:cNvPr id="35847" name="AutoShape 6"/>
          <p:cNvSpPr>
            <a:spLocks noChangeArrowheads="1"/>
          </p:cNvSpPr>
          <p:nvPr/>
        </p:nvSpPr>
        <p:spPr bwMode="auto">
          <a:xfrm>
            <a:off x="1828800" y="1600200"/>
            <a:ext cx="5486400" cy="1219200"/>
          </a:xfrm>
          <a:prstGeom prst="roundRect">
            <a:avLst>
              <a:gd name="adj" fmla="val 16667"/>
            </a:avLst>
          </a:prstGeom>
          <a:solidFill>
            <a:schemeClr val="bg1">
              <a:lumMod val="95000"/>
            </a:schemeClr>
          </a:solidFill>
          <a:ln w="38100">
            <a:solidFill>
              <a:srgbClr val="002060"/>
            </a:solidFill>
            <a:round/>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100" dirty="0">
              <a:latin typeface="Times New Roman" pitchFamily="18" charset="0"/>
            </a:endParaRPr>
          </a:p>
          <a:p>
            <a:pPr algn="ctr" eaLnBrk="1" hangingPunct="1"/>
            <a:r>
              <a:rPr lang="en-US" altLang="en-US" sz="2000" b="1" dirty="0">
                <a:latin typeface="Times New Roman" pitchFamily="18" charset="0"/>
              </a:rPr>
              <a:t>Illinois Learning Standards</a:t>
            </a:r>
          </a:p>
          <a:p>
            <a:pPr algn="ctr" eaLnBrk="1" hangingPunct="1"/>
            <a:r>
              <a:rPr lang="en-US" altLang="en-US" sz="2000" b="1" dirty="0">
                <a:latin typeface="Times New Roman" pitchFamily="18" charset="0"/>
              </a:rPr>
              <a:t>(includes Common Core) </a:t>
            </a:r>
            <a:r>
              <a:rPr lang="en-US" altLang="en-US" sz="2000" b="1" i="1" dirty="0">
                <a:latin typeface="Times New Roman" pitchFamily="18" charset="0"/>
              </a:rPr>
              <a:t>Early Elementary through High School</a:t>
            </a:r>
          </a:p>
          <a:p>
            <a:pPr eaLnBrk="1" hangingPunct="1"/>
            <a:endParaRPr lang="en-US" altLang="en-US" sz="2000" b="1" dirty="0"/>
          </a:p>
        </p:txBody>
      </p:sp>
      <p:sp>
        <p:nvSpPr>
          <p:cNvPr id="8" name="Slide Number Placeholder 7"/>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3A1D623-94D2-41C9-9315-2F2B094E68C4}" type="slidenum">
              <a:rPr lang="en-US" sz="1200">
                <a:solidFill>
                  <a:schemeClr val="tx1">
                    <a:tint val="75000"/>
                  </a:schemeClr>
                </a:solidFill>
                <a:latin typeface="+mn-lt"/>
                <a:cs typeface="+mn-cs"/>
              </a:rPr>
              <a:pPr algn="r" fontAlgn="auto">
                <a:spcBef>
                  <a:spcPts val="0"/>
                </a:spcBef>
                <a:spcAft>
                  <a:spcPts val="0"/>
                </a:spcAft>
                <a:defRPr/>
              </a:pPr>
              <a:t>4</a:t>
            </a:fld>
            <a:endParaRPr lang="en-US" sz="1200" dirty="0">
              <a:solidFill>
                <a:schemeClr val="tx1">
                  <a:tint val="75000"/>
                </a:schemeClr>
              </a:solidFill>
              <a:latin typeface="+mn-lt"/>
              <a:cs typeface="+mn-cs"/>
            </a:endParaRPr>
          </a:p>
        </p:txBody>
      </p:sp>
    </p:spTree>
    <p:extLst>
      <p:ext uri="{BB962C8B-B14F-4D97-AF65-F5344CB8AC3E}">
        <p14:creationId xmlns:p14="http://schemas.microsoft.com/office/powerpoint/2010/main" val="15699723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You may want to consider…</a:t>
            </a:r>
            <a:endParaRPr lang="en-US" dirty="0"/>
          </a:p>
        </p:txBody>
      </p:sp>
      <p:sp>
        <p:nvSpPr>
          <p:cNvPr id="4" name="Content Placeholder 3"/>
          <p:cNvSpPr>
            <a:spLocks noGrp="1"/>
          </p:cNvSpPr>
          <p:nvPr>
            <p:ph idx="1"/>
          </p:nvPr>
        </p:nvSpPr>
        <p:spPr>
          <a:solidFill>
            <a:schemeClr val="bg1">
              <a:lumMod val="95000"/>
            </a:schemeClr>
          </a:solidFill>
        </p:spPr>
        <p:txBody>
          <a:bodyPr>
            <a:normAutofit/>
          </a:bodyPr>
          <a:lstStyle/>
          <a:p>
            <a:endParaRPr lang="en-US" dirty="0" smtClean="0"/>
          </a:p>
          <a:p>
            <a:pPr marL="0" indent="0">
              <a:buNone/>
            </a:pPr>
            <a:endParaRPr lang="en-US" dirty="0"/>
          </a:p>
          <a:p>
            <a:r>
              <a:rPr lang="en-US" dirty="0" smtClean="0"/>
              <a:t>Having your students plan for hands-on, engaging small group activities that address standards.</a:t>
            </a:r>
          </a:p>
          <a:p>
            <a:pPr lvl="1"/>
            <a:r>
              <a:rPr lang="en-US" dirty="0" smtClean="0"/>
              <a:t>i.e., the pompom activities on the next slide</a:t>
            </a:r>
            <a:endParaRPr lang="en-US" dirty="0" smtClean="0"/>
          </a:p>
          <a:p>
            <a:endParaRPr lang="en-US" dirty="0"/>
          </a:p>
        </p:txBody>
      </p:sp>
      <p:sp>
        <p:nvSpPr>
          <p:cNvPr id="2" name="Footer Placeholder 1"/>
          <p:cNvSpPr>
            <a:spLocks noGrp="1"/>
          </p:cNvSpPr>
          <p:nvPr>
            <p:ph type="ftr" sz="quarter" idx="11"/>
          </p:nvPr>
        </p:nvSpPr>
        <p:spPr/>
        <p:txBody>
          <a:bodyPr/>
          <a:lstStyle/>
          <a:p>
            <a:r>
              <a:rPr lang="en-US" dirty="0" smtClean="0"/>
              <a:t>©Gaye Gronlund 2015</a:t>
            </a:r>
            <a:endParaRPr lang="en-US" dirty="0"/>
          </a:p>
        </p:txBody>
      </p:sp>
    </p:spTree>
    <p:extLst>
      <p:ext uri="{BB962C8B-B14F-4D97-AF65-F5344CB8AC3E}">
        <p14:creationId xmlns:p14="http://schemas.microsoft.com/office/powerpoint/2010/main" val="7120066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solidFill>
            <a:schemeClr val="bg1">
              <a:lumMod val="95000"/>
            </a:schemeClr>
          </a:solidFill>
        </p:spPr>
        <p:txBody>
          <a:bodyPr/>
          <a:lstStyle/>
          <a:p>
            <a:r>
              <a:rPr lang="en-US" dirty="0" smtClean="0"/>
              <a:t>Pompom Activities</a:t>
            </a:r>
          </a:p>
        </p:txBody>
      </p:sp>
      <p:sp>
        <p:nvSpPr>
          <p:cNvPr id="10243" name="Rectangle 3"/>
          <p:cNvSpPr>
            <a:spLocks noGrp="1" noChangeArrowheads="1"/>
          </p:cNvSpPr>
          <p:nvPr>
            <p:ph idx="1"/>
          </p:nvPr>
        </p:nvSpPr>
        <p:spPr/>
        <p:txBody>
          <a:bodyPr>
            <a:normAutofit fontScale="92500" lnSpcReduction="20000"/>
          </a:bodyPr>
          <a:lstStyle/>
          <a:p>
            <a:pPr marL="0" indent="0">
              <a:buFont typeface="Wingdings" pitchFamily="2" charset="2"/>
              <a:buNone/>
              <a:defRPr/>
            </a:pPr>
            <a:r>
              <a:rPr lang="en-US" dirty="0" smtClean="0"/>
              <a:t>#1: Organize </a:t>
            </a:r>
            <a:r>
              <a:rPr lang="en-US" dirty="0"/>
              <a:t>the pompoms from smallest to </a:t>
            </a:r>
            <a:r>
              <a:rPr lang="en-US" dirty="0" smtClean="0"/>
              <a:t>largest</a:t>
            </a:r>
          </a:p>
          <a:p>
            <a:pPr>
              <a:defRPr/>
            </a:pPr>
            <a:endParaRPr lang="en-US" dirty="0"/>
          </a:p>
          <a:p>
            <a:pPr marL="0" indent="0">
              <a:buFont typeface="Wingdings" pitchFamily="2" charset="2"/>
              <a:buNone/>
              <a:defRPr/>
            </a:pPr>
            <a:r>
              <a:rPr lang="en-US" dirty="0" smtClean="0"/>
              <a:t>#2: Do the Pompom Grab – try to grab seven without looking. Then, count to see how you did!</a:t>
            </a:r>
          </a:p>
          <a:p>
            <a:pPr marL="0" indent="0">
              <a:buFont typeface="Wingdings" pitchFamily="2" charset="2"/>
              <a:buNone/>
              <a:defRPr/>
            </a:pPr>
            <a:endParaRPr lang="en-US" dirty="0" smtClean="0"/>
          </a:p>
          <a:p>
            <a:pPr marL="0" indent="0">
              <a:buFont typeface="Wingdings" pitchFamily="2" charset="2"/>
              <a:buNone/>
              <a:defRPr/>
            </a:pPr>
            <a:r>
              <a:rPr lang="en-US" dirty="0" smtClean="0"/>
              <a:t>#3: Measure a variety of different objects with pompoms.</a:t>
            </a:r>
          </a:p>
          <a:p>
            <a:pPr marL="0" indent="0">
              <a:buFont typeface="Wingdings" pitchFamily="2" charset="2"/>
              <a:buNone/>
              <a:defRPr/>
            </a:pPr>
            <a:endParaRPr lang="en-US" dirty="0"/>
          </a:p>
          <a:p>
            <a:pPr marL="0" indent="0">
              <a:buFont typeface="Wingdings" pitchFamily="2" charset="2"/>
              <a:buNone/>
              <a:defRPr/>
            </a:pPr>
            <a:r>
              <a:rPr lang="en-US" dirty="0" smtClean="0"/>
              <a:t>#4: Sort the pompoms on a sorting graph. </a:t>
            </a:r>
            <a:endParaRPr lang="en-US" dirty="0"/>
          </a:p>
          <a:p>
            <a:pPr>
              <a:spcBef>
                <a:spcPct val="0"/>
              </a:spcBef>
              <a:buFontTx/>
              <a:buNone/>
              <a:defRPr/>
            </a:pPr>
            <a:r>
              <a:rPr lang="en-US" b="1" i="1" dirty="0"/>
              <a:t>	</a:t>
            </a:r>
            <a:endParaRPr lang="en-US" dirty="0"/>
          </a:p>
        </p:txBody>
      </p:sp>
      <p:sp>
        <p:nvSpPr>
          <p:cNvPr id="3" name="Footer Placeholder 2"/>
          <p:cNvSpPr>
            <a:spLocks noGrp="1"/>
          </p:cNvSpPr>
          <p:nvPr>
            <p:ph type="ftr" sz="quarter" idx="11"/>
          </p:nvPr>
        </p:nvSpPr>
        <p:spPr/>
        <p:txBody>
          <a:bodyPr/>
          <a:lstStyle/>
          <a:p>
            <a:r>
              <a:rPr lang="en-US" smtClean="0"/>
              <a:t>© Gaye Gronlund 2015</a:t>
            </a:r>
            <a:endParaRPr lang="en-US" dirty="0"/>
          </a:p>
        </p:txBody>
      </p:sp>
      <p:sp>
        <p:nvSpPr>
          <p:cNvPr id="2" name="TextBox 1"/>
          <p:cNvSpPr txBox="1"/>
          <p:nvPr/>
        </p:nvSpPr>
        <p:spPr>
          <a:xfrm>
            <a:off x="3916255" y="5405735"/>
            <a:ext cx="4070345" cy="1384995"/>
          </a:xfrm>
          <a:prstGeom prst="rect">
            <a:avLst/>
          </a:prstGeom>
          <a:noFill/>
        </p:spPr>
        <p:txBody>
          <a:bodyPr wrap="none" rtlCol="0">
            <a:spAutoFit/>
          </a:bodyPr>
          <a:lstStyle/>
          <a:p>
            <a:pPr algn="ctr"/>
            <a:r>
              <a:rPr lang="en-US" sz="1400" dirty="0" smtClean="0"/>
              <a:t>The ideas above and on the following pages </a:t>
            </a:r>
          </a:p>
          <a:p>
            <a:pPr algn="ctr"/>
            <a:r>
              <a:rPr lang="en-US" sz="1400" dirty="0"/>
              <a:t>c</a:t>
            </a:r>
            <a:r>
              <a:rPr lang="en-US" sz="1400" dirty="0" smtClean="0"/>
              <a:t>ome from </a:t>
            </a:r>
            <a:r>
              <a:rPr lang="en-US" sz="1400" i="1" dirty="0" smtClean="0"/>
              <a:t>Math in Minutes: Easy Activities</a:t>
            </a:r>
          </a:p>
          <a:p>
            <a:pPr algn="ctr"/>
            <a:r>
              <a:rPr lang="en-US" sz="1400" i="1" dirty="0" smtClean="0"/>
              <a:t>For Children Ages 4-8 </a:t>
            </a:r>
          </a:p>
          <a:p>
            <a:pPr algn="ctr"/>
            <a:r>
              <a:rPr lang="en-US" sz="1400" dirty="0" smtClean="0"/>
              <a:t>by Sharon MacDonald</a:t>
            </a:r>
          </a:p>
          <a:p>
            <a:pPr algn="ctr"/>
            <a:r>
              <a:rPr lang="en-US" sz="1400" dirty="0" smtClean="0"/>
              <a:t>Gryphon House</a:t>
            </a:r>
          </a:p>
          <a:p>
            <a:pPr algn="ctr"/>
            <a:r>
              <a:rPr lang="en-US" sz="1400" dirty="0" smtClean="0"/>
              <a:t>www.ghbooks.com</a:t>
            </a:r>
            <a:endParaRPr lang="en-US" sz="1400" dirty="0"/>
          </a:p>
        </p:txBody>
      </p:sp>
    </p:spTree>
    <p:extLst>
      <p:ext uri="{BB962C8B-B14F-4D97-AF65-F5344CB8AC3E}">
        <p14:creationId xmlns:p14="http://schemas.microsoft.com/office/powerpoint/2010/main" val="29024917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752600" y="609600"/>
            <a:ext cx="6172200" cy="1894362"/>
          </a:xfrm>
        </p:spPr>
        <p:txBody>
          <a:bodyPr>
            <a:normAutofit fontScale="90000"/>
          </a:bodyPr>
          <a:lstStyle/>
          <a:p>
            <a:r>
              <a:rPr lang="en-US" dirty="0" smtClean="0">
                <a:solidFill>
                  <a:schemeClr val="tx1"/>
                </a:solidFill>
              </a:rPr>
              <a:t>When Planning for </a:t>
            </a:r>
            <a:r>
              <a:rPr lang="en-US" dirty="0" smtClean="0">
                <a:solidFill>
                  <a:schemeClr val="tx1"/>
                </a:solidFill>
              </a:rPr>
              <a:t>Large </a:t>
            </a:r>
            <a:r>
              <a:rPr lang="en-US" dirty="0" smtClean="0">
                <a:solidFill>
                  <a:schemeClr val="tx1"/>
                </a:solidFill>
              </a:rPr>
              <a:t>Group Times, </a:t>
            </a:r>
            <a:r>
              <a:rPr lang="en-US" i="1" dirty="0" smtClean="0">
                <a:solidFill>
                  <a:srgbClr val="C00000"/>
                </a:solidFill>
              </a:rPr>
              <a:t>Child Engagement is the Overarching Goal</a:t>
            </a:r>
            <a:endParaRPr lang="en-US" i="1" dirty="0">
              <a:solidFill>
                <a:srgbClr val="C00000"/>
              </a:solidFill>
            </a:endParaRPr>
          </a:p>
        </p:txBody>
      </p:sp>
      <p:sp>
        <p:nvSpPr>
          <p:cNvPr id="6" name="Subtitle 5"/>
          <p:cNvSpPr>
            <a:spLocks noGrp="1"/>
          </p:cNvSpPr>
          <p:nvPr>
            <p:ph type="subTitle" idx="1"/>
          </p:nvPr>
        </p:nvSpPr>
        <p:spPr>
          <a:xfrm>
            <a:off x="1524000" y="3406877"/>
            <a:ext cx="6172200" cy="3429000"/>
          </a:xfrm>
        </p:spPr>
        <p:txBody>
          <a:bodyPr>
            <a:normAutofit/>
          </a:bodyPr>
          <a:lstStyle/>
          <a:p>
            <a:r>
              <a:rPr lang="en-US" dirty="0" smtClean="0">
                <a:solidFill>
                  <a:schemeClr val="tx1"/>
                </a:solidFill>
              </a:rPr>
              <a:t>Standards </a:t>
            </a:r>
            <a:r>
              <a:rPr lang="en-US" dirty="0" smtClean="0">
                <a:solidFill>
                  <a:schemeClr val="tx1"/>
                </a:solidFill>
              </a:rPr>
              <a:t>can </a:t>
            </a:r>
            <a:r>
              <a:rPr lang="en-US" dirty="0" smtClean="0">
                <a:solidFill>
                  <a:schemeClr val="tx1"/>
                </a:solidFill>
              </a:rPr>
              <a:t>be embedded in small and large group experiences.</a:t>
            </a:r>
          </a:p>
          <a:p>
            <a:endParaRPr lang="en-US" dirty="0">
              <a:solidFill>
                <a:schemeClr val="tx1"/>
              </a:solidFill>
            </a:endParaRPr>
          </a:p>
          <a:p>
            <a:endParaRPr lang="en-US" dirty="0" smtClean="0">
              <a:solidFill>
                <a:schemeClr val="tx1"/>
              </a:solidFill>
            </a:endParaRPr>
          </a:p>
        </p:txBody>
      </p:sp>
    </p:spTree>
    <p:extLst>
      <p:ext uri="{BB962C8B-B14F-4D97-AF65-F5344CB8AC3E}">
        <p14:creationId xmlns:p14="http://schemas.microsoft.com/office/powerpoint/2010/main" val="39088725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762000" y="1676400"/>
            <a:ext cx="7375525" cy="474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t>Call children together through ritual and routine.</a:t>
            </a:r>
          </a:p>
          <a:p>
            <a:pPr eaLnBrk="1" hangingPunct="1"/>
            <a:endParaRPr lang="en-US" b="1"/>
          </a:p>
          <a:p>
            <a:pPr eaLnBrk="1" hangingPunct="1"/>
            <a:r>
              <a:rPr lang="en-US" b="1"/>
              <a:t>	Move from more active to more passive activities.</a:t>
            </a:r>
          </a:p>
          <a:p>
            <a:pPr eaLnBrk="1" hangingPunct="1"/>
            <a:r>
              <a:rPr lang="en-US" b="1"/>
              <a:t>		</a:t>
            </a:r>
            <a:r>
              <a:rPr lang="en-US" sz="1400" b="1"/>
              <a:t>Start with dancing, movement, standing songs </a:t>
            </a:r>
          </a:p>
          <a:p>
            <a:pPr eaLnBrk="1" hangingPunct="1"/>
            <a:r>
              <a:rPr lang="en-US" sz="1400" b="1"/>
              <a:t>		or chants</a:t>
            </a:r>
          </a:p>
          <a:p>
            <a:pPr eaLnBrk="1" hangingPunct="1"/>
            <a:r>
              <a:rPr lang="en-US" sz="1400" b="1"/>
              <a:t>		Move to sitting down and fingerplays, fine motor activities, </a:t>
            </a:r>
          </a:p>
          <a:p>
            <a:pPr eaLnBrk="1" hangingPunct="1"/>
            <a:r>
              <a:rPr lang="en-US" sz="1400" b="1"/>
              <a:t>		and quiet</a:t>
            </a:r>
          </a:p>
          <a:p>
            <a:pPr eaLnBrk="1" hangingPunct="1"/>
            <a:r>
              <a:rPr lang="en-US" sz="1400" b="1"/>
              <a:t>		If children settle down, choose from the following:</a:t>
            </a:r>
          </a:p>
          <a:p>
            <a:pPr eaLnBrk="1" hangingPunct="1"/>
            <a:r>
              <a:rPr lang="en-US" sz="1400" b="1"/>
              <a:t>			Take attendance</a:t>
            </a:r>
          </a:p>
          <a:p>
            <a:pPr eaLnBrk="1" hangingPunct="1"/>
            <a:r>
              <a:rPr lang="en-US" sz="1400" b="1"/>
              <a:t>			Read or act out a story</a:t>
            </a:r>
          </a:p>
          <a:p>
            <a:pPr eaLnBrk="1" hangingPunct="1"/>
            <a:r>
              <a:rPr lang="en-US" sz="1400" b="1"/>
              <a:t>			Demonstrate something </a:t>
            </a:r>
          </a:p>
          <a:p>
            <a:pPr eaLnBrk="1" hangingPunct="1"/>
            <a:r>
              <a:rPr lang="en-US" sz="1400" b="1"/>
              <a:t>			Introduce plans for the day and dismiss children as </a:t>
            </a:r>
          </a:p>
          <a:p>
            <a:pPr eaLnBrk="1" hangingPunct="1"/>
            <a:r>
              <a:rPr lang="en-US" sz="1400" b="1"/>
              <a:t>			as they make choices</a:t>
            </a:r>
          </a:p>
          <a:p>
            <a:pPr eaLnBrk="1" hangingPunct="1"/>
            <a:endParaRPr lang="en-US" sz="1400" b="1"/>
          </a:p>
          <a:p>
            <a:pPr eaLnBrk="1" hangingPunct="1"/>
            <a:r>
              <a:rPr lang="en-US" b="1"/>
              <a:t>		Keep the group time going as long as children</a:t>
            </a:r>
          </a:p>
          <a:p>
            <a:pPr eaLnBrk="1" hangingPunct="1"/>
            <a:r>
              <a:rPr lang="en-US" b="1"/>
              <a:t>			are interested and engaged.</a:t>
            </a:r>
          </a:p>
          <a:p>
            <a:pPr eaLnBrk="1" hangingPunct="1"/>
            <a:endParaRPr lang="en-US" b="1"/>
          </a:p>
          <a:p>
            <a:pPr eaLnBrk="1" hangingPunct="1"/>
            <a:r>
              <a:rPr lang="en-US" b="1"/>
              <a:t>			Have a routine for dismissing to</a:t>
            </a:r>
          </a:p>
          <a:p>
            <a:pPr eaLnBrk="1" hangingPunct="1"/>
            <a:r>
              <a:rPr lang="en-US" b="1"/>
              <a:t>				the next activity.</a:t>
            </a:r>
          </a:p>
        </p:txBody>
      </p:sp>
      <p:sp>
        <p:nvSpPr>
          <p:cNvPr id="33795" name="Title 1"/>
          <p:cNvSpPr>
            <a:spLocks noGrp="1"/>
          </p:cNvSpPr>
          <p:nvPr>
            <p:ph type="title"/>
          </p:nvPr>
        </p:nvSpPr>
        <p:spPr/>
        <p:txBody>
          <a:bodyPr>
            <a:normAutofit fontScale="90000"/>
          </a:bodyPr>
          <a:lstStyle/>
          <a:p>
            <a:r>
              <a:rPr lang="en-US" b="1" i="1" dirty="0" smtClean="0"/>
              <a:t/>
            </a:r>
            <a:br>
              <a:rPr lang="en-US" b="1" i="1" dirty="0" smtClean="0"/>
            </a:br>
            <a:r>
              <a:rPr lang="en-US" i="1" dirty="0" smtClean="0">
                <a:solidFill>
                  <a:schemeClr val="tx1"/>
                </a:solidFill>
              </a:rPr>
              <a:t>Planning Effective Large Group Times</a:t>
            </a:r>
            <a:r>
              <a:rPr lang="en-US" b="1" i="1" dirty="0" smtClean="0">
                <a:solidFill>
                  <a:schemeClr val="tx1"/>
                </a:solidFill>
              </a:rPr>
              <a:t/>
            </a:r>
            <a:br>
              <a:rPr lang="en-US" b="1" i="1" dirty="0" smtClean="0">
                <a:solidFill>
                  <a:schemeClr val="tx1"/>
                </a:solidFill>
              </a:rPr>
            </a:br>
            <a:endParaRPr lang="en-US" dirty="0" smtClean="0">
              <a:solidFill>
                <a:schemeClr val="tx1"/>
              </a:solidFill>
            </a:endParaRPr>
          </a:p>
        </p:txBody>
      </p:sp>
      <p:sp>
        <p:nvSpPr>
          <p:cNvPr id="3" name="5-Point Star 2"/>
          <p:cNvSpPr/>
          <p:nvPr/>
        </p:nvSpPr>
        <p:spPr>
          <a:xfrm>
            <a:off x="228600" y="1676400"/>
            <a:ext cx="5334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5-Point Star 7"/>
          <p:cNvSpPr/>
          <p:nvPr/>
        </p:nvSpPr>
        <p:spPr>
          <a:xfrm>
            <a:off x="2057400" y="4876800"/>
            <a:ext cx="5334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5-Point Star 8"/>
          <p:cNvSpPr/>
          <p:nvPr/>
        </p:nvSpPr>
        <p:spPr>
          <a:xfrm>
            <a:off x="2933700" y="5600700"/>
            <a:ext cx="5334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5-Point Star 9"/>
          <p:cNvSpPr/>
          <p:nvPr/>
        </p:nvSpPr>
        <p:spPr>
          <a:xfrm>
            <a:off x="1143000" y="2171700"/>
            <a:ext cx="5334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Footer Placeholder 1"/>
          <p:cNvSpPr>
            <a:spLocks noGrp="1"/>
          </p:cNvSpPr>
          <p:nvPr>
            <p:ph type="ftr" sz="quarter" idx="12"/>
          </p:nvPr>
        </p:nvSpPr>
        <p:spPr/>
        <p:txBody>
          <a:bodyPr/>
          <a:lstStyle/>
          <a:p>
            <a:r>
              <a:rPr lang="en-US" smtClean="0"/>
              <a:t>©Gaye Gronlund 2015</a:t>
            </a:r>
            <a:endParaRPr lang="en-US"/>
          </a:p>
        </p:txBody>
      </p:sp>
    </p:spTree>
    <p:extLst>
      <p:ext uri="{BB962C8B-B14F-4D97-AF65-F5344CB8AC3E}">
        <p14:creationId xmlns:p14="http://schemas.microsoft.com/office/powerpoint/2010/main" val="5118936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itle 1"/>
          <p:cNvSpPr>
            <a:spLocks noGrp="1"/>
          </p:cNvSpPr>
          <p:nvPr>
            <p:ph type="title"/>
          </p:nvPr>
        </p:nvSpPr>
        <p:spPr>
          <a:xfrm>
            <a:off x="762000" y="381000"/>
            <a:ext cx="7125113" cy="924475"/>
          </a:xfrm>
          <a:noFill/>
        </p:spPr>
        <p:txBody>
          <a:bodyPr>
            <a:normAutofit fontScale="90000"/>
          </a:bodyPr>
          <a:lstStyle/>
          <a:p>
            <a:r>
              <a:rPr lang="en-US" altLang="en-US" dirty="0" smtClean="0"/>
              <a:t>The Illinois State Board of Education Recommends the Following Regarding Assessment</a:t>
            </a:r>
          </a:p>
        </p:txBody>
      </p:sp>
      <p:sp>
        <p:nvSpPr>
          <p:cNvPr id="9" name="Footer Placeholder 1"/>
          <p:cNvSpPr>
            <a:spLocks noGrp="1"/>
          </p:cNvSpPr>
          <p:nvPr>
            <p:ph type="ftr" sz="quarter" idx="11"/>
          </p:nvPr>
        </p:nvSpPr>
        <p:spPr/>
        <p:txBody>
          <a:bodyPr/>
          <a:lstStyle/>
          <a:p>
            <a:r>
              <a:rPr lang="en-US" dirty="0" smtClean="0"/>
              <a:t>©Gaye Gronlund 2015</a:t>
            </a:r>
            <a:endParaRPr lang="en-US" dirty="0"/>
          </a:p>
        </p:txBody>
      </p:sp>
      <p:sp>
        <p:nvSpPr>
          <p:cNvPr id="3" name="Rounded Rectangle 2"/>
          <p:cNvSpPr/>
          <p:nvPr/>
        </p:nvSpPr>
        <p:spPr>
          <a:xfrm>
            <a:off x="4635910" y="2209800"/>
            <a:ext cx="4038600" cy="3446318"/>
          </a:xfrm>
          <a:prstGeom prst="roundRect">
            <a:avLst/>
          </a:prstGeom>
          <a:solidFill>
            <a:schemeClr val="bg1">
              <a:lumMod val="95000"/>
            </a:schemeClr>
          </a:solidFill>
          <a:ln w="3810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The </a:t>
            </a:r>
            <a:r>
              <a:rPr lang="en-US" sz="2400" dirty="0" smtClean="0">
                <a:solidFill>
                  <a:schemeClr val="tx1"/>
                </a:solidFill>
              </a:rPr>
              <a:t>Illinois Early Learning &amp; Development Standards (IELDS) </a:t>
            </a:r>
            <a:r>
              <a:rPr lang="en-US" sz="2400" dirty="0">
                <a:solidFill>
                  <a:schemeClr val="tx1"/>
                </a:solidFill>
              </a:rPr>
              <a:t>Preschool Benchmarks  are the criteria  that can be used for authentic, observational assessment of preschool children’s learning, growth, and development.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17750">
            <a:off x="636638" y="1999691"/>
            <a:ext cx="3303587" cy="441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2530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itle 1"/>
          <p:cNvSpPr>
            <a:spLocks noGrp="1"/>
          </p:cNvSpPr>
          <p:nvPr>
            <p:ph type="title"/>
          </p:nvPr>
        </p:nvSpPr>
        <p:spPr>
          <a:xfrm>
            <a:off x="762000" y="609600"/>
            <a:ext cx="7125113" cy="924475"/>
          </a:xfrm>
          <a:noFill/>
        </p:spPr>
        <p:txBody>
          <a:bodyPr>
            <a:normAutofit fontScale="90000"/>
          </a:bodyPr>
          <a:lstStyle/>
          <a:p>
            <a:r>
              <a:rPr lang="en-US" altLang="en-US" dirty="0" smtClean="0"/>
              <a:t>In addition, the Illinois State Board of Education Recommends…</a:t>
            </a:r>
          </a:p>
        </p:txBody>
      </p:sp>
      <p:sp>
        <p:nvSpPr>
          <p:cNvPr id="9" name="Footer Placeholder 1"/>
          <p:cNvSpPr>
            <a:spLocks noGrp="1"/>
          </p:cNvSpPr>
          <p:nvPr>
            <p:ph type="ftr" sz="quarter" idx="11"/>
          </p:nvPr>
        </p:nvSpPr>
        <p:spPr/>
        <p:txBody>
          <a:bodyPr/>
          <a:lstStyle/>
          <a:p>
            <a:r>
              <a:rPr lang="en-US" dirty="0" smtClean="0"/>
              <a:t>©Gaye Gronlund 2015</a:t>
            </a:r>
            <a:endParaRPr lang="en-US" dirty="0"/>
          </a:p>
        </p:txBody>
      </p:sp>
      <p:sp>
        <p:nvSpPr>
          <p:cNvPr id="6" name="Rounded Rectangle 5"/>
          <p:cNvSpPr/>
          <p:nvPr/>
        </p:nvSpPr>
        <p:spPr>
          <a:xfrm>
            <a:off x="457200" y="2133600"/>
            <a:ext cx="5791200" cy="2209800"/>
          </a:xfrm>
          <a:prstGeom prst="roundRect">
            <a:avLst/>
          </a:prstGeom>
          <a:solidFill>
            <a:schemeClr val="bg1">
              <a:lumMod val="95000"/>
            </a:schemeClr>
          </a:solidFill>
          <a:ln w="3810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As long as a research based,  authentic, observational assessment tool is aligned with the IELDS, it may be used in conjunction with them. </a:t>
            </a:r>
          </a:p>
        </p:txBody>
      </p:sp>
      <p:sp>
        <p:nvSpPr>
          <p:cNvPr id="8" name="Rounded Rectangle 7"/>
          <p:cNvSpPr/>
          <p:nvPr/>
        </p:nvSpPr>
        <p:spPr>
          <a:xfrm>
            <a:off x="3886200" y="4800600"/>
            <a:ext cx="4876800" cy="1115291"/>
          </a:xfrm>
          <a:prstGeom prst="roundRect">
            <a:avLst/>
          </a:prstGeom>
          <a:solidFill>
            <a:schemeClr val="bg1">
              <a:lumMod val="95000"/>
            </a:schemeClr>
          </a:solidFill>
          <a:ln w="3810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i="1" dirty="0">
                <a:solidFill>
                  <a:schemeClr val="tx1"/>
                </a:solidFill>
              </a:rPr>
              <a:t>The standards themselves are NOT an assessment. </a:t>
            </a:r>
          </a:p>
        </p:txBody>
      </p:sp>
    </p:spTree>
    <p:extLst>
      <p:ext uri="{BB962C8B-B14F-4D97-AF65-F5344CB8AC3E}">
        <p14:creationId xmlns:p14="http://schemas.microsoft.com/office/powerpoint/2010/main" val="13277981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0"/>
            <a:ext cx="8229600" cy="1706562"/>
          </a:xfrm>
          <a:noFill/>
        </p:spPr>
        <p:txBody>
          <a:bodyPr>
            <a:normAutofit/>
          </a:bodyPr>
          <a:lstStyle/>
          <a:p>
            <a:pPr eaLnBrk="1" hangingPunct="1"/>
            <a:r>
              <a:rPr lang="en-US" sz="4000" b="1" dirty="0" smtClean="0">
                <a:solidFill>
                  <a:schemeClr val="tx1"/>
                </a:solidFill>
              </a:rPr>
              <a:t>Assessing Children’s Progress Towards Developmental Expectations</a:t>
            </a:r>
          </a:p>
        </p:txBody>
      </p:sp>
      <p:sp>
        <p:nvSpPr>
          <p:cNvPr id="44035" name="Rectangle 3"/>
          <p:cNvSpPr>
            <a:spLocks noGrp="1" noChangeArrowheads="1"/>
          </p:cNvSpPr>
          <p:nvPr>
            <p:ph idx="1"/>
          </p:nvPr>
        </p:nvSpPr>
        <p:spPr>
          <a:solidFill>
            <a:schemeClr val="bg1">
              <a:lumMod val="95000"/>
            </a:schemeClr>
          </a:solidFill>
          <a:extLst/>
        </p:spPr>
        <p:txBody>
          <a:bodyPr>
            <a:normAutofit fontScale="92500" lnSpcReduction="10000"/>
          </a:bodyPr>
          <a:lstStyle/>
          <a:p>
            <a:pPr marL="0" indent="0" eaLnBrk="1" hangingPunct="1">
              <a:buNone/>
            </a:pPr>
            <a:endParaRPr lang="en-US" dirty="0" smtClean="0"/>
          </a:p>
          <a:p>
            <a:pPr eaLnBrk="1" hangingPunct="1"/>
            <a:r>
              <a:rPr lang="en-US" sz="3200" dirty="0" smtClean="0"/>
              <a:t>Authentically, authentically, authentically!</a:t>
            </a:r>
          </a:p>
          <a:p>
            <a:pPr marL="457200" lvl="1" indent="0" eaLnBrk="1" hangingPunct="1">
              <a:buNone/>
            </a:pPr>
            <a:endParaRPr lang="en-US" dirty="0" smtClean="0"/>
          </a:p>
          <a:p>
            <a:pPr lvl="1" eaLnBrk="1" hangingPunct="1"/>
            <a:r>
              <a:rPr lang="en-US" dirty="0" smtClean="0"/>
              <a:t>By gathering information through observation and work sampling</a:t>
            </a:r>
          </a:p>
          <a:p>
            <a:pPr lvl="1" eaLnBrk="1" hangingPunct="1"/>
            <a:endParaRPr lang="en-US" dirty="0" smtClean="0"/>
          </a:p>
          <a:p>
            <a:pPr lvl="1"/>
            <a:r>
              <a:rPr lang="en-US" dirty="0" smtClean="0"/>
              <a:t>By evaluating that information using the Early Learning and Development Standards or the Common Core State </a:t>
            </a:r>
            <a:r>
              <a:rPr lang="en-US" dirty="0"/>
              <a:t>Standards </a:t>
            </a:r>
            <a:r>
              <a:rPr lang="en-US" dirty="0" smtClean="0"/>
              <a:t>as the reference by which the child’s accomplishments are measured</a:t>
            </a:r>
          </a:p>
          <a:p>
            <a:pPr eaLnBrk="1" hangingPunct="1"/>
            <a:endParaRPr lang="en-US" dirty="0" smtClean="0"/>
          </a:p>
        </p:txBody>
      </p:sp>
      <p:sp>
        <p:nvSpPr>
          <p:cNvPr id="2" name="Footer Placeholder 1"/>
          <p:cNvSpPr>
            <a:spLocks noGrp="1"/>
          </p:cNvSpPr>
          <p:nvPr>
            <p:ph type="ftr" sz="quarter" idx="11"/>
          </p:nvPr>
        </p:nvSpPr>
        <p:spPr/>
        <p:txBody>
          <a:bodyPr/>
          <a:lstStyle/>
          <a:p>
            <a:r>
              <a:rPr lang="en-US" smtClean="0"/>
              <a:t>©Gaye Gronlund 2015</a:t>
            </a:r>
            <a:endParaRPr lang="en-US"/>
          </a:p>
        </p:txBody>
      </p:sp>
    </p:spTree>
    <p:extLst>
      <p:ext uri="{BB962C8B-B14F-4D97-AF65-F5344CB8AC3E}">
        <p14:creationId xmlns:p14="http://schemas.microsoft.com/office/powerpoint/2010/main" val="11914796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©Gaye Gronlund 2015</a:t>
            </a:r>
            <a:endParaRPr lang="en-US" dirty="0"/>
          </a:p>
        </p:txBody>
      </p:sp>
      <p:sp>
        <p:nvSpPr>
          <p:cNvPr id="5" name="TextBox 4"/>
          <p:cNvSpPr txBox="1"/>
          <p:nvPr/>
        </p:nvSpPr>
        <p:spPr>
          <a:xfrm>
            <a:off x="1204210" y="228600"/>
            <a:ext cx="6925037" cy="830997"/>
          </a:xfrm>
          <a:prstGeom prst="rect">
            <a:avLst/>
          </a:prstGeom>
          <a:solidFill>
            <a:schemeClr val="bg2"/>
          </a:solidFill>
        </p:spPr>
        <p:txBody>
          <a:bodyPr wrap="none" rtlCol="0">
            <a:spAutoFit/>
          </a:bodyPr>
          <a:lstStyle/>
          <a:p>
            <a:r>
              <a:rPr lang="en-US" sz="2400" dirty="0"/>
              <a:t>Standards provide a target, a reasonable expectation </a:t>
            </a:r>
            <a:endParaRPr lang="en-US" sz="2400" dirty="0" smtClean="0"/>
          </a:p>
          <a:p>
            <a:r>
              <a:rPr lang="en-US" sz="2400" dirty="0" smtClean="0"/>
              <a:t>for </a:t>
            </a:r>
            <a:r>
              <a:rPr lang="en-US" sz="2400" dirty="0"/>
              <a:t>performance for typically developing children</a:t>
            </a:r>
          </a:p>
        </p:txBody>
      </p:sp>
      <p:sp>
        <p:nvSpPr>
          <p:cNvPr id="7" name="TextBox 6"/>
          <p:cNvSpPr txBox="1"/>
          <p:nvPr/>
        </p:nvSpPr>
        <p:spPr>
          <a:xfrm>
            <a:off x="1174230" y="2514600"/>
            <a:ext cx="7053726" cy="830997"/>
          </a:xfrm>
          <a:prstGeom prst="rect">
            <a:avLst/>
          </a:prstGeom>
          <a:solidFill>
            <a:schemeClr val="bg2"/>
          </a:solidFill>
        </p:spPr>
        <p:txBody>
          <a:bodyPr wrap="none" rtlCol="0">
            <a:spAutoFit/>
          </a:bodyPr>
          <a:lstStyle/>
          <a:p>
            <a:r>
              <a:rPr lang="en-US" sz="2400" dirty="0"/>
              <a:t>Teachers, then, observe and assess where each child is </a:t>
            </a:r>
            <a:endParaRPr lang="en-US" sz="2400" dirty="0" smtClean="0"/>
          </a:p>
          <a:p>
            <a:r>
              <a:rPr lang="en-US" sz="2400" dirty="0" smtClean="0"/>
              <a:t>in </a:t>
            </a:r>
            <a:r>
              <a:rPr lang="en-US" sz="2400" dirty="0"/>
              <a:t>relation to that target, that reasonable expectation</a:t>
            </a:r>
          </a:p>
        </p:txBody>
      </p:sp>
      <p:sp>
        <p:nvSpPr>
          <p:cNvPr id="6" name="TextBox 5"/>
          <p:cNvSpPr txBox="1"/>
          <p:nvPr/>
        </p:nvSpPr>
        <p:spPr>
          <a:xfrm>
            <a:off x="1670576" y="4343400"/>
            <a:ext cx="5549533" cy="1384995"/>
          </a:xfrm>
          <a:prstGeom prst="rect">
            <a:avLst/>
          </a:prstGeom>
          <a:solidFill>
            <a:schemeClr val="bg2"/>
          </a:solidFill>
        </p:spPr>
        <p:txBody>
          <a:bodyPr wrap="none" rtlCol="0">
            <a:spAutoFit/>
          </a:bodyPr>
          <a:lstStyle/>
          <a:p>
            <a:pPr algn="ctr"/>
            <a:r>
              <a:rPr lang="en-US" sz="2800" dirty="0" smtClean="0"/>
              <a:t>Every child has strengths </a:t>
            </a:r>
          </a:p>
          <a:p>
            <a:pPr algn="ctr"/>
            <a:r>
              <a:rPr lang="en-US" sz="2800" dirty="0" smtClean="0"/>
              <a:t>and weaknesses In various domains, </a:t>
            </a:r>
          </a:p>
          <a:p>
            <a:pPr algn="ctr"/>
            <a:r>
              <a:rPr lang="en-US" sz="2800" dirty="0" smtClean="0"/>
              <a:t>skills, and competencies.</a:t>
            </a:r>
            <a:endParaRPr lang="en-US" sz="2800" dirty="0"/>
          </a:p>
        </p:txBody>
      </p:sp>
    </p:spTree>
    <p:extLst>
      <p:ext uri="{BB962C8B-B14F-4D97-AF65-F5344CB8AC3E}">
        <p14:creationId xmlns:p14="http://schemas.microsoft.com/office/powerpoint/2010/main" val="19006399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Therefore, assessment procedures include…</a:t>
            </a:r>
            <a:endParaRPr lang="en-US" dirty="0"/>
          </a:p>
        </p:txBody>
      </p:sp>
      <p:sp>
        <p:nvSpPr>
          <p:cNvPr id="4" name="Content Placeholder 3"/>
          <p:cNvSpPr>
            <a:spLocks noGrp="1"/>
          </p:cNvSpPr>
          <p:nvPr>
            <p:ph idx="1"/>
          </p:nvPr>
        </p:nvSpPr>
        <p:spPr/>
        <p:txBody>
          <a:bodyPr>
            <a:normAutofit lnSpcReduction="10000"/>
          </a:bodyPr>
          <a:lstStyle/>
          <a:p>
            <a:r>
              <a:rPr lang="en-US" dirty="0" smtClean="0"/>
              <a:t>Teachers observing children and documenting what they do through:</a:t>
            </a:r>
          </a:p>
          <a:p>
            <a:pPr lvl="1"/>
            <a:r>
              <a:rPr lang="en-US" dirty="0" smtClean="0"/>
              <a:t>Checklists</a:t>
            </a:r>
          </a:p>
          <a:p>
            <a:pPr lvl="1"/>
            <a:r>
              <a:rPr lang="en-US" dirty="0" smtClean="0"/>
              <a:t>Portfolios</a:t>
            </a:r>
          </a:p>
          <a:p>
            <a:pPr lvl="1"/>
            <a:r>
              <a:rPr lang="en-US" dirty="0" smtClean="0"/>
              <a:t>Work samples</a:t>
            </a:r>
          </a:p>
          <a:p>
            <a:pPr lvl="1"/>
            <a:r>
              <a:rPr lang="en-US" dirty="0" smtClean="0"/>
              <a:t>Photographs</a:t>
            </a:r>
          </a:p>
          <a:p>
            <a:pPr lvl="1"/>
            <a:r>
              <a:rPr lang="en-US" dirty="0" smtClean="0"/>
              <a:t>Child-interviews and self-assessments</a:t>
            </a:r>
          </a:p>
          <a:p>
            <a:pPr lvl="1"/>
            <a:r>
              <a:rPr lang="en-US" dirty="0" smtClean="0"/>
              <a:t>Summaries of children’s accomplishments, progress, and plans for next steps</a:t>
            </a:r>
            <a:endParaRPr lang="en-US" dirty="0"/>
          </a:p>
        </p:txBody>
      </p:sp>
      <p:sp>
        <p:nvSpPr>
          <p:cNvPr id="2" name="Footer Placeholder 1"/>
          <p:cNvSpPr>
            <a:spLocks noGrp="1"/>
          </p:cNvSpPr>
          <p:nvPr>
            <p:ph type="ftr" sz="quarter" idx="11"/>
          </p:nvPr>
        </p:nvSpPr>
        <p:spPr/>
        <p:txBody>
          <a:bodyPr/>
          <a:lstStyle/>
          <a:p>
            <a:r>
              <a:rPr lang="en-US" smtClean="0"/>
              <a:t>©Gaye Gronlund 2015</a:t>
            </a:r>
            <a:endParaRPr lang="en-US" dirty="0"/>
          </a:p>
        </p:txBody>
      </p:sp>
    </p:spTree>
    <p:extLst>
      <p:ext uri="{BB962C8B-B14F-4D97-AF65-F5344CB8AC3E}">
        <p14:creationId xmlns:p14="http://schemas.microsoft.com/office/powerpoint/2010/main" val="18213354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You may want to consider…</a:t>
            </a:r>
            <a:endParaRPr lang="en-US" dirty="0"/>
          </a:p>
        </p:txBody>
      </p:sp>
      <p:sp>
        <p:nvSpPr>
          <p:cNvPr id="4" name="Content Placeholder 3"/>
          <p:cNvSpPr>
            <a:spLocks noGrp="1"/>
          </p:cNvSpPr>
          <p:nvPr>
            <p:ph idx="1"/>
          </p:nvPr>
        </p:nvSpPr>
        <p:spPr>
          <a:solidFill>
            <a:schemeClr val="bg1">
              <a:lumMod val="95000"/>
            </a:schemeClr>
          </a:solidFill>
        </p:spPr>
        <p:txBody>
          <a:bodyPr>
            <a:normAutofit fontScale="92500" lnSpcReduction="20000"/>
          </a:bodyPr>
          <a:lstStyle/>
          <a:p>
            <a:r>
              <a:rPr lang="en-US" dirty="0" smtClean="0"/>
              <a:t>Having students check out the alignments the publishers of the assessment tools have done in relation to the IELDS.</a:t>
            </a:r>
          </a:p>
          <a:p>
            <a:endParaRPr lang="en-US" dirty="0"/>
          </a:p>
          <a:p>
            <a:r>
              <a:rPr lang="en-US" dirty="0" smtClean="0"/>
              <a:t>Having students observe children in action and relate the child’s performance to items on an authentic assessment tool that has been aligned to the IELDS.</a:t>
            </a:r>
          </a:p>
          <a:p>
            <a:endParaRPr lang="en-US" dirty="0"/>
          </a:p>
          <a:p>
            <a:r>
              <a:rPr lang="en-US" dirty="0" smtClean="0"/>
              <a:t>Use video clips for observations as above.</a:t>
            </a:r>
            <a:endParaRPr lang="en-US" dirty="0"/>
          </a:p>
        </p:txBody>
      </p:sp>
      <p:sp>
        <p:nvSpPr>
          <p:cNvPr id="2" name="Footer Placeholder 1"/>
          <p:cNvSpPr>
            <a:spLocks noGrp="1"/>
          </p:cNvSpPr>
          <p:nvPr>
            <p:ph type="ftr" sz="quarter" idx="11"/>
          </p:nvPr>
        </p:nvSpPr>
        <p:spPr/>
        <p:txBody>
          <a:bodyPr/>
          <a:lstStyle/>
          <a:p>
            <a:r>
              <a:rPr lang="en-US" smtClean="0"/>
              <a:t>©Gaye Gronlund 2015</a:t>
            </a:r>
            <a:endParaRPr lang="en-US"/>
          </a:p>
        </p:txBody>
      </p:sp>
    </p:spTree>
    <p:extLst>
      <p:ext uri="{BB962C8B-B14F-4D97-AF65-F5344CB8AC3E}">
        <p14:creationId xmlns:p14="http://schemas.microsoft.com/office/powerpoint/2010/main" val="16959317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Title 5"/>
          <p:cNvSpPr>
            <a:spLocks noGrp="1"/>
          </p:cNvSpPr>
          <p:nvPr>
            <p:ph type="title"/>
          </p:nvPr>
        </p:nvSpPr>
        <p:spPr>
          <a:solidFill>
            <a:schemeClr val="bg2"/>
          </a:solidFill>
        </p:spPr>
        <p:txBody>
          <a:bodyPr/>
          <a:lstStyle/>
          <a:p>
            <a:r>
              <a:rPr lang="en-US" altLang="en-US" b="1" i="1" dirty="0" smtClean="0"/>
              <a:t>The IELDS are NOT…</a:t>
            </a:r>
          </a:p>
        </p:txBody>
      </p:sp>
      <p:sp>
        <p:nvSpPr>
          <p:cNvPr id="5" name="Content Placeholder 4"/>
          <p:cNvSpPr>
            <a:spLocks noGrp="1"/>
          </p:cNvSpPr>
          <p:nvPr>
            <p:ph sz="half" idx="1"/>
          </p:nvPr>
        </p:nvSpPr>
        <p:spPr>
          <a:xfrm>
            <a:off x="990600" y="1676400"/>
            <a:ext cx="7620000" cy="4525963"/>
          </a:xfrm>
        </p:spPr>
        <p:txBody>
          <a:bodyPr>
            <a:normAutofit/>
          </a:bodyPr>
          <a:lstStyle/>
          <a:p>
            <a:pPr>
              <a:defRPr/>
            </a:pPr>
            <a:r>
              <a:rPr lang="en-US" b="1" dirty="0" smtClean="0"/>
              <a:t>a curriculum</a:t>
            </a:r>
          </a:p>
          <a:p>
            <a:pPr marL="0" indent="0">
              <a:buFont typeface="Arial" charset="0"/>
              <a:buNone/>
              <a:defRPr/>
            </a:pPr>
            <a:endParaRPr lang="en-US" b="1" dirty="0" smtClean="0"/>
          </a:p>
          <a:p>
            <a:pPr>
              <a:defRPr/>
            </a:pPr>
            <a:r>
              <a:rPr lang="en-US" b="1" dirty="0" smtClean="0"/>
              <a:t>an assessment tool or developmental screening</a:t>
            </a:r>
          </a:p>
          <a:p>
            <a:pPr marL="0" indent="0">
              <a:buFont typeface="Arial" charset="0"/>
              <a:buNone/>
              <a:defRPr/>
            </a:pPr>
            <a:endParaRPr lang="en-US" b="1" dirty="0" smtClean="0"/>
          </a:p>
          <a:p>
            <a:pPr>
              <a:defRPr/>
            </a:pPr>
            <a:r>
              <a:rPr lang="en-US" b="1" dirty="0" smtClean="0"/>
              <a:t>an exhaustive resource of child development</a:t>
            </a:r>
          </a:p>
          <a:p>
            <a:pPr marL="0" indent="0">
              <a:buFont typeface="Arial" charset="0"/>
              <a:buNone/>
              <a:defRPr/>
            </a:pPr>
            <a:endParaRPr lang="en-US" b="1" dirty="0" smtClean="0"/>
          </a:p>
          <a:p>
            <a:pPr>
              <a:defRPr/>
            </a:pPr>
            <a:r>
              <a:rPr lang="en-US" b="1" dirty="0" smtClean="0"/>
              <a:t>a developmental checklist</a:t>
            </a:r>
            <a:endParaRPr lang="en-US" b="1" dirty="0"/>
          </a:p>
        </p:txBody>
      </p:sp>
      <p:sp>
        <p:nvSpPr>
          <p:cNvPr id="2" name="Footer Placeholder 1"/>
          <p:cNvSpPr>
            <a:spLocks noGrp="1"/>
          </p:cNvSpPr>
          <p:nvPr>
            <p:ph type="ftr" sz="quarter" idx="11"/>
          </p:nvPr>
        </p:nvSpPr>
        <p:spPr/>
        <p:txBody>
          <a:bodyPr/>
          <a:lstStyle/>
          <a:p>
            <a:r>
              <a:rPr lang="en-US" smtClean="0"/>
              <a:t>©Gaye Gronlund 2015</a:t>
            </a:r>
            <a:endParaRPr lang="en-US" dirty="0"/>
          </a:p>
        </p:txBody>
      </p:sp>
    </p:spTree>
    <p:extLst>
      <p:ext uri="{BB962C8B-B14F-4D97-AF65-F5344CB8AC3E}">
        <p14:creationId xmlns:p14="http://schemas.microsoft.com/office/powerpoint/2010/main" val="34101681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794995"/>
            <a:ext cx="3925168" cy="1143000"/>
          </a:xfrm>
        </p:spPr>
        <p:txBody>
          <a:bodyPr>
            <a:normAutofit fontScale="90000"/>
          </a:bodyPr>
          <a:lstStyle/>
          <a:p>
            <a:r>
              <a:rPr lang="en-US" dirty="0" smtClean="0"/>
              <a:t>You can also find video clips on You Tube that may be helpful.</a:t>
            </a:r>
            <a:endParaRPr lang="en-US" sz="3600" dirty="0"/>
          </a:p>
        </p:txBody>
      </p:sp>
      <p:sp>
        <p:nvSpPr>
          <p:cNvPr id="2" name="Footer Placeholder 1"/>
          <p:cNvSpPr>
            <a:spLocks noGrp="1"/>
          </p:cNvSpPr>
          <p:nvPr>
            <p:ph type="ftr" sz="quarter" idx="11"/>
          </p:nvPr>
        </p:nvSpPr>
        <p:spPr/>
        <p:txBody>
          <a:bodyPr/>
          <a:lstStyle/>
          <a:p>
            <a:r>
              <a:rPr lang="en-US" dirty="0" smtClean="0">
                <a:solidFill>
                  <a:prstClr val="black">
                    <a:tint val="75000"/>
                  </a:prstClr>
                </a:solidFill>
              </a:rPr>
              <a:t>©Gaye Gronlund 2014</a:t>
            </a:r>
            <a:endParaRPr lang="en-US" dirty="0">
              <a:solidFill>
                <a:prstClr val="black">
                  <a:tint val="75000"/>
                </a:prstClr>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634" t="44584" r="55608" b="21371"/>
          <a:stretch/>
        </p:blipFill>
        <p:spPr bwMode="auto">
          <a:xfrm rot="418759">
            <a:off x="4680792" y="789390"/>
            <a:ext cx="3974012" cy="5154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21801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Title 5"/>
          <p:cNvSpPr>
            <a:spLocks noGrp="1"/>
          </p:cNvSpPr>
          <p:nvPr>
            <p:ph type="title"/>
          </p:nvPr>
        </p:nvSpPr>
        <p:spPr>
          <a:solidFill>
            <a:schemeClr val="bg2"/>
          </a:solidFill>
        </p:spPr>
        <p:txBody>
          <a:bodyPr/>
          <a:lstStyle/>
          <a:p>
            <a:r>
              <a:rPr lang="en-US" altLang="en-US" b="1" i="1" dirty="0" smtClean="0"/>
              <a:t>Common Core Misconceptions</a:t>
            </a:r>
          </a:p>
        </p:txBody>
      </p:sp>
      <p:sp>
        <p:nvSpPr>
          <p:cNvPr id="5" name="Content Placeholder 4"/>
          <p:cNvSpPr>
            <a:spLocks noGrp="1"/>
          </p:cNvSpPr>
          <p:nvPr>
            <p:ph sz="half" idx="1"/>
          </p:nvPr>
        </p:nvSpPr>
        <p:spPr>
          <a:xfrm>
            <a:off x="990600" y="1676400"/>
            <a:ext cx="7620000" cy="4525963"/>
          </a:xfrm>
        </p:spPr>
        <p:txBody>
          <a:bodyPr>
            <a:normAutofit fontScale="85000" lnSpcReduction="20000"/>
          </a:bodyPr>
          <a:lstStyle/>
          <a:p>
            <a:pPr>
              <a:defRPr/>
            </a:pPr>
            <a:r>
              <a:rPr lang="en-US" b="1" i="1" dirty="0" smtClean="0"/>
              <a:t>Entering kindergartners should be meeting the kindergarten expectations. (</a:t>
            </a:r>
            <a:r>
              <a:rPr lang="en-US" b="1" i="1" dirty="0" smtClean="0">
                <a:solidFill>
                  <a:srgbClr val="C00000"/>
                </a:solidFill>
              </a:rPr>
              <a:t>Truth</a:t>
            </a:r>
            <a:r>
              <a:rPr lang="en-US" b="1" i="1" dirty="0" smtClean="0"/>
              <a:t>: they are end of kindergarten expectations.)</a:t>
            </a:r>
            <a:endParaRPr lang="en-US" b="1" dirty="0" smtClean="0"/>
          </a:p>
          <a:p>
            <a:pPr marL="0" indent="0">
              <a:buFont typeface="Arial" charset="0"/>
              <a:buNone/>
              <a:defRPr/>
            </a:pPr>
            <a:endParaRPr lang="en-US" b="1" dirty="0" smtClean="0"/>
          </a:p>
          <a:p>
            <a:pPr>
              <a:defRPr/>
            </a:pPr>
            <a:r>
              <a:rPr lang="en-US" b="1" i="1" dirty="0" smtClean="0"/>
              <a:t>Every child will be expected to achieve every standard. (</a:t>
            </a:r>
            <a:r>
              <a:rPr lang="en-US" b="1" i="1" dirty="0" smtClean="0">
                <a:solidFill>
                  <a:srgbClr val="C00000"/>
                </a:solidFill>
              </a:rPr>
              <a:t>Truth</a:t>
            </a:r>
            <a:r>
              <a:rPr lang="en-US" b="1" i="1" dirty="0" smtClean="0"/>
              <a:t>: the standards set reasonable targets for children’s performance in kindergarten.)</a:t>
            </a:r>
            <a:endParaRPr lang="en-US" b="1" dirty="0" smtClean="0"/>
          </a:p>
          <a:p>
            <a:pPr marL="0" indent="0">
              <a:buFont typeface="Arial" charset="0"/>
              <a:buNone/>
              <a:defRPr/>
            </a:pPr>
            <a:endParaRPr lang="en-US" b="1" dirty="0" smtClean="0"/>
          </a:p>
          <a:p>
            <a:pPr>
              <a:defRPr/>
            </a:pPr>
            <a:r>
              <a:rPr lang="en-US" b="1" i="1" dirty="0" smtClean="0"/>
              <a:t>The standards are forcing teaching practices to be changed so that play, exploration, and hands-on learning are replaced with teacher-led lessons focusing on isolated and discreet skills in the standards. (</a:t>
            </a:r>
            <a:r>
              <a:rPr lang="en-US" b="1" i="1" dirty="0" smtClean="0">
                <a:solidFill>
                  <a:srgbClr val="C00000"/>
                </a:solidFill>
              </a:rPr>
              <a:t>Truth</a:t>
            </a:r>
            <a:r>
              <a:rPr lang="en-US" b="1" i="1" dirty="0" smtClean="0"/>
              <a:t>: the CSS do not advocate any kind of teaching practices or curricular approaches.)</a:t>
            </a:r>
            <a:endParaRPr lang="en-US" b="1" dirty="0"/>
          </a:p>
        </p:txBody>
      </p:sp>
      <p:sp>
        <p:nvSpPr>
          <p:cNvPr id="2" name="Footer Placeholder 1"/>
          <p:cNvSpPr>
            <a:spLocks noGrp="1"/>
          </p:cNvSpPr>
          <p:nvPr>
            <p:ph type="ftr" sz="quarter" idx="11"/>
          </p:nvPr>
        </p:nvSpPr>
        <p:spPr/>
        <p:txBody>
          <a:bodyPr/>
          <a:lstStyle/>
          <a:p>
            <a:r>
              <a:rPr lang="en-US" smtClean="0"/>
              <a:t>©Gaye Gronlund 2015</a:t>
            </a:r>
            <a:endParaRPr lang="en-US" dirty="0"/>
          </a:p>
        </p:txBody>
      </p:sp>
    </p:spTree>
    <p:extLst>
      <p:ext uri="{BB962C8B-B14F-4D97-AF65-F5344CB8AC3E}">
        <p14:creationId xmlns:p14="http://schemas.microsoft.com/office/powerpoint/2010/main" val="9727062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077200" cy="914400"/>
          </a:xfrm>
          <a:solidFill>
            <a:schemeClr val="bg2"/>
          </a:solidFill>
        </p:spPr>
        <p:txBody>
          <a:bodyPr>
            <a:normAutofit/>
          </a:bodyPr>
          <a:lstStyle/>
          <a:p>
            <a:pPr>
              <a:defRPr/>
            </a:pPr>
            <a:r>
              <a:rPr lang="en-US" b="1" dirty="0" smtClean="0"/>
              <a:t>Common Core Facts</a:t>
            </a:r>
            <a:endParaRPr lang="en-US" b="1" dirty="0"/>
          </a:p>
        </p:txBody>
      </p:sp>
      <p:sp>
        <p:nvSpPr>
          <p:cNvPr id="3" name="Content Placeholder 2"/>
          <p:cNvSpPr>
            <a:spLocks noGrp="1"/>
          </p:cNvSpPr>
          <p:nvPr>
            <p:ph idx="1"/>
          </p:nvPr>
        </p:nvSpPr>
        <p:spPr>
          <a:xfrm>
            <a:off x="1676400" y="1414272"/>
            <a:ext cx="3733800" cy="1524000"/>
          </a:xfrm>
          <a:solidFill>
            <a:schemeClr val="bg2">
              <a:alpha val="50000"/>
            </a:schemeClr>
          </a:solidFill>
        </p:spPr>
        <p:txBody>
          <a:bodyPr>
            <a:normAutofit fontScale="92500" lnSpcReduction="10000"/>
          </a:bodyPr>
          <a:lstStyle/>
          <a:p>
            <a:pPr marL="0" indent="0">
              <a:buFont typeface="Arial" charset="0"/>
              <a:buNone/>
            </a:pPr>
            <a:r>
              <a:rPr lang="en-US" altLang="en-US" sz="2000" b="1" dirty="0" smtClean="0">
                <a:latin typeface="Arial" charset="0"/>
              </a:rPr>
              <a:t>Provide students, parents, and teachers with a clear understanding of what students are expected to learn by the end of every grade level</a:t>
            </a:r>
            <a:endParaRPr lang="en-US" altLang="en-US" sz="2200" b="1" dirty="0" smtClean="0"/>
          </a:p>
        </p:txBody>
      </p:sp>
      <p:sp>
        <p:nvSpPr>
          <p:cNvPr id="4" name="Footer Placeholder 3"/>
          <p:cNvSpPr>
            <a:spLocks noGrp="1"/>
          </p:cNvSpPr>
          <p:nvPr>
            <p:ph type="ftr" sz="quarter" idx="11"/>
          </p:nvPr>
        </p:nvSpPr>
        <p:spPr/>
        <p:txBody>
          <a:bodyPr/>
          <a:lstStyle/>
          <a:p>
            <a:r>
              <a:rPr lang="en-US" smtClean="0"/>
              <a:t>©Gaye Gronlund 2015</a:t>
            </a:r>
            <a:endParaRPr lang="en-US" dirty="0"/>
          </a:p>
        </p:txBody>
      </p:sp>
      <p:sp>
        <p:nvSpPr>
          <p:cNvPr id="5" name="TextBox 4"/>
          <p:cNvSpPr txBox="1">
            <a:spLocks noChangeArrowheads="1"/>
          </p:cNvSpPr>
          <p:nvPr/>
        </p:nvSpPr>
        <p:spPr bwMode="auto">
          <a:xfrm>
            <a:off x="5605272" y="1981200"/>
            <a:ext cx="3267456" cy="2554545"/>
          </a:xfrm>
          <a:prstGeom prst="rect">
            <a:avLst/>
          </a:prstGeom>
          <a:solidFill>
            <a:schemeClr val="bg2">
              <a:alpha val="44000"/>
            </a:schemeClr>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dirty="0"/>
              <a:t>Stress not only procedural skills, but also conceptual </a:t>
            </a:r>
            <a:r>
              <a:rPr lang="en-US" altLang="en-US" sz="2000" b="1" dirty="0" smtClean="0"/>
              <a:t>understanding and higher order thinking – children are expected to ask questions and pose problems</a:t>
            </a:r>
            <a:endParaRPr lang="en-US" altLang="en-US" sz="2000" b="1" dirty="0"/>
          </a:p>
        </p:txBody>
      </p:sp>
      <p:sp>
        <p:nvSpPr>
          <p:cNvPr id="8" name="TextBox 7"/>
          <p:cNvSpPr txBox="1">
            <a:spLocks noChangeArrowheads="1"/>
          </p:cNvSpPr>
          <p:nvPr/>
        </p:nvSpPr>
        <p:spPr bwMode="auto">
          <a:xfrm>
            <a:off x="457200" y="3252376"/>
            <a:ext cx="4334256" cy="1015663"/>
          </a:xfrm>
          <a:prstGeom prst="rect">
            <a:avLst/>
          </a:prstGeom>
          <a:solidFill>
            <a:schemeClr val="bg2">
              <a:alpha val="45000"/>
            </a:schemeClr>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dirty="0" smtClean="0"/>
              <a:t>There are multiple ways that students can represent what they know and understand</a:t>
            </a:r>
            <a:endParaRPr lang="en-US" altLang="en-US" sz="2000" b="1" dirty="0"/>
          </a:p>
        </p:txBody>
      </p:sp>
      <p:sp>
        <p:nvSpPr>
          <p:cNvPr id="9" name="Title 1"/>
          <p:cNvSpPr txBox="1">
            <a:spLocks/>
          </p:cNvSpPr>
          <p:nvPr/>
        </p:nvSpPr>
        <p:spPr>
          <a:xfrm>
            <a:off x="2133600" y="4495800"/>
            <a:ext cx="2895600" cy="1752600"/>
          </a:xfrm>
          <a:prstGeom prst="rect">
            <a:avLst/>
          </a:prstGeom>
          <a:solidFill>
            <a:schemeClr val="bg2"/>
          </a:solidFill>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b="1" smtClean="0"/>
              <a:t>The Illinois Early Learning and Development Standards (IELDS) are aligned with the Common Core State Standards for Kindergarten in </a:t>
            </a:r>
            <a:br>
              <a:rPr lang="en-US" altLang="en-US" sz="2800" b="1" smtClean="0"/>
            </a:br>
            <a:r>
              <a:rPr lang="en-US" altLang="en-US" sz="2800" b="1" smtClean="0"/>
              <a:t>Language Arts and Mathematics</a:t>
            </a:r>
            <a:endParaRPr lang="en-US" altLang="en-US" sz="2800" b="1" dirty="0" smtClean="0"/>
          </a:p>
        </p:txBody>
      </p:sp>
    </p:spTree>
    <p:extLst>
      <p:ext uri="{BB962C8B-B14F-4D97-AF65-F5344CB8AC3E}">
        <p14:creationId xmlns:p14="http://schemas.microsoft.com/office/powerpoint/2010/main" val="10563548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p:cNvSpPr>
            <a:spLocks noGrp="1"/>
          </p:cNvSpPr>
          <p:nvPr>
            <p:ph type="title"/>
          </p:nvPr>
        </p:nvSpPr>
        <p:spPr>
          <a:xfrm>
            <a:off x="762000" y="1371600"/>
            <a:ext cx="4648200" cy="4038600"/>
          </a:xfrm>
          <a:solidFill>
            <a:schemeClr val="bg1">
              <a:lumMod val="95000"/>
            </a:schemeClr>
          </a:solidFill>
        </p:spPr>
        <p:txBody>
          <a:bodyPr>
            <a:normAutofit/>
          </a:bodyPr>
          <a:lstStyle/>
          <a:p>
            <a:r>
              <a:rPr lang="en-US" altLang="en-US" sz="2800" b="1" dirty="0" smtClean="0"/>
              <a:t>The Illinois Early Learning and Development Standards (IELDS) are aligned with the Common Core State Standards for Kindergarten in </a:t>
            </a:r>
            <a:br>
              <a:rPr lang="en-US" altLang="en-US" sz="2800" b="1" dirty="0" smtClean="0"/>
            </a:br>
            <a:r>
              <a:rPr lang="en-US" altLang="en-US" sz="2800" b="1" dirty="0" smtClean="0"/>
              <a:t>Language Arts and Mathematics</a:t>
            </a:r>
          </a:p>
        </p:txBody>
      </p:sp>
      <p:sp>
        <p:nvSpPr>
          <p:cNvPr id="2" name="Footer Placeholder 1"/>
          <p:cNvSpPr>
            <a:spLocks noGrp="1"/>
          </p:cNvSpPr>
          <p:nvPr>
            <p:ph type="ftr" sz="quarter" idx="11"/>
          </p:nvPr>
        </p:nvSpPr>
        <p:spPr/>
        <p:txBody>
          <a:bodyPr/>
          <a:lstStyle/>
          <a:p>
            <a:r>
              <a:rPr lang="en-US" smtClean="0"/>
              <a:t>©Gaye Gronlund 2015</a:t>
            </a:r>
            <a:endParaRPr lang="en-US" dirty="0"/>
          </a:p>
        </p:txBody>
      </p:sp>
    </p:spTree>
    <p:extLst>
      <p:ext uri="{BB962C8B-B14F-4D97-AF65-F5344CB8AC3E}">
        <p14:creationId xmlns:p14="http://schemas.microsoft.com/office/powerpoint/2010/main" val="16389460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Therefore…</a:t>
            </a:r>
            <a:endParaRPr lang="en-US" dirty="0"/>
          </a:p>
        </p:txBody>
      </p:sp>
      <p:sp>
        <p:nvSpPr>
          <p:cNvPr id="8" name="Content Placeholder 7"/>
          <p:cNvSpPr>
            <a:spLocks noGrp="1"/>
          </p:cNvSpPr>
          <p:nvPr>
            <p:ph sz="half" idx="1"/>
          </p:nvPr>
        </p:nvSpPr>
        <p:spPr>
          <a:xfrm>
            <a:off x="457200" y="1600200"/>
            <a:ext cx="4038600" cy="4953000"/>
          </a:xfrm>
          <a:ln>
            <a:solidFill>
              <a:schemeClr val="tx1"/>
            </a:solidFill>
          </a:ln>
        </p:spPr>
        <p:txBody>
          <a:bodyPr/>
          <a:lstStyle/>
          <a:p>
            <a:r>
              <a:rPr lang="en-US" dirty="0" smtClean="0"/>
              <a:t>Teachers in preschool classrooms in Illinois will focus on the Illinois Early Learning &amp; Development Standards.</a:t>
            </a:r>
            <a:endParaRPr lang="en-US" dirty="0"/>
          </a:p>
        </p:txBody>
      </p:sp>
      <p:sp>
        <p:nvSpPr>
          <p:cNvPr id="9" name="Content Placeholder 8"/>
          <p:cNvSpPr>
            <a:spLocks noGrp="1"/>
          </p:cNvSpPr>
          <p:nvPr>
            <p:ph sz="half" idx="2"/>
          </p:nvPr>
        </p:nvSpPr>
        <p:spPr>
          <a:xfrm>
            <a:off x="4648200" y="1600200"/>
            <a:ext cx="4038600" cy="4953000"/>
          </a:xfrm>
          <a:ln>
            <a:solidFill>
              <a:schemeClr val="tx1"/>
            </a:solidFill>
          </a:ln>
        </p:spPr>
        <p:txBody>
          <a:bodyPr/>
          <a:lstStyle/>
          <a:p>
            <a:r>
              <a:rPr lang="en-US" dirty="0" smtClean="0"/>
              <a:t>Teachers in kindergarten classrooms will focus on the Common Core State Standards for the end of kindergarten.</a:t>
            </a:r>
            <a:endParaRPr lang="en-US" dirty="0"/>
          </a:p>
        </p:txBody>
      </p:sp>
      <p:sp>
        <p:nvSpPr>
          <p:cNvPr id="2" name="Footer Placeholder 1"/>
          <p:cNvSpPr>
            <a:spLocks noGrp="1"/>
          </p:cNvSpPr>
          <p:nvPr>
            <p:ph type="ftr" sz="quarter" idx="11"/>
          </p:nvPr>
        </p:nvSpPr>
        <p:spPr/>
        <p:txBody>
          <a:bodyPr/>
          <a:lstStyle/>
          <a:p>
            <a:r>
              <a:rPr lang="en-US" smtClean="0"/>
              <a:t>©Gaye Gronlund 2015</a:t>
            </a:r>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7424" y="4343400"/>
            <a:ext cx="2898775" cy="202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805018"/>
            <a:ext cx="3418585"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34126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smtClean="0">
                <a:solidFill>
                  <a:schemeClr val="tx1"/>
                </a:solidFill>
              </a:rPr>
              <a:t>© Gaye Gronlund 2015</a:t>
            </a:r>
            <a:endParaRPr lang="en-US" dirty="0">
              <a:solidFill>
                <a:schemeClr val="tx1"/>
              </a:solidFill>
            </a:endParaRPr>
          </a:p>
        </p:txBody>
      </p:sp>
      <p:sp>
        <p:nvSpPr>
          <p:cNvPr id="2" name="Rectangle 1"/>
          <p:cNvSpPr/>
          <p:nvPr/>
        </p:nvSpPr>
        <p:spPr>
          <a:xfrm>
            <a:off x="5990230" y="50758"/>
            <a:ext cx="2350452" cy="646331"/>
          </a:xfrm>
          <a:prstGeom prst="rect">
            <a:avLst/>
          </a:prstGeom>
        </p:spPr>
        <p:txBody>
          <a:bodyPr wrap="none">
            <a:spAutoFit/>
          </a:bodyPr>
          <a:lstStyle/>
          <a:p>
            <a:r>
              <a:rPr lang="en-US" sz="3600" b="1" dirty="0"/>
              <a:t>To review…</a:t>
            </a:r>
            <a:endParaRPr lang="en-US" sz="3600" dirty="0"/>
          </a:p>
        </p:txBody>
      </p:sp>
      <p:sp>
        <p:nvSpPr>
          <p:cNvPr id="4" name="Rounded Rectangle 3"/>
          <p:cNvSpPr/>
          <p:nvPr/>
        </p:nvSpPr>
        <p:spPr>
          <a:xfrm>
            <a:off x="279737" y="373923"/>
            <a:ext cx="4358470" cy="2438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tx1"/>
                </a:solidFill>
              </a:rPr>
              <a:t>The Illinois Early Learning and Development Standards can be integrated into many courses for preservice teachers.</a:t>
            </a:r>
            <a:endParaRPr lang="en-US" sz="2400" b="1" i="1" dirty="0">
              <a:solidFill>
                <a:schemeClr val="tx1"/>
              </a:solidFill>
            </a:endParaRPr>
          </a:p>
        </p:txBody>
      </p:sp>
      <p:sp>
        <p:nvSpPr>
          <p:cNvPr id="10" name="Rounded Rectangle 9"/>
          <p:cNvSpPr/>
          <p:nvPr/>
        </p:nvSpPr>
        <p:spPr>
          <a:xfrm>
            <a:off x="4638207" y="3048000"/>
            <a:ext cx="4358470" cy="2438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tx1"/>
                </a:solidFill>
              </a:rPr>
              <a:t>Students can explore ways to incorporate standards in play, daily routines, and group times</a:t>
            </a:r>
            <a:endParaRPr lang="en-US" sz="2400" b="1" i="1" dirty="0">
              <a:solidFill>
                <a:schemeClr val="tx1"/>
              </a:solidFill>
            </a:endParaRPr>
          </a:p>
        </p:txBody>
      </p:sp>
    </p:spTree>
    <p:extLst>
      <p:ext uri="{BB962C8B-B14F-4D97-AF65-F5344CB8AC3E}">
        <p14:creationId xmlns:p14="http://schemas.microsoft.com/office/powerpoint/2010/main" val="20769948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876800" y="1828800"/>
            <a:ext cx="3962400" cy="30480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tx1"/>
                </a:solidFill>
              </a:rPr>
              <a:t>And, can clarify the appropriate use of the IELDS and the Common Core State Standards for Kindergarten.</a:t>
            </a:r>
            <a:endParaRPr lang="en-US" sz="2400" b="1" i="1" dirty="0">
              <a:solidFill>
                <a:schemeClr val="tx1"/>
              </a:solidFill>
            </a:endParaRPr>
          </a:p>
        </p:txBody>
      </p:sp>
      <p:sp>
        <p:nvSpPr>
          <p:cNvPr id="2" name="Footer Placeholder 1"/>
          <p:cNvSpPr>
            <a:spLocks noGrp="1"/>
          </p:cNvSpPr>
          <p:nvPr>
            <p:ph type="ftr" sz="quarter" idx="11"/>
          </p:nvPr>
        </p:nvSpPr>
        <p:spPr/>
        <p:txBody>
          <a:bodyPr/>
          <a:lstStyle/>
          <a:p>
            <a:r>
              <a:rPr lang="en-US" smtClean="0"/>
              <a:t>© Gaye Gronlund 2015</a:t>
            </a:r>
            <a:endParaRPr lang="en-US" dirty="0"/>
          </a:p>
        </p:txBody>
      </p:sp>
      <p:sp>
        <p:nvSpPr>
          <p:cNvPr id="3" name="Rounded Rectangle 2"/>
          <p:cNvSpPr/>
          <p:nvPr/>
        </p:nvSpPr>
        <p:spPr>
          <a:xfrm>
            <a:off x="304800" y="145779"/>
            <a:ext cx="3962400" cy="30480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tx1"/>
                </a:solidFill>
              </a:rPr>
              <a:t>Early childhood faculty can use the IELDS to better explain play-based curriculum and authentic assessment practices.</a:t>
            </a:r>
            <a:endParaRPr lang="en-US" sz="2400" b="1" i="1" dirty="0">
              <a:solidFill>
                <a:schemeClr val="tx1"/>
              </a:solidFill>
            </a:endParaRPr>
          </a:p>
        </p:txBody>
      </p:sp>
    </p:spTree>
    <p:extLst>
      <p:ext uri="{BB962C8B-B14F-4D97-AF65-F5344CB8AC3E}">
        <p14:creationId xmlns:p14="http://schemas.microsoft.com/office/powerpoint/2010/main" val="3607041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3"/>
          <p:cNvSpPr>
            <a:spLocks noGrp="1"/>
          </p:cNvSpPr>
          <p:nvPr>
            <p:ph type="title"/>
          </p:nvPr>
        </p:nvSpPr>
        <p:spPr>
          <a:solidFill>
            <a:schemeClr val="bg2"/>
          </a:solidFill>
        </p:spPr>
        <p:txBody>
          <a:bodyPr/>
          <a:lstStyle/>
          <a:p>
            <a:r>
              <a:rPr lang="en-US" altLang="en-US" b="1" smtClean="0"/>
              <a:t>IELDS Facts</a:t>
            </a:r>
          </a:p>
        </p:txBody>
      </p:sp>
      <p:sp>
        <p:nvSpPr>
          <p:cNvPr id="2" name="Content Placeholder 1"/>
          <p:cNvSpPr>
            <a:spLocks noGrp="1"/>
          </p:cNvSpPr>
          <p:nvPr>
            <p:ph sz="half" idx="1"/>
          </p:nvPr>
        </p:nvSpPr>
        <p:spPr>
          <a:xfrm>
            <a:off x="3886200" y="1600200"/>
            <a:ext cx="5029200" cy="4953000"/>
          </a:xfrm>
        </p:spPr>
        <p:txBody>
          <a:bodyPr/>
          <a:lstStyle/>
          <a:p>
            <a:r>
              <a:rPr lang="en-US" altLang="en-US" sz="2200" b="1" dirty="0" smtClean="0"/>
              <a:t>The IELDS provide a cohesive analysis of children’s development with common expectations and common language for 3-5 year olds.</a:t>
            </a:r>
          </a:p>
          <a:p>
            <a:endParaRPr lang="en-US" altLang="en-US" sz="2200" b="1" dirty="0" smtClean="0"/>
          </a:p>
          <a:p>
            <a:pPr>
              <a:buFontTx/>
              <a:buChar char="•"/>
            </a:pPr>
            <a:r>
              <a:rPr lang="en-US" altLang="en-US" sz="2200" b="1" dirty="0" smtClean="0"/>
              <a:t>They are a source of useful information and direction to preschool teachers when they are:</a:t>
            </a:r>
          </a:p>
          <a:p>
            <a:pPr lvl="1">
              <a:buFontTx/>
              <a:buChar char="•"/>
            </a:pPr>
            <a:r>
              <a:rPr lang="en-US" altLang="en-US" sz="1900" b="1" dirty="0" smtClean="0"/>
              <a:t>determining appropriate expectations for preschoolers</a:t>
            </a:r>
          </a:p>
          <a:p>
            <a:pPr lvl="1">
              <a:buFontTx/>
              <a:buChar char="•"/>
            </a:pPr>
            <a:r>
              <a:rPr lang="en-US" altLang="en-US" sz="1900" b="1" dirty="0" smtClean="0"/>
              <a:t>planning for individual children’s needs</a:t>
            </a:r>
          </a:p>
          <a:p>
            <a:pPr lvl="1">
              <a:buFontTx/>
              <a:buChar char="•"/>
            </a:pPr>
            <a:r>
              <a:rPr lang="en-US" altLang="en-US" sz="1900" b="1" dirty="0" smtClean="0"/>
              <a:t>implementing a play-based curriculum</a:t>
            </a:r>
          </a:p>
          <a:p>
            <a:pPr lvl="1">
              <a:buFontTx/>
              <a:buChar char="•"/>
            </a:pPr>
            <a:r>
              <a:rPr lang="en-US" altLang="en-US" sz="1900" b="1" dirty="0" smtClean="0"/>
              <a:t>using authentic, observational assessment procedures</a:t>
            </a:r>
            <a:endParaRPr lang="en-US" altLang="en-US" sz="2200" b="1" dirty="0" smtClean="0"/>
          </a:p>
          <a:p>
            <a:endParaRPr lang="en-US" altLang="en-US" sz="2600" dirty="0" smtClean="0"/>
          </a:p>
        </p:txBody>
      </p:sp>
      <p:sp>
        <p:nvSpPr>
          <p:cNvPr id="3" name="Footer Placeholder 2"/>
          <p:cNvSpPr>
            <a:spLocks noGrp="1"/>
          </p:cNvSpPr>
          <p:nvPr>
            <p:ph type="ftr" sz="quarter" idx="11"/>
          </p:nvPr>
        </p:nvSpPr>
        <p:spPr/>
        <p:txBody>
          <a:bodyPr/>
          <a:lstStyle/>
          <a:p>
            <a:r>
              <a:rPr lang="en-US" smtClean="0"/>
              <a:t>©Gaye Gronlund 2015</a:t>
            </a:r>
            <a:endParaRPr lang="en-US" dirty="0"/>
          </a:p>
        </p:txBody>
      </p:sp>
    </p:spTree>
    <p:extLst>
      <p:ext uri="{BB962C8B-B14F-4D97-AF65-F5344CB8AC3E}">
        <p14:creationId xmlns:p14="http://schemas.microsoft.com/office/powerpoint/2010/main" val="2563917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Therefore…</a:t>
            </a:r>
            <a:endParaRPr lang="en-US" dirty="0"/>
          </a:p>
        </p:txBody>
      </p:sp>
      <p:sp>
        <p:nvSpPr>
          <p:cNvPr id="8" name="Content Placeholder 7"/>
          <p:cNvSpPr>
            <a:spLocks noGrp="1"/>
          </p:cNvSpPr>
          <p:nvPr>
            <p:ph sz="half" idx="1"/>
          </p:nvPr>
        </p:nvSpPr>
        <p:spPr>
          <a:xfrm>
            <a:off x="457200" y="1600200"/>
            <a:ext cx="4038600" cy="4953000"/>
          </a:xfrm>
          <a:ln>
            <a:solidFill>
              <a:schemeClr val="tx1"/>
            </a:solidFill>
          </a:ln>
        </p:spPr>
        <p:txBody>
          <a:bodyPr/>
          <a:lstStyle/>
          <a:p>
            <a:r>
              <a:rPr lang="en-US" dirty="0" smtClean="0"/>
              <a:t>Teachers in preschool classrooms in Illinois will focus on the Illinois Early Learning &amp; Development Standards.</a:t>
            </a:r>
            <a:endParaRPr lang="en-US" dirty="0"/>
          </a:p>
        </p:txBody>
      </p:sp>
      <p:sp>
        <p:nvSpPr>
          <p:cNvPr id="9" name="Content Placeholder 8"/>
          <p:cNvSpPr>
            <a:spLocks noGrp="1"/>
          </p:cNvSpPr>
          <p:nvPr>
            <p:ph sz="half" idx="2"/>
          </p:nvPr>
        </p:nvSpPr>
        <p:spPr>
          <a:xfrm>
            <a:off x="4648200" y="1600200"/>
            <a:ext cx="4038600" cy="4953000"/>
          </a:xfrm>
          <a:ln>
            <a:solidFill>
              <a:schemeClr val="tx1"/>
            </a:solidFill>
          </a:ln>
        </p:spPr>
        <p:txBody>
          <a:bodyPr/>
          <a:lstStyle/>
          <a:p>
            <a:r>
              <a:rPr lang="en-US" dirty="0" smtClean="0"/>
              <a:t>Teachers in kindergarten classrooms will focus on the Common Core State Standards for the end of kindergarten.</a:t>
            </a:r>
            <a:endParaRPr lang="en-US" dirty="0"/>
          </a:p>
        </p:txBody>
      </p:sp>
      <p:sp>
        <p:nvSpPr>
          <p:cNvPr id="2" name="Footer Placeholder 1"/>
          <p:cNvSpPr>
            <a:spLocks noGrp="1"/>
          </p:cNvSpPr>
          <p:nvPr>
            <p:ph type="ftr" sz="quarter" idx="11"/>
          </p:nvPr>
        </p:nvSpPr>
        <p:spPr/>
        <p:txBody>
          <a:bodyPr/>
          <a:lstStyle/>
          <a:p>
            <a:r>
              <a:rPr lang="en-US" smtClean="0"/>
              <a:t>©Gaye Gronlund 2015</a:t>
            </a:r>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7424" y="4343400"/>
            <a:ext cx="2898775" cy="202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805018"/>
            <a:ext cx="3418585"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02383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You can make the standards come alive for your students by…</a:t>
            </a:r>
            <a:endParaRPr lang="en-US" dirty="0"/>
          </a:p>
        </p:txBody>
      </p:sp>
      <p:sp>
        <p:nvSpPr>
          <p:cNvPr id="7" name="Content Placeholder 6"/>
          <p:cNvSpPr>
            <a:spLocks noGrp="1"/>
          </p:cNvSpPr>
          <p:nvPr>
            <p:ph idx="1"/>
          </p:nvPr>
        </p:nvSpPr>
        <p:spPr>
          <a:solidFill>
            <a:schemeClr val="bg1">
              <a:lumMod val="95000"/>
            </a:schemeClr>
          </a:solidFill>
        </p:spPr>
        <p:txBody>
          <a:bodyPr>
            <a:normAutofit fontScale="92500" lnSpcReduction="10000"/>
          </a:bodyPr>
          <a:lstStyle/>
          <a:p>
            <a:pPr marL="0" indent="0">
              <a:buNone/>
            </a:pPr>
            <a:endParaRPr lang="en-US" dirty="0" smtClean="0"/>
          </a:p>
          <a:p>
            <a:r>
              <a:rPr lang="en-US" dirty="0" smtClean="0"/>
              <a:t>Familiarizing them with the IELDS document</a:t>
            </a:r>
          </a:p>
          <a:p>
            <a:endParaRPr lang="en-US" dirty="0"/>
          </a:p>
          <a:p>
            <a:r>
              <a:rPr lang="en-US" dirty="0" smtClean="0"/>
              <a:t>Helping them see the connection between play-based preschool curriculum and standards – they can and do go together!</a:t>
            </a:r>
          </a:p>
          <a:p>
            <a:endParaRPr lang="en-US" dirty="0"/>
          </a:p>
          <a:p>
            <a:r>
              <a:rPr lang="en-US" dirty="0" smtClean="0"/>
              <a:t>Clarifying how standards can fit with authentic, observational assessment processes</a:t>
            </a:r>
          </a:p>
          <a:p>
            <a:pPr marL="0" indent="0">
              <a:buNone/>
            </a:pPr>
            <a:endParaRPr lang="en-US" dirty="0"/>
          </a:p>
        </p:txBody>
      </p:sp>
      <p:sp>
        <p:nvSpPr>
          <p:cNvPr id="5" name="Footer Placeholder 4"/>
          <p:cNvSpPr>
            <a:spLocks noGrp="1"/>
          </p:cNvSpPr>
          <p:nvPr>
            <p:ph type="ftr" sz="quarter" idx="11"/>
          </p:nvPr>
        </p:nvSpPr>
        <p:spPr/>
        <p:txBody>
          <a:bodyPr/>
          <a:lstStyle/>
          <a:p>
            <a:r>
              <a:rPr lang="en-US" smtClean="0"/>
              <a:t>©Gaye Gronlund 2015</a:t>
            </a:r>
            <a:endParaRPr lang="en-US"/>
          </a:p>
        </p:txBody>
      </p:sp>
    </p:spTree>
    <p:extLst>
      <p:ext uri="{BB962C8B-B14F-4D97-AF65-F5344CB8AC3E}">
        <p14:creationId xmlns:p14="http://schemas.microsoft.com/office/powerpoint/2010/main" val="15121859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itle 1"/>
          <p:cNvSpPr>
            <a:spLocks noGrp="1"/>
          </p:cNvSpPr>
          <p:nvPr>
            <p:ph type="title"/>
          </p:nvPr>
        </p:nvSpPr>
        <p:spPr>
          <a:xfrm>
            <a:off x="297619" y="152400"/>
            <a:ext cx="5459979" cy="924475"/>
          </a:xfrm>
          <a:noFill/>
        </p:spPr>
        <p:txBody>
          <a:bodyPr>
            <a:normAutofit fontScale="90000"/>
          </a:bodyPr>
          <a:lstStyle/>
          <a:p>
            <a:r>
              <a:rPr lang="en-US" altLang="en-US" dirty="0" smtClean="0"/>
              <a:t>These sections make for great discussions</a:t>
            </a:r>
          </a:p>
        </p:txBody>
      </p:sp>
      <p:sp>
        <p:nvSpPr>
          <p:cNvPr id="9" name="Footer Placeholder 1"/>
          <p:cNvSpPr>
            <a:spLocks noGrp="1"/>
          </p:cNvSpPr>
          <p:nvPr>
            <p:ph type="ftr" sz="quarter" idx="11"/>
          </p:nvPr>
        </p:nvSpPr>
        <p:spPr/>
        <p:txBody>
          <a:bodyPr/>
          <a:lstStyle/>
          <a:p>
            <a:r>
              <a:rPr lang="en-US" smtClean="0"/>
              <a:t>©Gaye Gronlund 2015</a:t>
            </a:r>
            <a:endParaRPr lang="en-US"/>
          </a:p>
        </p:txBody>
      </p:sp>
      <p:sp>
        <p:nvSpPr>
          <p:cNvPr id="3" name="Rounded Rectangle 2"/>
          <p:cNvSpPr/>
          <p:nvPr/>
        </p:nvSpPr>
        <p:spPr>
          <a:xfrm rot="823947">
            <a:off x="4747346" y="2030360"/>
            <a:ext cx="3188110" cy="1219200"/>
          </a:xfrm>
          <a:prstGeom prst="roundRect">
            <a:avLst/>
          </a:prstGeom>
          <a:solidFill>
            <a:schemeClr val="bg1">
              <a:lumMod val="95000"/>
            </a:schemeClr>
          </a:solidFill>
          <a:ln w="3810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tx1"/>
                </a:solidFill>
              </a:rPr>
              <a:t>Purposes, Uses &amp; Terminology</a:t>
            </a:r>
            <a:endParaRPr lang="en-US" sz="2400"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17750">
            <a:off x="646471" y="1618408"/>
            <a:ext cx="3303587" cy="441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rot="823947">
            <a:off x="5737946" y="4018585"/>
            <a:ext cx="3188110" cy="1219200"/>
          </a:xfrm>
          <a:prstGeom prst="roundRect">
            <a:avLst/>
          </a:prstGeom>
          <a:solidFill>
            <a:schemeClr val="bg1">
              <a:lumMod val="95000"/>
            </a:schemeClr>
          </a:solidFill>
          <a:ln w="3810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tx1"/>
                </a:solidFill>
              </a:rPr>
              <a:t>The Guiding Principles</a:t>
            </a:r>
            <a:endParaRPr lang="en-US" sz="2400" dirty="0">
              <a:solidFill>
                <a:schemeClr val="tx1"/>
              </a:solidFill>
            </a:endParaRPr>
          </a:p>
        </p:txBody>
      </p:sp>
      <p:sp>
        <p:nvSpPr>
          <p:cNvPr id="7" name="Rounded Rectangle 6"/>
          <p:cNvSpPr/>
          <p:nvPr/>
        </p:nvSpPr>
        <p:spPr>
          <a:xfrm rot="823947">
            <a:off x="4594945" y="5250775"/>
            <a:ext cx="3188110" cy="1219200"/>
          </a:xfrm>
          <a:prstGeom prst="roundRect">
            <a:avLst/>
          </a:prstGeom>
          <a:solidFill>
            <a:schemeClr val="bg1">
              <a:lumMod val="95000"/>
            </a:schemeClr>
          </a:solidFill>
          <a:ln w="3810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tx1"/>
                </a:solidFill>
              </a:rPr>
              <a:t>How to Navigate Page</a:t>
            </a:r>
            <a:endParaRPr lang="en-US" sz="2400" dirty="0">
              <a:solidFill>
                <a:schemeClr val="tx1"/>
              </a:solidFill>
            </a:endParaRPr>
          </a:p>
        </p:txBody>
      </p:sp>
      <p:sp>
        <p:nvSpPr>
          <p:cNvPr id="8" name="Rounded Rectangle 7"/>
          <p:cNvSpPr/>
          <p:nvPr/>
        </p:nvSpPr>
        <p:spPr>
          <a:xfrm rot="823947">
            <a:off x="5856744" y="761999"/>
            <a:ext cx="3188110" cy="1219200"/>
          </a:xfrm>
          <a:prstGeom prst="roundRect">
            <a:avLst/>
          </a:prstGeom>
          <a:solidFill>
            <a:schemeClr val="bg1">
              <a:lumMod val="95000"/>
            </a:schemeClr>
          </a:solidFill>
          <a:ln w="3810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tx1"/>
                </a:solidFill>
              </a:rPr>
              <a:t>The Preface &amp; </a:t>
            </a:r>
          </a:p>
          <a:p>
            <a:pPr algn="ctr">
              <a:defRPr/>
            </a:pPr>
            <a:r>
              <a:rPr lang="en-US" sz="2400" dirty="0" smtClean="0">
                <a:solidFill>
                  <a:schemeClr val="tx1"/>
                </a:solidFill>
              </a:rPr>
              <a:t>Introductory Letter</a:t>
            </a:r>
            <a:endParaRPr lang="en-US" sz="2400" dirty="0">
              <a:solidFill>
                <a:schemeClr val="tx1"/>
              </a:solidFill>
            </a:endParaRPr>
          </a:p>
        </p:txBody>
      </p:sp>
    </p:spTree>
    <p:extLst>
      <p:ext uri="{BB962C8B-B14F-4D97-AF65-F5344CB8AC3E}">
        <p14:creationId xmlns:p14="http://schemas.microsoft.com/office/powerpoint/2010/main" val="11145023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TotalTime>
  <Words>3383</Words>
  <Application>Microsoft Office PowerPoint</Application>
  <PresentationFormat>On-screen Show (4:3)</PresentationFormat>
  <Paragraphs>586</Paragraphs>
  <Slides>56</Slides>
  <Notes>24</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Higher Education Faculty Series:  "Making the Illinois Early Learning and Development Standards Come Alive for Your Preservice Students"</vt:lpstr>
      <vt:lpstr>Gaye Gronlund  www.gayegronlund.com Resources available from www.redleafpress.org or www.naeyc.org</vt:lpstr>
      <vt:lpstr>Key Points for Today’s Webinar</vt:lpstr>
      <vt:lpstr>PowerPoint Presentation</vt:lpstr>
      <vt:lpstr>The IELDS are NOT…</vt:lpstr>
      <vt:lpstr>IELDS Facts</vt:lpstr>
      <vt:lpstr>Therefore…</vt:lpstr>
      <vt:lpstr>You can make the standards come alive for your students by…</vt:lpstr>
      <vt:lpstr>These sections make for great discussions</vt:lpstr>
      <vt:lpstr>There are 8 domains/sections</vt:lpstr>
      <vt:lpstr>Every domain section begins with an illustrative story and an introduction to the domain.  Again, great discussion material!</vt:lpstr>
      <vt:lpstr>The Preschool Benchmarks are the Core of the IELDS</vt:lpstr>
      <vt:lpstr>And, each benchmark page contains 6 elements:</vt:lpstr>
      <vt:lpstr>PowerPoint Presentation</vt:lpstr>
      <vt:lpstr>What domain best matches each of the following benchmarks?</vt:lpstr>
      <vt:lpstr>List of Benchmarks for Scavenger Hunt with correct domains, numbers, and pages</vt:lpstr>
      <vt:lpstr>The Example Performance Descriptors </vt:lpstr>
      <vt:lpstr>PowerPoint Presentation</vt:lpstr>
      <vt:lpstr>PowerPoint Presentation</vt:lpstr>
      <vt:lpstr>You may want to consider…</vt:lpstr>
      <vt:lpstr>Each book comes with a CD-ROM with 19 video clips for practicing observations   www.redleafpress.org</vt:lpstr>
      <vt:lpstr>The Illinois State Board of Education Recommends the Following Regarding Curriculum</vt:lpstr>
      <vt:lpstr> What is curriculum in a preschool or kindergarten classroom? </vt:lpstr>
      <vt:lpstr>PowerPoint Presentation</vt:lpstr>
      <vt:lpstr>PowerPoint Presentation</vt:lpstr>
      <vt:lpstr>PowerPoint Presentation</vt:lpstr>
      <vt:lpstr>NPR Report about Play 8-6-14</vt:lpstr>
      <vt:lpstr>Additional Resources about the Importance of Play</vt:lpstr>
      <vt:lpstr>Lesson Planning with the IELDS</vt:lpstr>
      <vt:lpstr>PowerPoint Presentation</vt:lpstr>
      <vt:lpstr>PowerPoint Presentation</vt:lpstr>
      <vt:lpstr>PowerPoint Presentation</vt:lpstr>
      <vt:lpstr>PowerPoint Presentation</vt:lpstr>
      <vt:lpstr>PowerPoint Presentation</vt:lpstr>
      <vt:lpstr>You may want to consider…</vt:lpstr>
      <vt:lpstr>PowerPoint Presentation</vt:lpstr>
      <vt:lpstr>What standards or goals could be embedded into these daily routines?</vt:lpstr>
      <vt:lpstr>When Planning for Small Group Times, Child Engagement is the Overarching Goal</vt:lpstr>
      <vt:lpstr>Small Group Work May Include:</vt:lpstr>
      <vt:lpstr>You may want to consider…</vt:lpstr>
      <vt:lpstr>Pompom Activities</vt:lpstr>
      <vt:lpstr>When Planning for Large Group Times, Child Engagement is the Overarching Goal</vt:lpstr>
      <vt:lpstr> Planning Effective Large Group Times </vt:lpstr>
      <vt:lpstr>The Illinois State Board of Education Recommends the Following Regarding Assessment</vt:lpstr>
      <vt:lpstr>In addition, the Illinois State Board of Education Recommends…</vt:lpstr>
      <vt:lpstr>Assessing Children’s Progress Towards Developmental Expectations</vt:lpstr>
      <vt:lpstr>PowerPoint Presentation</vt:lpstr>
      <vt:lpstr>Therefore, assessment procedures include…</vt:lpstr>
      <vt:lpstr>You may want to consider…</vt:lpstr>
      <vt:lpstr>You can also find video clips on You Tube that may be helpful.</vt:lpstr>
      <vt:lpstr>Common Core Misconceptions</vt:lpstr>
      <vt:lpstr>Common Core Facts</vt:lpstr>
      <vt:lpstr>The Illinois Early Learning and Development Standards (IELDS) are aligned with the Common Core State Standards for Kindergarten in  Language Arts and Mathematics</vt:lpstr>
      <vt:lpstr>Therefore…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Higher Education Faculty Series:  "Making the Illinois Early Learning and Development Standards Come Alive for Your Preservice Students"</dc:title>
  <dc:creator>Gaye</dc:creator>
  <cp:lastModifiedBy>Gaye</cp:lastModifiedBy>
  <cp:revision>28</cp:revision>
  <dcterms:created xsi:type="dcterms:W3CDTF">2014-12-29T19:31:44Z</dcterms:created>
  <dcterms:modified xsi:type="dcterms:W3CDTF">2015-03-10T14:19:15Z</dcterms:modified>
</cp:coreProperties>
</file>