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sldIdLst>
    <p:sldId id="281" r:id="rId3"/>
    <p:sldId id="282" r:id="rId4"/>
    <p:sldId id="283" r:id="rId5"/>
    <p:sldId id="284" r:id="rId6"/>
    <p:sldId id="260" r:id="rId7"/>
    <p:sldId id="264" r:id="rId8"/>
    <p:sldId id="261" r:id="rId9"/>
    <p:sldId id="268" r:id="rId10"/>
    <p:sldId id="270" r:id="rId11"/>
    <p:sldId id="272" r:id="rId12"/>
    <p:sldId id="273" r:id="rId13"/>
    <p:sldId id="274" r:id="rId14"/>
    <p:sldId id="275" r:id="rId15"/>
    <p:sldId id="277" r:id="rId16"/>
    <p:sldId id="278" r:id="rId17"/>
    <p:sldId id="280" r:id="rId18"/>
    <p:sldId id="28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2" autoAdjust="0"/>
    <p:restoredTop sz="83838" autoAdjust="0"/>
  </p:normalViewPr>
  <p:slideViewPr>
    <p:cSldViewPr>
      <p:cViewPr>
        <p:scale>
          <a:sx n="77" d="100"/>
          <a:sy n="77" d="100"/>
        </p:scale>
        <p:origin x="-888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Preschool for All</c:v>
                </c:pt>
              </c:strCache>
            </c:strRef>
          </c:tx>
          <c:cat>
            <c:strRef>
              <c:f>Sheet1!$B$1:$I$1</c:f>
              <c:strCache>
                <c:ptCount val="8"/>
                <c:pt idx="0">
                  <c:v>FY08</c:v>
                </c:pt>
                <c:pt idx="1">
                  <c:v>FY09</c:v>
                </c:pt>
                <c:pt idx="2">
                  <c:v>FY10</c:v>
                </c:pt>
                <c:pt idx="3">
                  <c:v>FY11</c:v>
                </c:pt>
                <c:pt idx="4">
                  <c:v>FY12</c:v>
                </c:pt>
                <c:pt idx="5">
                  <c:v>FY13</c:v>
                </c:pt>
                <c:pt idx="6">
                  <c:v>FY14</c:v>
                </c:pt>
                <c:pt idx="7">
                  <c:v>FY15</c:v>
                </c:pt>
              </c:strCache>
            </c:strRef>
          </c:cat>
          <c:val>
            <c:numRef>
              <c:f>Sheet1!$B$2:$I$2</c:f>
              <c:numCache>
                <c:formatCode>"$"#,##0_);[Red]\("$"#,##0\)</c:formatCode>
                <c:ptCount val="8"/>
                <c:pt idx="0">
                  <c:v>308</c:v>
                </c:pt>
                <c:pt idx="1">
                  <c:v>338</c:v>
                </c:pt>
                <c:pt idx="2" formatCode="General">
                  <c:v>294</c:v>
                </c:pt>
                <c:pt idx="3" formatCode="General">
                  <c:v>294</c:v>
                </c:pt>
                <c:pt idx="4" formatCode="General">
                  <c:v>280</c:v>
                </c:pt>
                <c:pt idx="5" formatCode="General">
                  <c:v>258</c:v>
                </c:pt>
                <c:pt idx="6" formatCode="General">
                  <c:v>258</c:v>
                </c:pt>
                <c:pt idx="7" formatCode="General">
                  <c:v>252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Home Visiting</c:v>
                </c:pt>
              </c:strCache>
            </c:strRef>
          </c:tx>
          <c:cat>
            <c:strRef>
              <c:f>Sheet1!$B$1:$I$1</c:f>
              <c:strCache>
                <c:ptCount val="8"/>
                <c:pt idx="0">
                  <c:v>FY08</c:v>
                </c:pt>
                <c:pt idx="1">
                  <c:v>FY09</c:v>
                </c:pt>
                <c:pt idx="2">
                  <c:v>FY10</c:v>
                </c:pt>
                <c:pt idx="3">
                  <c:v>FY11</c:v>
                </c:pt>
                <c:pt idx="4">
                  <c:v>FY12</c:v>
                </c:pt>
                <c:pt idx="5">
                  <c:v>FY13</c:v>
                </c:pt>
                <c:pt idx="6">
                  <c:v>FY14</c:v>
                </c:pt>
                <c:pt idx="7">
                  <c:v>FY15</c:v>
                </c:pt>
              </c:strCache>
            </c:strRef>
          </c:cat>
          <c:val>
            <c:numRef>
              <c:f>Sheet1!$B$3:$I$3</c:f>
              <c:numCache>
                <c:formatCode>"$"#,##0.00_);[Red]\("$"#,##0.00\)</c:formatCode>
                <c:ptCount val="8"/>
                <c:pt idx="0">
                  <c:v>55.3</c:v>
                </c:pt>
                <c:pt idx="1">
                  <c:v>64.5</c:v>
                </c:pt>
                <c:pt idx="2" formatCode="General">
                  <c:v>68.599999999999994</c:v>
                </c:pt>
                <c:pt idx="3" formatCode="General">
                  <c:v>68.7</c:v>
                </c:pt>
                <c:pt idx="4" formatCode="General">
                  <c:v>67</c:v>
                </c:pt>
                <c:pt idx="5" formatCode="General">
                  <c:v>70</c:v>
                </c:pt>
                <c:pt idx="6" formatCode="General">
                  <c:v>70.7</c:v>
                </c:pt>
                <c:pt idx="7" formatCode="General">
                  <c:v>69.3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Early Intervention </c:v>
                </c:pt>
              </c:strCache>
            </c:strRef>
          </c:tx>
          <c:cat>
            <c:strRef>
              <c:f>Sheet1!$B$1:$I$1</c:f>
              <c:strCache>
                <c:ptCount val="8"/>
                <c:pt idx="0">
                  <c:v>FY08</c:v>
                </c:pt>
                <c:pt idx="1">
                  <c:v>FY09</c:v>
                </c:pt>
                <c:pt idx="2">
                  <c:v>FY10</c:v>
                </c:pt>
                <c:pt idx="3">
                  <c:v>FY11</c:v>
                </c:pt>
                <c:pt idx="4">
                  <c:v>FY12</c:v>
                </c:pt>
                <c:pt idx="5">
                  <c:v>FY13</c:v>
                </c:pt>
                <c:pt idx="6">
                  <c:v>FY14</c:v>
                </c:pt>
                <c:pt idx="7">
                  <c:v>FY15</c:v>
                </c:pt>
              </c:strCache>
            </c:strRef>
          </c:cat>
          <c:val>
            <c:numRef>
              <c:f>Sheet1!$B$4:$I$4</c:f>
              <c:numCache>
                <c:formatCode>"$"#,##0.00_);[Red]\("$"#,##0.00\)</c:formatCode>
                <c:ptCount val="8"/>
                <c:pt idx="0">
                  <c:v>71.599999999999994</c:v>
                </c:pt>
                <c:pt idx="1">
                  <c:v>79</c:v>
                </c:pt>
                <c:pt idx="2" formatCode="General">
                  <c:v>76</c:v>
                </c:pt>
                <c:pt idx="3" formatCode="General">
                  <c:v>69</c:v>
                </c:pt>
                <c:pt idx="4" formatCode="General">
                  <c:v>75.900000000000006</c:v>
                </c:pt>
                <c:pt idx="5" formatCode="General">
                  <c:v>72.900000000000006</c:v>
                </c:pt>
                <c:pt idx="6" formatCode="General">
                  <c:v>75.7</c:v>
                </c:pt>
                <c:pt idx="7" formatCode="General">
                  <c:v>85.7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CCAP</c:v>
                </c:pt>
              </c:strCache>
            </c:strRef>
          </c:tx>
          <c:cat>
            <c:strRef>
              <c:f>Sheet1!$B$1:$I$1</c:f>
              <c:strCache>
                <c:ptCount val="8"/>
                <c:pt idx="0">
                  <c:v>FY08</c:v>
                </c:pt>
                <c:pt idx="1">
                  <c:v>FY09</c:v>
                </c:pt>
                <c:pt idx="2">
                  <c:v>FY10</c:v>
                </c:pt>
                <c:pt idx="3">
                  <c:v>FY11</c:v>
                </c:pt>
                <c:pt idx="4">
                  <c:v>FY12</c:v>
                </c:pt>
                <c:pt idx="5">
                  <c:v>FY13</c:v>
                </c:pt>
                <c:pt idx="6">
                  <c:v>FY14</c:v>
                </c:pt>
                <c:pt idx="7">
                  <c:v>FY15</c:v>
                </c:pt>
              </c:strCache>
            </c:strRef>
          </c:cat>
          <c:val>
            <c:numRef>
              <c:f>Sheet1!$B$5:$I$5</c:f>
              <c:numCache>
                <c:formatCode>"$"#,##0_);[Red]\("$"#,##0\)</c:formatCode>
                <c:ptCount val="8"/>
                <c:pt idx="0">
                  <c:v>727</c:v>
                </c:pt>
                <c:pt idx="1">
                  <c:v>772</c:v>
                </c:pt>
                <c:pt idx="2">
                  <c:v>846</c:v>
                </c:pt>
                <c:pt idx="3">
                  <c:v>860</c:v>
                </c:pt>
                <c:pt idx="4">
                  <c:v>898</c:v>
                </c:pt>
                <c:pt idx="5">
                  <c:v>891</c:v>
                </c:pt>
                <c:pt idx="6">
                  <c:v>987</c:v>
                </c:pt>
                <c:pt idx="7" formatCode="General">
                  <c:v>1169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8405120"/>
        <c:axId val="35044096"/>
      </c:areaChart>
      <c:catAx>
        <c:axId val="118405120"/>
        <c:scaling>
          <c:orientation val="minMax"/>
        </c:scaling>
        <c:delete val="0"/>
        <c:axPos val="b"/>
        <c:majorTickMark val="out"/>
        <c:minorTickMark val="none"/>
        <c:tickLblPos val="nextTo"/>
        <c:crossAx val="35044096"/>
        <c:crosses val="autoZero"/>
        <c:auto val="1"/>
        <c:lblAlgn val="ctr"/>
        <c:lblOffset val="100"/>
        <c:noMultiLvlLbl val="0"/>
      </c:catAx>
      <c:valAx>
        <c:axId val="35044096"/>
        <c:scaling>
          <c:orientation val="minMax"/>
        </c:scaling>
        <c:delete val="0"/>
        <c:axPos val="l"/>
        <c:majorGridlines/>
        <c:numFmt formatCode="&quot;$&quot;#,##0_);[Red]\(&quot;$&quot;#,##0\)" sourceLinked="1"/>
        <c:majorTickMark val="out"/>
        <c:minorTickMark val="none"/>
        <c:tickLblPos val="nextTo"/>
        <c:crossAx val="11840512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1325191989890158"/>
          <c:y val="0.22214432596996483"/>
          <c:w val="0.2481062263050452"/>
          <c:h val="0.3115279554870422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0" i="0" u="none" strike="noStrike" baseline="0"/>
              <a:t>PER CAPITA INVESTMENTS IN EDUCATION AND </a:t>
            </a:r>
          </a:p>
          <a:p>
            <a:pPr>
              <a:defRPr/>
            </a:pPr>
            <a:r>
              <a:rPr lang="en-US" sz="1800" b="0" i="0" u="none" strike="noStrike" baseline="0"/>
              <a:t>DEVELOPMENT BY CHILD AGE</a:t>
            </a:r>
            <a:r>
              <a:rPr lang="en-US" sz="1800" b="1" i="0" u="none" strike="noStrike" baseline="0"/>
              <a:t> </a:t>
            </a:r>
          </a:p>
          <a:p>
            <a:pPr>
              <a:defRPr/>
            </a:pPr>
            <a:r>
              <a:rPr lang="en-US" sz="1800" b="1" i="0" u="none" strike="noStrike" baseline="0"/>
              <a:t>Illinois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Sheet1!$B$35</c:f>
              <c:strCache>
                <c:ptCount val="1"/>
                <c:pt idx="0">
                  <c:v>State/Local</c:v>
                </c:pt>
              </c:strCache>
            </c:strRef>
          </c:tx>
          <c:invertIfNegative val="0"/>
          <c:cat>
            <c:strRef>
              <c:f>Sheet1!$A$36:$A$38</c:f>
              <c:strCache>
                <c:ptCount val="3"/>
                <c:pt idx="0">
                  <c:v>0 to 2</c:v>
                </c:pt>
                <c:pt idx="1">
                  <c:v>3 to 5</c:v>
                </c:pt>
                <c:pt idx="2">
                  <c:v>6 to 18</c:v>
                </c:pt>
              </c:strCache>
            </c:strRef>
          </c:cat>
          <c:val>
            <c:numRef>
              <c:f>Sheet1!$B$36:$B$38</c:f>
              <c:numCache>
                <c:formatCode>"$"#,##0.00</c:formatCode>
                <c:ptCount val="3"/>
                <c:pt idx="0">
                  <c:v>290.6519477113635</c:v>
                </c:pt>
                <c:pt idx="1">
                  <c:v>1843.6586141330981</c:v>
                </c:pt>
                <c:pt idx="2">
                  <c:v>10125.637963292269</c:v>
                </c:pt>
              </c:numCache>
            </c:numRef>
          </c:val>
        </c:ser>
        <c:ser>
          <c:idx val="1"/>
          <c:order val="1"/>
          <c:tx>
            <c:strRef>
              <c:f>Sheet1!$C$35</c:f>
              <c:strCache>
                <c:ptCount val="1"/>
                <c:pt idx="0">
                  <c:v>Federal</c:v>
                </c:pt>
              </c:strCache>
            </c:strRef>
          </c:tx>
          <c:invertIfNegative val="0"/>
          <c:cat>
            <c:strRef>
              <c:f>Sheet1!$A$36:$A$38</c:f>
              <c:strCache>
                <c:ptCount val="3"/>
                <c:pt idx="0">
                  <c:v>0 to 2</c:v>
                </c:pt>
                <c:pt idx="1">
                  <c:v>3 to 5</c:v>
                </c:pt>
                <c:pt idx="2">
                  <c:v>6 to 18</c:v>
                </c:pt>
              </c:strCache>
            </c:strRef>
          </c:cat>
          <c:val>
            <c:numRef>
              <c:f>Sheet1!$C$36:$C$38</c:f>
              <c:numCache>
                <c:formatCode>"$"#,##0.00</c:formatCode>
                <c:ptCount val="3"/>
                <c:pt idx="0">
                  <c:v>599.10949637893123</c:v>
                </c:pt>
                <c:pt idx="1">
                  <c:v>1256.4692920709597</c:v>
                </c:pt>
                <c:pt idx="2">
                  <c:v>1683.2644338129767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118641664"/>
        <c:axId val="118130368"/>
      </c:barChart>
      <c:catAx>
        <c:axId val="118641664"/>
        <c:scaling>
          <c:orientation val="minMax"/>
        </c:scaling>
        <c:delete val="0"/>
        <c:axPos val="b"/>
        <c:majorTickMark val="none"/>
        <c:minorTickMark val="none"/>
        <c:tickLblPos val="nextTo"/>
        <c:crossAx val="118130368"/>
        <c:crosses val="autoZero"/>
        <c:auto val="1"/>
        <c:lblAlgn val="ctr"/>
        <c:lblOffset val="100"/>
        <c:noMultiLvlLbl val="0"/>
      </c:catAx>
      <c:valAx>
        <c:axId val="118130368"/>
        <c:scaling>
          <c:orientation val="minMax"/>
        </c:scaling>
        <c:delete val="0"/>
        <c:axPos val="l"/>
        <c:majorGridlines/>
        <c:numFmt formatCode="&quot;$&quot;#,##0.00" sourceLinked="1"/>
        <c:majorTickMark val="none"/>
        <c:minorTickMark val="none"/>
        <c:tickLblPos val="nextTo"/>
        <c:crossAx val="1186416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9A844A-2CE7-499F-9457-39D479E33C82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9BD34-3011-47E4-9599-C0B9BFCEA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862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“Home visiting”</a:t>
            </a:r>
            <a:r>
              <a:rPr lang="en-US" baseline="0" dirty="0" smtClean="0"/>
              <a:t> includes funding from IDHS, federal MIECHV, and the set aside (either 11% or 14%) of the ECBG (we know this is imperfect)</a:t>
            </a:r>
          </a:p>
          <a:p>
            <a:endParaRPr lang="en-US" baseline="0" dirty="0" smtClean="0"/>
          </a:p>
          <a:p>
            <a:r>
              <a:rPr lang="en-US" baseline="0" dirty="0" smtClean="0"/>
              <a:t>Preschool for All includes either 89% or 86% of the ECBG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333A98-30A1-4AF2-AD1D-4402526BA7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085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KWY</a:t>
            </a:r>
          </a:p>
          <a:p>
            <a:r>
              <a:rPr lang="en-US" dirty="0" smtClean="0"/>
              <a:t>So now moving from a broad (generic) systems perspective into what the infant,</a:t>
            </a:r>
            <a:r>
              <a:rPr lang="en-US" baseline="0" dirty="0" smtClean="0"/>
              <a:t> toddler field looks like in Illinois. Thinking from the perspective of </a:t>
            </a:r>
            <a:r>
              <a:rPr lang="en-US" b="1" baseline="0" dirty="0" smtClean="0"/>
              <a:t>place </a:t>
            </a:r>
            <a:r>
              <a:rPr lang="en-US" b="0" baseline="0" dirty="0" smtClean="0"/>
              <a:t>in government. This is important because differences in agency philosophy mission  </a:t>
            </a:r>
          </a:p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The programs that don’t show up</a:t>
            </a:r>
            <a:r>
              <a:rPr lang="en-US" baseline="0" dirty="0" smtClean="0"/>
              <a:t> in this view are those that are directly federal to local – Early Head Start and Healthy Start</a:t>
            </a:r>
            <a:endParaRPr lang="en-US" dirty="0" smtClean="0"/>
          </a:p>
          <a:p>
            <a:r>
              <a:rPr lang="en-US" dirty="0" err="1" smtClean="0"/>
              <a:t>Defintion</a:t>
            </a:r>
            <a:r>
              <a:rPr lang="en-US" dirty="0" smtClean="0"/>
              <a:t> about programs systems dev. Initiative </a:t>
            </a:r>
          </a:p>
          <a:p>
            <a:r>
              <a:rPr lang="en-US" dirty="0" smtClean="0"/>
              <a:t>As </a:t>
            </a:r>
          </a:p>
          <a:p>
            <a:r>
              <a:rPr lang="en-US" dirty="0" smtClean="0"/>
              <a:t>Refer to key contacts </a:t>
            </a:r>
          </a:p>
          <a:p>
            <a:endParaRPr lang="en-US" dirty="0" smtClean="0"/>
          </a:p>
          <a:p>
            <a:r>
              <a:rPr lang="en-US" dirty="0" smtClean="0"/>
              <a:t>NEED TO REVISE BASED ON </a:t>
            </a:r>
          </a:p>
          <a:p>
            <a:r>
              <a:rPr lang="en-US" dirty="0" smtClean="0"/>
              <a:t>IDHS</a:t>
            </a:r>
            <a:r>
              <a:rPr lang="en-US" baseline="0" dirty="0" smtClean="0"/>
              <a:t> &amp; IDPH CHANGES</a:t>
            </a:r>
          </a:p>
          <a:p>
            <a:pPr defTabSz="902146">
              <a:defRPr/>
            </a:pPr>
            <a:r>
              <a:rPr lang="en-US" baseline="0" dirty="0" smtClean="0"/>
              <a:t>Add OECD to this table</a:t>
            </a:r>
            <a:endParaRPr lang="en-US" dirty="0" smtClean="0"/>
          </a:p>
          <a:p>
            <a:endParaRPr lang="en-US" baseline="0" dirty="0" smtClean="0"/>
          </a:p>
          <a:p>
            <a:pPr marL="169153" indent="-169153">
              <a:buFont typeface="Arial" panose="020B0604020202020204" pitchFamily="34" charset="0"/>
              <a:buChar char="•"/>
            </a:pPr>
            <a:r>
              <a:rPr lang="en-US" baseline="0" dirty="0" smtClean="0"/>
              <a:t>TIP Case Management = Better Birth Outcomes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Illinois Specific</a:t>
            </a:r>
            <a:r>
              <a:rPr lang="en-US" baseline="0" dirty="0" smtClean="0"/>
              <a:t> Context</a:t>
            </a:r>
          </a:p>
          <a:p>
            <a:endParaRPr lang="en-US" baseline="0" dirty="0" smtClean="0"/>
          </a:p>
          <a:p>
            <a:r>
              <a:rPr lang="en-US" baseline="0" dirty="0" smtClean="0"/>
              <a:t>Need to think about if and how to integrate the Funding streams (ECBG, Title V, MIECHV, etc.) into this &amp; do we 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888EA-293D-4FB9-9429-53A4A1287B5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24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  <a:p>
            <a:r>
              <a:rPr lang="en-US" dirty="0" smtClean="0"/>
              <a:t>This is how the funding hits at the community level </a:t>
            </a:r>
          </a:p>
          <a:p>
            <a:endParaRPr lang="en-US" dirty="0" smtClean="0"/>
          </a:p>
          <a:p>
            <a:r>
              <a:rPr lang="en-US" dirty="0" smtClean="0"/>
              <a:t>Confusing to make</a:t>
            </a:r>
            <a:r>
              <a:rPr lang="en-US" baseline="0" dirty="0" smtClean="0"/>
              <a:t> referrals – issues of professionals having the depth of knowledge necessary to truly utilize these services with the most appropriate referrals.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Differences in strict nature of program models who can get services 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some communities one entity has many of these things coming together in their facility, such as a Health Department.  How are we ensuring a seamless experience for families? Avoiding confusion? </a:t>
            </a: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950C994-3115-45F7-9D09-49464B20591F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209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9153" indent="-169153">
              <a:buFont typeface="Arial" panose="020B0604020202020204" pitchFamily="34" charset="0"/>
              <a:buChar char="•"/>
            </a:pPr>
            <a:r>
              <a:rPr lang="en-US" dirty="0" smtClean="0"/>
              <a:t>Both funding for</a:t>
            </a:r>
            <a:r>
              <a:rPr lang="en-US" baseline="0" dirty="0" smtClean="0"/>
              <a:t> specific program/services as well as systems development initiatives</a:t>
            </a:r>
          </a:p>
          <a:p>
            <a:pPr marL="169153" indent="-169153">
              <a:buFont typeface="Arial" panose="020B0604020202020204" pitchFamily="34" charset="0"/>
              <a:buChar char="•"/>
            </a:pPr>
            <a:r>
              <a:rPr lang="en-US" baseline="0" dirty="0" smtClean="0"/>
              <a:t>Coupled with the “founding” mission (through executive order) of coordinating programs and services across state agencies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888EA-293D-4FB9-9429-53A4A1287B5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106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66AE-B10C-40D8-8F67-8A4CE67FA22C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4C86-9097-49CE-A9E3-7E26CC10A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07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66AE-B10C-40D8-8F67-8A4CE67FA22C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4C86-9097-49CE-A9E3-7E26CC10A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817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66AE-B10C-40D8-8F67-8A4CE67FA22C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4C86-9097-49CE-A9E3-7E26CC10A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055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7EFF-F664-43E3-A4FD-2FF45566614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6/15/2015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98F00-E207-4300-9A33-A9419A802097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603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7EFF-F664-43E3-A4FD-2FF45566614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6/15/2015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98F00-E207-4300-9A33-A9419A802097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206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7EFF-F664-43E3-A4FD-2FF45566614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6/15/2015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98F00-E207-4300-9A33-A9419A802097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92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7EFF-F664-43E3-A4FD-2FF45566614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6/15/2015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98F00-E207-4300-9A33-A9419A802097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507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7EFF-F664-43E3-A4FD-2FF45566614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6/15/2015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98F00-E207-4300-9A33-A9419A802097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512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7EFF-F664-43E3-A4FD-2FF45566614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6/15/2015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98F00-E207-4300-9A33-A9419A802097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78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7EFF-F664-43E3-A4FD-2FF45566614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6/15/2015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98F00-E207-4300-9A33-A9419A802097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5728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7EFF-F664-43E3-A4FD-2FF45566614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6/15/2015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98F00-E207-4300-9A33-A9419A802097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837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66AE-B10C-40D8-8F67-8A4CE67FA22C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4C86-9097-49CE-A9E3-7E26CC10A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1301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7EFF-F664-43E3-A4FD-2FF45566614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6/15/2015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98F00-E207-4300-9A33-A9419A802097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2628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7EFF-F664-43E3-A4FD-2FF45566614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6/15/2015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98F00-E207-4300-9A33-A9419A802097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0299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7EFF-F664-43E3-A4FD-2FF45566614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6/15/2015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98F00-E207-4300-9A33-A9419A802097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380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66AE-B10C-40D8-8F67-8A4CE67FA22C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4C86-9097-49CE-A9E3-7E26CC10A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93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66AE-B10C-40D8-8F67-8A4CE67FA22C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4C86-9097-49CE-A9E3-7E26CC10A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36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66AE-B10C-40D8-8F67-8A4CE67FA22C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4C86-9097-49CE-A9E3-7E26CC10A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309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66AE-B10C-40D8-8F67-8A4CE67FA22C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4C86-9097-49CE-A9E3-7E26CC10A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7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66AE-B10C-40D8-8F67-8A4CE67FA22C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4C86-9097-49CE-A9E3-7E26CC10A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24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66AE-B10C-40D8-8F67-8A4CE67FA22C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4C86-9097-49CE-A9E3-7E26CC10A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13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66AE-B10C-40D8-8F67-8A4CE67FA22C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4C86-9097-49CE-A9E3-7E26CC10A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20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566AE-B10C-40D8-8F67-8A4CE67FA22C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B4C86-9097-49CE-A9E3-7E26CC10A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7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67EFF-F664-43E3-A4FD-2FF45566614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6/15/2015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98F00-E207-4300-9A33-A9419A802097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2776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Illinois’ Young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3048000" cy="4191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Nearly 1 million children under kindergarten age</a:t>
            </a:r>
          </a:p>
          <a:p>
            <a:pPr lvl="1"/>
            <a:r>
              <a:rPr lang="en-US" dirty="0" smtClean="0"/>
              <a:t>About 165,000 per birth cohort</a:t>
            </a:r>
          </a:p>
          <a:p>
            <a:pPr lvl="1"/>
            <a:r>
              <a:rPr lang="en-US" dirty="0" smtClean="0"/>
              <a:t>Has dropped by about 10% over last 5 years or so</a:t>
            </a:r>
          </a:p>
          <a:p>
            <a:r>
              <a:rPr lang="en-US" dirty="0" smtClean="0"/>
              <a:t>About 45% are low-income and/or otherwise “at-risk”</a:t>
            </a:r>
          </a:p>
        </p:txBody>
      </p:sp>
      <p:pic>
        <p:nvPicPr>
          <p:cNvPr id="1028" name="Picture 4" descr="http://www.nccp.org/profiles/images/IL_ec_incom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786003"/>
            <a:ext cx="44704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308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Preschool for </a:t>
            </a:r>
            <a:r>
              <a:rPr lang="en-US" dirty="0" smtClean="0"/>
              <a:t>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Autofit/>
          </a:bodyPr>
          <a:lstStyle/>
          <a:p>
            <a:r>
              <a:rPr lang="en-US" sz="1800" dirty="0" smtClean="0"/>
              <a:t>3 &amp; 4 year old children</a:t>
            </a:r>
          </a:p>
          <a:p>
            <a:r>
              <a:rPr lang="en-US" sz="1800" dirty="0" smtClean="0"/>
              <a:t>Primarily half-day</a:t>
            </a:r>
          </a:p>
          <a:p>
            <a:r>
              <a:rPr lang="en-US" sz="1800" dirty="0" smtClean="0"/>
              <a:t>Can be provided by school districts or community-based organizations</a:t>
            </a:r>
          </a:p>
          <a:p>
            <a:r>
              <a:rPr lang="en-US" sz="1800" dirty="0" smtClean="0"/>
              <a:t>High quality standards</a:t>
            </a:r>
          </a:p>
          <a:p>
            <a:pPr lvl="1"/>
            <a:r>
              <a:rPr lang="en-US" sz="1400" dirty="0" smtClean="0"/>
              <a:t>License Professional Educator with EC endorsement</a:t>
            </a:r>
          </a:p>
          <a:p>
            <a:pPr lvl="1"/>
            <a:r>
              <a:rPr lang="en-US" sz="1400" dirty="0" smtClean="0"/>
              <a:t>20 children per class maximum</a:t>
            </a:r>
          </a:p>
          <a:p>
            <a:pPr lvl="1"/>
            <a:r>
              <a:rPr lang="en-US" sz="1400" dirty="0" smtClean="0"/>
              <a:t>Parent education component</a:t>
            </a:r>
          </a:p>
          <a:p>
            <a:r>
              <a:rPr lang="en-US" sz="1800" dirty="0" smtClean="0"/>
              <a:t>Eligibility</a:t>
            </a:r>
          </a:p>
          <a:p>
            <a:pPr lvl="1"/>
            <a:r>
              <a:rPr lang="en-US" sz="1400" dirty="0" smtClean="0"/>
              <a:t>All current grants are “Tier 1” priority—must serve at least 80% “at-risk”</a:t>
            </a:r>
          </a:p>
          <a:p>
            <a:pPr lvl="1"/>
            <a:r>
              <a:rPr lang="en-US" sz="1400" dirty="0" smtClean="0"/>
              <a:t>Local program defines “at-risk”; child should have 2 or more risk factors (little data collected at individual child level on this)</a:t>
            </a:r>
          </a:p>
          <a:p>
            <a:r>
              <a:rPr lang="en-US" sz="1800" dirty="0" smtClean="0"/>
              <a:t>Currently capacity is about 70,000 children </a:t>
            </a:r>
          </a:p>
          <a:p>
            <a:pPr lvl="1"/>
            <a:r>
              <a:rPr lang="en-US" sz="1400" dirty="0" smtClean="0"/>
              <a:t>About 75,000 served due to in &amp; out of children across year</a:t>
            </a:r>
          </a:p>
          <a:p>
            <a:pPr lvl="1"/>
            <a:r>
              <a:rPr lang="en-US" sz="1400" dirty="0" smtClean="0"/>
              <a:t>Down from over 95,000 in 2009</a:t>
            </a:r>
          </a:p>
          <a:p>
            <a:pPr lvl="1"/>
            <a:r>
              <a:rPr lang="en-US" sz="1400" dirty="0" smtClean="0"/>
              <a:t>About 27% of all 4 </a:t>
            </a:r>
            <a:r>
              <a:rPr lang="en-US" sz="1400" dirty="0" err="1" smtClean="0"/>
              <a:t>yr</a:t>
            </a:r>
            <a:r>
              <a:rPr lang="en-US" sz="1400" dirty="0" smtClean="0"/>
              <a:t> olds and 19% of all 3 </a:t>
            </a:r>
            <a:r>
              <a:rPr lang="en-US" sz="1400" dirty="0" err="1" smtClean="0"/>
              <a:t>yr</a:t>
            </a:r>
            <a:r>
              <a:rPr lang="en-US" sz="1400" dirty="0" smtClean="0"/>
              <a:t> olds were served in FY14</a:t>
            </a:r>
          </a:p>
          <a:p>
            <a:r>
              <a:rPr lang="en-US" sz="1800" dirty="0" smtClean="0"/>
              <a:t>Funding per child has significantly eroded over past decade</a:t>
            </a:r>
          </a:p>
          <a:p>
            <a:pPr lvl="1"/>
            <a:r>
              <a:rPr lang="en-US" sz="1400" dirty="0" smtClean="0"/>
              <a:t>Down about 30% in constant dollars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45014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 Initiative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724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Children birth to age three (incl. prenatal)</a:t>
            </a:r>
          </a:p>
          <a:p>
            <a:r>
              <a:rPr lang="en-US" dirty="0" smtClean="0"/>
              <a:t>Research-based program model</a:t>
            </a:r>
          </a:p>
          <a:p>
            <a:pPr lvl="1"/>
            <a:r>
              <a:rPr lang="en-US" dirty="0" smtClean="0"/>
              <a:t>Most are home visiting programs</a:t>
            </a:r>
          </a:p>
          <a:p>
            <a:pPr lvl="1"/>
            <a:r>
              <a:rPr lang="en-US" dirty="0" smtClean="0"/>
              <a:t>Some are center based (modified version of Early Head Start center based model)</a:t>
            </a:r>
          </a:p>
          <a:p>
            <a:r>
              <a:rPr lang="en-US" dirty="0" smtClean="0"/>
              <a:t>Comprehensive services</a:t>
            </a:r>
          </a:p>
          <a:p>
            <a:r>
              <a:rPr lang="en-US" dirty="0" smtClean="0"/>
              <a:t>Eligibility—multiple </a:t>
            </a:r>
            <a:r>
              <a:rPr lang="en-US" dirty="0"/>
              <a:t>risk factors</a:t>
            </a:r>
          </a:p>
          <a:p>
            <a:pPr lvl="1"/>
            <a:r>
              <a:rPr lang="en-US" dirty="0"/>
              <a:t>Collect a little more data on this than in </a:t>
            </a:r>
            <a:r>
              <a:rPr lang="en-US" dirty="0" smtClean="0"/>
              <a:t>PFA</a:t>
            </a:r>
          </a:p>
          <a:p>
            <a:r>
              <a:rPr lang="en-US" dirty="0" smtClean="0"/>
              <a:t>Current capacity is about 9,150 slots</a:t>
            </a:r>
          </a:p>
          <a:p>
            <a:pPr lvl="1"/>
            <a:r>
              <a:rPr lang="en-US" dirty="0" smtClean="0"/>
              <a:t>Number served tends to run a little lower (8,433 in FY14)</a:t>
            </a:r>
          </a:p>
          <a:p>
            <a:pPr lvl="1"/>
            <a:r>
              <a:rPr lang="en-US" dirty="0" smtClean="0"/>
              <a:t>Can reach less than 5% of low income 0-3 </a:t>
            </a:r>
            <a:r>
              <a:rPr lang="en-US" dirty="0" err="1" smtClean="0"/>
              <a:t>yr</a:t>
            </a:r>
            <a:r>
              <a:rPr lang="en-US" dirty="0" smtClean="0"/>
              <a:t> olds</a:t>
            </a:r>
          </a:p>
          <a:p>
            <a:pPr lvl="1"/>
            <a:r>
              <a:rPr lang="en-US" dirty="0" smtClean="0"/>
              <a:t>Complements home visiting through IDHS and MIECHV</a:t>
            </a:r>
          </a:p>
          <a:p>
            <a:r>
              <a:rPr lang="en-US" dirty="0" smtClean="0"/>
              <a:t>Funding has eroded since last re-compete of grants in FY12</a:t>
            </a:r>
          </a:p>
          <a:p>
            <a:r>
              <a:rPr lang="en-US" dirty="0" smtClean="0"/>
              <a:t>PI/PFA programs generally are living on 8% cut off of FY12 grant level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347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ECBG—Looking Ahead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Re-competition of all grants for FY17</a:t>
            </a:r>
          </a:p>
          <a:p>
            <a:pPr lvl="1"/>
            <a:r>
              <a:rPr lang="en-US" dirty="0" smtClean="0"/>
              <a:t>Planning needs to start now</a:t>
            </a:r>
          </a:p>
          <a:p>
            <a:r>
              <a:rPr lang="en-US" dirty="0" smtClean="0"/>
              <a:t>Full day program option for Preschool for All</a:t>
            </a:r>
          </a:p>
          <a:p>
            <a:pPr lvl="1"/>
            <a:r>
              <a:rPr lang="en-US" dirty="0" smtClean="0"/>
              <a:t>Part of plan for federal Preschool Expansion Grant</a:t>
            </a:r>
          </a:p>
          <a:p>
            <a:r>
              <a:rPr lang="en-US" dirty="0" smtClean="0"/>
              <a:t>Governor’s FY16 budget calls for $25 million increase</a:t>
            </a:r>
          </a:p>
          <a:p>
            <a:pPr lvl="1"/>
            <a:r>
              <a:rPr lang="en-US" dirty="0" smtClean="0"/>
              <a:t>Will be used largely to restore grants to FY12 levels</a:t>
            </a:r>
          </a:p>
          <a:p>
            <a:pPr lvl="1"/>
            <a:r>
              <a:rPr lang="en-US" dirty="0" smtClean="0"/>
              <a:t>Also as match to Preschool Expansion grant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931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Visiting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funding streams</a:t>
            </a:r>
          </a:p>
          <a:p>
            <a:r>
              <a:rPr lang="en-US" dirty="0" smtClean="0"/>
              <a:t>IDHS funds Healthy Families Illinois </a:t>
            </a:r>
          </a:p>
          <a:p>
            <a:pPr lvl="1"/>
            <a:r>
              <a:rPr lang="en-US" dirty="0" smtClean="0"/>
              <a:t>Also Parents Too Soon targeting teens</a:t>
            </a:r>
          </a:p>
          <a:p>
            <a:r>
              <a:rPr lang="en-US" dirty="0" smtClean="0"/>
              <a:t>MIECHV funds several models</a:t>
            </a:r>
          </a:p>
          <a:p>
            <a:pPr lvl="1"/>
            <a:r>
              <a:rPr lang="en-US" dirty="0" smtClean="0"/>
              <a:t>Also funds coordination of services, research</a:t>
            </a:r>
          </a:p>
          <a:p>
            <a:r>
              <a:rPr lang="en-US" dirty="0" smtClean="0"/>
              <a:t>Eligibility varies by model; focus = at-risk</a:t>
            </a:r>
          </a:p>
          <a:p>
            <a:r>
              <a:rPr lang="en-US" dirty="0" smtClean="0"/>
              <a:t>Reaches about 10% of Medicaid population birth to age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898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Universal “Touch”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priority of First Lady</a:t>
            </a:r>
          </a:p>
          <a:p>
            <a:r>
              <a:rPr lang="en-US" dirty="0" smtClean="0"/>
              <a:t>Ensure every family of a newborn receives at least one visit</a:t>
            </a:r>
          </a:p>
          <a:p>
            <a:r>
              <a:rPr lang="en-US" dirty="0" smtClean="0"/>
              <a:t>Universal assessment </a:t>
            </a:r>
          </a:p>
          <a:p>
            <a:pPr lvl="1"/>
            <a:r>
              <a:rPr lang="en-US" dirty="0" smtClean="0"/>
              <a:t>Connect family to needed services</a:t>
            </a:r>
          </a:p>
          <a:p>
            <a:r>
              <a:rPr lang="en-US" dirty="0" smtClean="0"/>
              <a:t>Will require much more robust community systems than we currently have in most places</a:t>
            </a:r>
          </a:p>
        </p:txBody>
      </p:sp>
    </p:spTree>
    <p:extLst>
      <p:ext uri="{BB962C8B-B14F-4D97-AF65-F5344CB8AC3E}">
        <p14:creationId xmlns:p14="http://schemas.microsoft.com/office/powerpoint/2010/main" val="40181213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Direct federal to local grants</a:t>
            </a:r>
          </a:p>
          <a:p>
            <a:pPr lvl="1"/>
            <a:r>
              <a:rPr lang="en-US" dirty="0" smtClean="0"/>
              <a:t>No state involvement</a:t>
            </a:r>
          </a:p>
          <a:p>
            <a:r>
              <a:rPr lang="en-US" dirty="0" smtClean="0"/>
              <a:t>Comprehensive services</a:t>
            </a:r>
          </a:p>
          <a:p>
            <a:r>
              <a:rPr lang="en-US" dirty="0" smtClean="0"/>
              <a:t>Eligibility</a:t>
            </a:r>
          </a:p>
          <a:p>
            <a:pPr lvl="1"/>
            <a:r>
              <a:rPr lang="en-US" dirty="0" smtClean="0"/>
              <a:t>3 &amp; 4 </a:t>
            </a:r>
            <a:r>
              <a:rPr lang="en-US" dirty="0" err="1" smtClean="0"/>
              <a:t>yr</a:t>
            </a:r>
            <a:r>
              <a:rPr lang="en-US" dirty="0" smtClean="0"/>
              <a:t> olds</a:t>
            </a:r>
          </a:p>
          <a:p>
            <a:pPr lvl="1"/>
            <a:r>
              <a:rPr lang="en-US" dirty="0" smtClean="0"/>
              <a:t>Family income below 100% of FPL</a:t>
            </a:r>
          </a:p>
          <a:p>
            <a:r>
              <a:rPr lang="en-US" dirty="0" smtClean="0"/>
              <a:t>Currently serves about 35,000 children</a:t>
            </a:r>
          </a:p>
          <a:p>
            <a:pPr lvl="1"/>
            <a:r>
              <a:rPr lang="en-US" dirty="0" smtClean="0"/>
              <a:t>About 40% of 3 &amp; 4 </a:t>
            </a:r>
            <a:r>
              <a:rPr lang="en-US" dirty="0" err="1" smtClean="0"/>
              <a:t>yr</a:t>
            </a:r>
            <a:r>
              <a:rPr lang="en-US" dirty="0" smtClean="0"/>
              <a:t> olds in poverty in IL</a:t>
            </a:r>
          </a:p>
          <a:p>
            <a:r>
              <a:rPr lang="en-US" dirty="0" smtClean="0"/>
              <a:t>Funding level has eroded over time; many programs struggle to provide expected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130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Head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Direct federal to local grants</a:t>
            </a:r>
          </a:p>
          <a:p>
            <a:r>
              <a:rPr lang="en-US" dirty="0" smtClean="0"/>
              <a:t>Comprehensive services</a:t>
            </a:r>
          </a:p>
          <a:p>
            <a:r>
              <a:rPr lang="en-US" dirty="0" smtClean="0"/>
              <a:t>Eligibility</a:t>
            </a:r>
          </a:p>
          <a:p>
            <a:pPr lvl="1"/>
            <a:r>
              <a:rPr lang="en-US" dirty="0" smtClean="0"/>
              <a:t>Birth to three year olds &amp; pregnant women</a:t>
            </a:r>
          </a:p>
          <a:p>
            <a:pPr lvl="1"/>
            <a:r>
              <a:rPr lang="en-US" dirty="0" smtClean="0"/>
              <a:t>Family income below 100% of FPL</a:t>
            </a:r>
          </a:p>
          <a:p>
            <a:r>
              <a:rPr lang="en-US" dirty="0" smtClean="0"/>
              <a:t>Currently serves about 4,750 children</a:t>
            </a:r>
          </a:p>
          <a:p>
            <a:pPr lvl="1"/>
            <a:r>
              <a:rPr lang="en-US" dirty="0" smtClean="0"/>
              <a:t>About 4% of 0-3 </a:t>
            </a:r>
            <a:r>
              <a:rPr lang="en-US" dirty="0" err="1" smtClean="0"/>
              <a:t>yr</a:t>
            </a:r>
            <a:r>
              <a:rPr lang="en-US" dirty="0" smtClean="0"/>
              <a:t> olds in poverty in IL</a:t>
            </a:r>
          </a:p>
          <a:p>
            <a:r>
              <a:rPr lang="en-US" dirty="0" smtClean="0"/>
              <a:t>Most programs use home based model</a:t>
            </a:r>
          </a:p>
          <a:p>
            <a:r>
              <a:rPr lang="en-US" dirty="0" smtClean="0"/>
              <a:t>Big expansion underway of Early Head Start-Child Care Partnerships</a:t>
            </a:r>
          </a:p>
          <a:p>
            <a:pPr lvl="1"/>
            <a:r>
              <a:rPr lang="en-US" dirty="0" smtClean="0"/>
              <a:t>Additional 1,448 children served; mostly in Chicago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8258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944562"/>
          </a:xfrm>
        </p:spPr>
        <p:txBody>
          <a:bodyPr>
            <a:normAutofit/>
          </a:bodyPr>
          <a:lstStyle/>
          <a:p>
            <a:r>
              <a:rPr lang="en-US" dirty="0" smtClean="0"/>
              <a:t>Illinois Early Learning Priorities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7620000" y="1143000"/>
            <a:ext cx="1447800" cy="12954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prstClr val="black"/>
                </a:solidFill>
              </a:rPr>
              <a:t>Early intervention &amp; special </a:t>
            </a:r>
            <a:r>
              <a:rPr lang="en-US" sz="1300" dirty="0" err="1" smtClean="0">
                <a:solidFill>
                  <a:prstClr val="black"/>
                </a:solidFill>
              </a:rPr>
              <a:t>ed</a:t>
            </a:r>
            <a:endParaRPr lang="en-US" sz="1300" dirty="0">
              <a:solidFill>
                <a:prstClr val="black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572000" y="5486400"/>
            <a:ext cx="1447800" cy="12954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</a:rPr>
              <a:t>Mental health services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572000" y="1143000"/>
            <a:ext cx="1447800" cy="12954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prstClr val="black"/>
                </a:solidFill>
              </a:rPr>
              <a:t>Economic support for families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7620000" y="5486400"/>
            <a:ext cx="1447800" cy="12954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prstClr val="black"/>
                </a:solidFill>
              </a:rPr>
              <a:t>Basic community services</a:t>
            </a:r>
            <a:endParaRPr lang="en-US" sz="1400" dirty="0">
              <a:solidFill>
                <a:prstClr val="black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5410200" y="3886200"/>
            <a:ext cx="685800" cy="11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8534400" y="2362200"/>
            <a:ext cx="152400" cy="3048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867400" y="2209800"/>
            <a:ext cx="457200" cy="4572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172200" y="2743200"/>
            <a:ext cx="2667000" cy="2362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prstClr val="white"/>
                </a:solidFill>
              </a:rPr>
              <a:t>By 2021, </a:t>
            </a:r>
          </a:p>
          <a:p>
            <a:pPr algn="ctr"/>
            <a:r>
              <a:rPr lang="en-US" b="1" dirty="0" smtClean="0">
                <a:solidFill>
                  <a:prstClr val="white"/>
                </a:solidFill>
              </a:rPr>
              <a:t>80% of all children will be fully ready for kindergarten</a:t>
            </a:r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533400" y="1676400"/>
            <a:ext cx="4876800" cy="4343399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prstClr val="black"/>
                </a:solidFill>
              </a:rPr>
              <a:t>Of children with high needs, by 2016:</a:t>
            </a:r>
          </a:p>
          <a:p>
            <a:pPr algn="ctr">
              <a:buFont typeface="Arial" pitchFamily="34" charset="0"/>
              <a:buChar char="•"/>
            </a:pPr>
            <a:r>
              <a:rPr lang="en-US" b="1" dirty="0" smtClean="0">
                <a:solidFill>
                  <a:prstClr val="black"/>
                </a:solidFill>
              </a:rPr>
              <a:t>65%</a:t>
            </a:r>
            <a:r>
              <a:rPr lang="en-US" dirty="0" smtClean="0">
                <a:solidFill>
                  <a:prstClr val="black"/>
                </a:solidFill>
              </a:rPr>
              <a:t> have at least 1 yr high quality* early learning services</a:t>
            </a:r>
          </a:p>
          <a:p>
            <a:pPr algn="ctr">
              <a:buFont typeface="Arial" pitchFamily="34" charset="0"/>
              <a:buChar char="•"/>
            </a:pPr>
            <a:r>
              <a:rPr lang="en-US" b="1" dirty="0" smtClean="0">
                <a:solidFill>
                  <a:prstClr val="black"/>
                </a:solidFill>
              </a:rPr>
              <a:t>40% </a:t>
            </a:r>
            <a:r>
              <a:rPr lang="en-US" dirty="0" smtClean="0">
                <a:solidFill>
                  <a:prstClr val="black"/>
                </a:solidFill>
              </a:rPr>
              <a:t>have at least 2 yrs</a:t>
            </a:r>
          </a:p>
          <a:p>
            <a:pPr algn="ctr">
              <a:buFont typeface="Arial" pitchFamily="34" charset="0"/>
              <a:buChar char="•"/>
            </a:pPr>
            <a:r>
              <a:rPr lang="en-US" b="1" dirty="0" smtClean="0">
                <a:solidFill>
                  <a:prstClr val="black"/>
                </a:solidFill>
              </a:rPr>
              <a:t>10% </a:t>
            </a:r>
            <a:r>
              <a:rPr lang="en-US" dirty="0" smtClean="0">
                <a:solidFill>
                  <a:prstClr val="black"/>
                </a:solidFill>
              </a:rPr>
              <a:t>have 5 full years</a:t>
            </a:r>
          </a:p>
          <a:p>
            <a:pPr algn="ctr"/>
            <a:r>
              <a:rPr lang="en-US" sz="1400" i="1" dirty="0" smtClean="0">
                <a:solidFill>
                  <a:prstClr val="black"/>
                </a:solidFill>
              </a:rPr>
              <a:t>*Gold Circle in </a:t>
            </a:r>
            <a:r>
              <a:rPr lang="en-US" sz="1400" i="1" dirty="0" err="1" smtClean="0">
                <a:solidFill>
                  <a:prstClr val="black"/>
                </a:solidFill>
              </a:rPr>
              <a:t>ExceleRate</a:t>
            </a:r>
            <a:r>
              <a:rPr lang="en-US" sz="1400" i="1" dirty="0" smtClean="0">
                <a:solidFill>
                  <a:prstClr val="black"/>
                </a:solidFill>
              </a:rPr>
              <a:t> Illinois</a:t>
            </a:r>
          </a:p>
          <a:p>
            <a:pPr algn="ctr"/>
            <a:endParaRPr lang="en-US" sz="1600" i="1" dirty="0" smtClean="0">
              <a:solidFill>
                <a:prstClr val="black"/>
              </a:solidFill>
            </a:endParaRPr>
          </a:p>
          <a:p>
            <a:pPr algn="ctr"/>
            <a:r>
              <a:rPr lang="en-US" sz="1600" dirty="0" smtClean="0">
                <a:solidFill>
                  <a:prstClr val="black"/>
                </a:solidFill>
              </a:rPr>
              <a:t>AND </a:t>
            </a:r>
          </a:p>
          <a:p>
            <a:pPr algn="ctr">
              <a:buFont typeface="Arial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</a:rPr>
              <a:t>50% of all licensed child care centers achieve above Licensed Circle in QRIS</a:t>
            </a:r>
          </a:p>
          <a:p>
            <a:pPr algn="ctr">
              <a:buFont typeface="Arial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</a:rPr>
              <a:t>25% achieve Gold Circle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8305800" y="5181600"/>
            <a:ext cx="228600" cy="3048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5867400" y="5181600"/>
            <a:ext cx="533400" cy="5334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6096000" y="1143000"/>
            <a:ext cx="1447800" cy="12954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</a:rPr>
              <a:t>Health care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6096000" y="5486400"/>
            <a:ext cx="1447800" cy="12954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</a:rPr>
              <a:t>Child welfare</a:t>
            </a:r>
            <a:endParaRPr lang="en-US" sz="1600" dirty="0">
              <a:solidFill>
                <a:prstClr val="black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7162800" y="5181600"/>
            <a:ext cx="0" cy="3810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6934200" y="2438400"/>
            <a:ext cx="152400" cy="2286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772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ontext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1" y="1447800"/>
            <a:ext cx="4652985" cy="3522975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707" y="1371600"/>
            <a:ext cx="4498293" cy="3505200"/>
          </a:xfrm>
        </p:spPr>
      </p:pic>
    </p:spTree>
    <p:extLst>
      <p:ext uri="{BB962C8B-B14F-4D97-AF65-F5344CB8AC3E}">
        <p14:creationId xmlns:p14="http://schemas.microsoft.com/office/powerpoint/2010/main" val="377180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Early Childhood Investments 2008-2015</a:t>
            </a:r>
            <a:br>
              <a:rPr lang="en-US" altLang="en-US" dirty="0"/>
            </a:br>
            <a:r>
              <a:rPr lang="en-US" altLang="en-US" sz="2800" dirty="0"/>
              <a:t>in Millions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549080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8381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3936486"/>
              </p:ext>
            </p:extLst>
          </p:nvPr>
        </p:nvGraphicFramePr>
        <p:xfrm>
          <a:off x="228600" y="381000"/>
          <a:ext cx="86106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1358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10600" cy="609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Illinois State Agencies and Programs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5951465"/>
              </p:ext>
            </p:extLst>
          </p:nvPr>
        </p:nvGraphicFramePr>
        <p:xfrm>
          <a:off x="228600" y="765957"/>
          <a:ext cx="8534400" cy="61107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6990"/>
                <a:gridCol w="3967747"/>
                <a:gridCol w="2919663"/>
              </a:tblGrid>
              <a:tr h="8072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28650" algn="l"/>
                          <a:tab pos="54864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Children </a:t>
                      </a:r>
                      <a:r>
                        <a:rPr lang="en-US" sz="1600" b="1" dirty="0">
                          <a:effectLst/>
                        </a:rPr>
                        <a:t>and Family </a:t>
                      </a:r>
                      <a:r>
                        <a:rPr lang="en-US" sz="1600" b="1" dirty="0" smtClean="0">
                          <a:effectLst/>
                        </a:rPr>
                        <a:t>Services – DCFS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  <a:tab pos="628650" algn="l"/>
                          <a:tab pos="5486400" algn="l"/>
                        </a:tabLst>
                      </a:pPr>
                      <a:r>
                        <a:rPr lang="en-US" sz="1400" dirty="0">
                          <a:effectLst/>
                        </a:rPr>
                        <a:t>Child </a:t>
                      </a:r>
                      <a:r>
                        <a:rPr lang="en-US" sz="1400" dirty="0" smtClean="0">
                          <a:effectLst/>
                        </a:rPr>
                        <a:t>Protective</a:t>
                      </a:r>
                      <a:r>
                        <a:rPr lang="en-US" sz="1400" baseline="0" dirty="0" smtClean="0">
                          <a:effectLst/>
                        </a:rPr>
                        <a:t> Services </a:t>
                      </a:r>
                      <a:endParaRPr lang="en-US" sz="1400" dirty="0" smtClean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  <a:tab pos="628650" algn="l"/>
                          <a:tab pos="5486400" algn="l"/>
                        </a:tabLst>
                      </a:pPr>
                      <a:r>
                        <a:rPr lang="en-US" sz="1400" b="1" dirty="0" smtClean="0">
                          <a:effectLst/>
                        </a:rPr>
                        <a:t>Child</a:t>
                      </a:r>
                      <a:r>
                        <a:rPr lang="en-US" sz="1400" b="1" baseline="0" dirty="0" smtClean="0">
                          <a:effectLst/>
                        </a:rPr>
                        <a:t> Care Licensing </a:t>
                      </a:r>
                      <a:endParaRPr lang="en-US" sz="1400" b="1" dirty="0">
                        <a:effectLst/>
                      </a:endParaRPr>
                    </a:p>
                  </a:txBody>
                  <a:tcPr marL="68580" marR="68580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28650" algn="l"/>
                          <a:tab pos="5486400" algn="l"/>
                        </a:tabLs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4479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en-US" sz="1600" b="1" u="none" strike="noStrike" dirty="0" smtClean="0">
                          <a:effectLst/>
                        </a:rPr>
                        <a:t>Human Services – IDHS</a:t>
                      </a:r>
                      <a:endParaRPr lang="en-US" sz="1600" b="1" u="sng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400" dirty="0" smtClean="0">
                          <a:effectLst/>
                        </a:rPr>
                        <a:t>Better Birth Outcomes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400" b="1" dirty="0" smtClean="0">
                          <a:effectLst/>
                        </a:rPr>
                        <a:t>Child </a:t>
                      </a:r>
                      <a:r>
                        <a:rPr lang="en-US" sz="1400" b="1" dirty="0">
                          <a:effectLst/>
                        </a:rPr>
                        <a:t>Care </a:t>
                      </a:r>
                      <a:r>
                        <a:rPr lang="en-US" sz="1400" b="1" dirty="0" smtClean="0">
                          <a:effectLst/>
                        </a:rPr>
                        <a:t>Assistance Program</a:t>
                      </a:r>
                      <a:endParaRPr lang="en-US" sz="1400" b="1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Early Intervention (Part C)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Family Case Management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Healthy Families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Healthy Start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High Risk Infant Follow-up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Newborn Hearing Screening Program (with IDPH)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Parents Too Soon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400" dirty="0" err="1" smtClean="0">
                          <a:effectLst/>
                        </a:rPr>
                        <a:t>Perinatal</a:t>
                      </a:r>
                      <a:r>
                        <a:rPr lang="en-US" sz="1400" dirty="0" smtClean="0">
                          <a:effectLst/>
                        </a:rPr>
                        <a:t> Depression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400" dirty="0" smtClean="0">
                          <a:effectLst/>
                        </a:rPr>
                        <a:t>Refugee and Immigrant  Services</a:t>
                      </a:r>
                      <a:endParaRPr lang="en-US" sz="14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400" dirty="0" smtClean="0">
                          <a:effectLst/>
                        </a:rPr>
                        <a:t>SNAP, WIC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400" dirty="0" smtClean="0">
                          <a:effectLst/>
                        </a:rPr>
                        <a:t>TANF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en-US" sz="1400" dirty="0" smtClean="0">
                          <a:effectLst/>
                        </a:rPr>
                        <a:t>Systems </a:t>
                      </a:r>
                      <a:r>
                        <a:rPr lang="en-US" sz="1400" dirty="0">
                          <a:effectLst/>
                        </a:rPr>
                        <a:t>Development Initiatives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AOK Early Childhood Networks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Child Care Resource and Referral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Local Interagency Councils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72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Healthcare </a:t>
                      </a:r>
                      <a:r>
                        <a:rPr lang="en-US" sz="1600" b="1" dirty="0">
                          <a:effectLst/>
                        </a:rPr>
                        <a:t>and Family </a:t>
                      </a:r>
                      <a:r>
                        <a:rPr lang="en-US" sz="1600" b="1" dirty="0" smtClean="0">
                          <a:effectLst/>
                        </a:rPr>
                        <a:t>Services - HFS 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  <a:tab pos="628650" algn="l"/>
                          <a:tab pos="5486400" algn="l"/>
                        </a:tabLst>
                      </a:pPr>
                      <a:r>
                        <a:rPr lang="en-US" sz="1400" dirty="0" smtClean="0">
                          <a:effectLst/>
                        </a:rPr>
                        <a:t>All Kids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  <a:tab pos="628650" algn="l"/>
                          <a:tab pos="5486400" algn="l"/>
                        </a:tabLst>
                      </a:pPr>
                      <a:r>
                        <a:rPr lang="en-US" sz="1400" dirty="0" smtClean="0">
                          <a:effectLst/>
                        </a:rPr>
                        <a:t>Moms and Babies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28650" algn="l"/>
                          <a:tab pos="5486400" algn="l"/>
                        </a:tabLs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72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28650" algn="l"/>
                          <a:tab pos="54864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Public Health  - DPH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  <a:tab pos="628650" algn="l"/>
                          <a:tab pos="5486400" algn="l"/>
                        </a:tabLst>
                      </a:pPr>
                      <a:r>
                        <a:rPr lang="en-US" sz="1400" dirty="0" smtClean="0">
                          <a:effectLst/>
                        </a:rPr>
                        <a:t>Childhood </a:t>
                      </a:r>
                      <a:r>
                        <a:rPr lang="en-US" sz="1400" dirty="0">
                          <a:effectLst/>
                        </a:rPr>
                        <a:t>Lead Poisoning Prevention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  <a:tab pos="628650" algn="l"/>
                          <a:tab pos="5486400" algn="l"/>
                        </a:tabLst>
                      </a:pPr>
                      <a:r>
                        <a:rPr lang="en-US" sz="1400" dirty="0" smtClean="0">
                          <a:effectLst/>
                        </a:rPr>
                        <a:t>Children with Special Healthcare Needs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  <a:tab pos="628650" algn="l"/>
                          <a:tab pos="5486400" algn="l"/>
                        </a:tabLst>
                      </a:pPr>
                      <a:r>
                        <a:rPr lang="en-US" sz="1400" dirty="0" smtClean="0">
                          <a:effectLst/>
                        </a:rPr>
                        <a:t>Genetics/Newborn </a:t>
                      </a:r>
                      <a:r>
                        <a:rPr lang="en-US" sz="1400" dirty="0">
                          <a:effectLst/>
                        </a:rPr>
                        <a:t>Screening Program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  <a:tab pos="628650" algn="l"/>
                          <a:tab pos="5486400" algn="l"/>
                        </a:tabLst>
                      </a:pPr>
                      <a:r>
                        <a:rPr lang="en-US" sz="1400" dirty="0">
                          <a:effectLst/>
                        </a:rPr>
                        <a:t>Illinois Immunization Program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  <a:tab pos="628650" algn="l"/>
                          <a:tab pos="5486400" algn="l"/>
                        </a:tabLst>
                      </a:pPr>
                      <a:r>
                        <a:rPr lang="en-US" sz="1400" dirty="0">
                          <a:effectLst/>
                        </a:rPr>
                        <a:t>Newborn Hearing Screening Program (with IDHS</a:t>
                      </a:r>
                      <a:r>
                        <a:rPr lang="en-US" sz="1400" dirty="0" smtClean="0">
                          <a:effectLst/>
                        </a:rPr>
                        <a:t>)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  <a:tab pos="628650" algn="l"/>
                          <a:tab pos="5486400" algn="l"/>
                        </a:tabLs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Subsequent Pregnancy Program</a:t>
                      </a:r>
                      <a:endParaRPr lang="en-US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73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28650" algn="l"/>
                          <a:tab pos="54864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State </a:t>
                      </a:r>
                      <a:r>
                        <a:rPr lang="en-US" sz="1600" b="1" dirty="0">
                          <a:effectLst/>
                        </a:rPr>
                        <a:t>Board of </a:t>
                      </a:r>
                      <a:r>
                        <a:rPr lang="en-US" sz="1600" b="1" dirty="0" smtClean="0">
                          <a:effectLst/>
                        </a:rPr>
                        <a:t>Education - ISBE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Prevention Initiative (ECBG</a:t>
                      </a:r>
                      <a:r>
                        <a:rPr lang="en-US" sz="1400" dirty="0" smtClean="0">
                          <a:effectLst/>
                        </a:rPr>
                        <a:t>)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400" dirty="0" smtClean="0">
                          <a:effectLst/>
                        </a:rPr>
                        <a:t>Preschool</a:t>
                      </a:r>
                      <a:r>
                        <a:rPr lang="en-US" sz="1400" baseline="0" dirty="0" smtClean="0">
                          <a:effectLst/>
                        </a:rPr>
                        <a:t> for All (ECBG)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400" baseline="0" smtClean="0">
                          <a:effectLst/>
                        </a:rPr>
                        <a:t>Special Education (Part B)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033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Straight Arrow Connector 84"/>
          <p:cNvCxnSpPr>
            <a:stCxn id="56" idx="2"/>
          </p:cNvCxnSpPr>
          <p:nvPr/>
        </p:nvCxnSpPr>
        <p:spPr>
          <a:xfrm>
            <a:off x="1752600" y="4724400"/>
            <a:ext cx="762000" cy="990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 txBox="1">
            <a:spLocks/>
          </p:cNvSpPr>
          <p:nvPr/>
        </p:nvSpPr>
        <p:spPr>
          <a:xfrm>
            <a:off x="0" y="152400"/>
            <a:ext cx="9067800" cy="3048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1600" b="1" dirty="0">
                <a:solidFill>
                  <a:prstClr val="black"/>
                </a:solidFill>
              </a:rPr>
              <a:t>Current </a:t>
            </a:r>
            <a:r>
              <a:rPr lang="en-US" sz="1600" b="1" dirty="0" smtClean="0">
                <a:solidFill>
                  <a:prstClr val="black"/>
                </a:solidFill>
              </a:rPr>
              <a:t>Birth to Five Funding Streams: </a:t>
            </a:r>
            <a:r>
              <a:rPr lang="en-US" sz="1600" b="1" dirty="0">
                <a:solidFill>
                  <a:prstClr val="black"/>
                </a:solidFill>
              </a:rPr>
              <a:t>Funding Drives Services and Programs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" y="2057401"/>
            <a:ext cx="1295401" cy="761999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solidFill>
                  <a:srgbClr val="2F5897">
                    <a:lumMod val="60000"/>
                    <a:lumOff val="40000"/>
                  </a:srgbClr>
                </a:solidFill>
              </a:rPr>
              <a:t>IL </a:t>
            </a:r>
            <a:r>
              <a:rPr lang="en-US" sz="1600" b="1" dirty="0">
                <a:solidFill>
                  <a:srgbClr val="2F5897">
                    <a:lumMod val="60000"/>
                    <a:lumOff val="40000"/>
                  </a:srgbClr>
                </a:solidFill>
              </a:rPr>
              <a:t>State Board of Education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152400" y="3276600"/>
            <a:ext cx="1219200" cy="2324100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sz="1200" b="1" dirty="0">
                <a:solidFill>
                  <a:srgbClr val="2F5897">
                    <a:lumMod val="60000"/>
                    <a:lumOff val="40000"/>
                  </a:srgbClr>
                </a:solidFill>
              </a:rPr>
              <a:t>Early Childhood Block </a:t>
            </a:r>
            <a:r>
              <a:rPr lang="en-US" sz="1200" b="1" dirty="0" smtClean="0">
                <a:solidFill>
                  <a:srgbClr val="2F5897">
                    <a:lumMod val="60000"/>
                    <a:lumOff val="40000"/>
                  </a:srgbClr>
                </a:solidFill>
              </a:rPr>
              <a:t>Grant (Preschool for All &amp; Prevention Initiative) </a:t>
            </a:r>
          </a:p>
          <a:p>
            <a:pPr>
              <a:defRPr/>
            </a:pPr>
            <a:r>
              <a:rPr lang="en-US" sz="1200" b="1" dirty="0" smtClean="0">
                <a:solidFill>
                  <a:srgbClr val="FF0000"/>
                </a:solidFill>
              </a:rPr>
              <a:t>Title I</a:t>
            </a:r>
          </a:p>
          <a:p>
            <a:pPr>
              <a:defRPr/>
            </a:pPr>
            <a:r>
              <a:rPr lang="en-US" sz="1200" b="1" dirty="0" smtClean="0">
                <a:solidFill>
                  <a:srgbClr val="FF0000"/>
                </a:solidFill>
              </a:rPr>
              <a:t>CACFP/School lunch (USDA)</a:t>
            </a:r>
          </a:p>
          <a:p>
            <a:pPr>
              <a:defRPr/>
            </a:pPr>
            <a:r>
              <a:rPr lang="en-US" sz="1200" b="1" dirty="0" smtClean="0">
                <a:solidFill>
                  <a:srgbClr val="FF0000"/>
                </a:solidFill>
              </a:rPr>
              <a:t>Preschool Development Grant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32171" y="2286000"/>
            <a:ext cx="1516229" cy="2667000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1200" b="1" dirty="0" smtClean="0">
                <a:solidFill>
                  <a:srgbClr val="2F5897">
                    <a:lumMod val="60000"/>
                    <a:lumOff val="40000"/>
                  </a:srgbClr>
                </a:solidFill>
              </a:rPr>
              <a:t>Children </a:t>
            </a:r>
            <a:r>
              <a:rPr lang="en-US" sz="1200" b="1" dirty="0">
                <a:solidFill>
                  <a:srgbClr val="2F5897">
                    <a:lumMod val="60000"/>
                    <a:lumOff val="40000"/>
                  </a:srgbClr>
                </a:solidFill>
              </a:rPr>
              <a:t>with Special Health Care Needs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200" b="1" dirty="0" smtClean="0">
                <a:solidFill>
                  <a:srgbClr val="FF0000"/>
                </a:solidFill>
              </a:rPr>
              <a:t>Family Planning/ Title </a:t>
            </a:r>
            <a:r>
              <a:rPr lang="en-US" sz="1200" b="1" dirty="0">
                <a:solidFill>
                  <a:srgbClr val="FF0000"/>
                </a:solidFill>
              </a:rPr>
              <a:t>X Family Planning </a:t>
            </a:r>
            <a:endParaRPr lang="en-US" sz="1200" b="1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Genetics/Newborn Metabolic Screening</a:t>
            </a:r>
            <a:endParaRPr lang="en-US" sz="1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200" b="1" dirty="0" smtClean="0">
                <a:solidFill>
                  <a:srgbClr val="FF0000"/>
                </a:solidFill>
              </a:rPr>
              <a:t>Immunizations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200" b="1" dirty="0" smtClean="0">
                <a:solidFill>
                  <a:srgbClr val="2F5897">
                    <a:lumMod val="60000"/>
                    <a:lumOff val="40000"/>
                  </a:srgbClr>
                </a:solidFill>
              </a:rPr>
              <a:t>Lead </a:t>
            </a:r>
            <a:r>
              <a:rPr lang="en-US" sz="1200" b="1" dirty="0">
                <a:solidFill>
                  <a:srgbClr val="2F5897">
                    <a:lumMod val="60000"/>
                    <a:lumOff val="40000"/>
                  </a:srgbClr>
                </a:solidFill>
              </a:rPr>
              <a:t>Program </a:t>
            </a:r>
            <a:endParaRPr lang="en-US" sz="1200" b="1" dirty="0" smtClean="0">
              <a:solidFill>
                <a:srgbClr val="2F5897">
                  <a:lumMod val="60000"/>
                  <a:lumOff val="40000"/>
                </a:srgbClr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200" b="1" dirty="0" smtClean="0">
                <a:solidFill>
                  <a:srgbClr val="FF0000"/>
                </a:solidFill>
              </a:rPr>
              <a:t>Newborn Hearing Screening</a:t>
            </a:r>
            <a:endParaRPr lang="en-US" sz="1200" b="1" dirty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200" b="1" dirty="0" smtClean="0">
                <a:solidFill>
                  <a:srgbClr val="2F5897">
                    <a:lumMod val="60000"/>
                    <a:lumOff val="40000"/>
                  </a:srgbClr>
                </a:solidFill>
              </a:rPr>
              <a:t>Subsequent </a:t>
            </a:r>
            <a:r>
              <a:rPr lang="en-US" sz="1200" b="1" dirty="0">
                <a:solidFill>
                  <a:srgbClr val="2F5897">
                    <a:lumMod val="60000"/>
                    <a:lumOff val="40000"/>
                  </a:srgbClr>
                </a:solidFill>
              </a:rPr>
              <a:t>Pregnancy Project </a:t>
            </a:r>
          </a:p>
          <a:p>
            <a:pPr>
              <a:defRPr/>
            </a:pPr>
            <a:endParaRPr lang="en-US" sz="1200" b="1" dirty="0">
              <a:solidFill>
                <a:srgbClr val="7030A0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endParaRPr lang="en-US" sz="400" b="1" dirty="0">
              <a:solidFill>
                <a:prstClr val="black"/>
              </a:solidFill>
            </a:endParaRPr>
          </a:p>
        </p:txBody>
      </p:sp>
      <p:cxnSp>
        <p:nvCxnSpPr>
          <p:cNvPr id="17" name="Straight Connector 16"/>
          <p:cNvCxnSpPr>
            <a:endCxn id="5" idx="2"/>
          </p:cNvCxnSpPr>
          <p:nvPr/>
        </p:nvCxnSpPr>
        <p:spPr>
          <a:xfrm flipV="1">
            <a:off x="718380" y="2819400"/>
            <a:ext cx="5521" cy="533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152400" y="597375"/>
            <a:ext cx="1219200" cy="926625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rgbClr val="FF0000"/>
                </a:solidFill>
              </a:rPr>
              <a:t>U.S. Department of Education</a:t>
            </a:r>
          </a:p>
        </p:txBody>
      </p:sp>
      <p:sp>
        <p:nvSpPr>
          <p:cNvPr id="49" name="Rectangle 48"/>
          <p:cNvSpPr/>
          <p:nvPr/>
        </p:nvSpPr>
        <p:spPr>
          <a:xfrm>
            <a:off x="6526759" y="2362200"/>
            <a:ext cx="940841" cy="914400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sz="1200" b="1" dirty="0" smtClean="0">
                <a:solidFill>
                  <a:srgbClr val="7030A0"/>
                </a:solidFill>
              </a:rPr>
              <a:t>All Kids</a:t>
            </a:r>
          </a:p>
          <a:p>
            <a:pPr>
              <a:defRPr/>
            </a:pPr>
            <a:endParaRPr lang="en-US" sz="1200" b="1" dirty="0">
              <a:solidFill>
                <a:srgbClr val="7030A0"/>
              </a:solidFill>
            </a:endParaRPr>
          </a:p>
          <a:p>
            <a:pPr>
              <a:defRPr/>
            </a:pPr>
            <a:r>
              <a:rPr lang="en-US" sz="1200" b="1" dirty="0" smtClean="0">
                <a:solidFill>
                  <a:srgbClr val="7030A0"/>
                </a:solidFill>
              </a:rPr>
              <a:t>Moms and Babies</a:t>
            </a:r>
            <a:endParaRPr lang="en-US" sz="1200" b="1" dirty="0">
              <a:solidFill>
                <a:srgbClr val="7030A0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600200" y="533400"/>
            <a:ext cx="7467601" cy="609600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rgbClr val="FF0000"/>
                </a:solidFill>
              </a:rPr>
              <a:t>U.S. Department of Health and Human Services</a:t>
            </a:r>
          </a:p>
        </p:txBody>
      </p:sp>
      <p:cxnSp>
        <p:nvCxnSpPr>
          <p:cNvPr id="65" name="Straight Connector 64"/>
          <p:cNvCxnSpPr/>
          <p:nvPr/>
        </p:nvCxnSpPr>
        <p:spPr>
          <a:xfrm rot="5400000">
            <a:off x="5295900" y="21717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5400000">
            <a:off x="5334000" y="1219200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5400000">
            <a:off x="6705600" y="1219200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10" idx="2"/>
          </p:cNvCxnSpPr>
          <p:nvPr/>
        </p:nvCxnSpPr>
        <p:spPr>
          <a:xfrm>
            <a:off x="762000" y="5600700"/>
            <a:ext cx="1676400" cy="1905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H="1">
            <a:off x="6540832" y="3314700"/>
            <a:ext cx="380148" cy="18669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H="1">
            <a:off x="6896100" y="3581400"/>
            <a:ext cx="1257300" cy="237172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3391694" y="5218906"/>
            <a:ext cx="2286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2667000" y="5410200"/>
            <a:ext cx="4139680" cy="5334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prstClr val="white"/>
                </a:solidFill>
              </a:rPr>
              <a:t>Schools and Community-Based Programs </a:t>
            </a:r>
          </a:p>
        </p:txBody>
      </p:sp>
      <p:sp>
        <p:nvSpPr>
          <p:cNvPr id="39" name="Rectangle 38"/>
          <p:cNvSpPr/>
          <p:nvPr/>
        </p:nvSpPr>
        <p:spPr>
          <a:xfrm>
            <a:off x="2895600" y="6172200"/>
            <a:ext cx="3645231" cy="6096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prstClr val="white"/>
                </a:solidFill>
              </a:rPr>
              <a:t>Children and Families</a:t>
            </a:r>
          </a:p>
        </p:txBody>
      </p:sp>
      <p:sp>
        <p:nvSpPr>
          <p:cNvPr id="55" name="Down Arrow 54"/>
          <p:cNvSpPr/>
          <p:nvPr/>
        </p:nvSpPr>
        <p:spPr>
          <a:xfrm>
            <a:off x="4581525" y="5953125"/>
            <a:ext cx="219075" cy="2190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5410200" y="4953000"/>
            <a:ext cx="0" cy="304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152400" y="5886450"/>
            <a:ext cx="1219200" cy="742950"/>
          </a:xfrm>
          <a:prstGeom prst="rect">
            <a:avLst/>
          </a:prstGeom>
          <a:noFill/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sz="1200" b="1" dirty="0">
                <a:solidFill>
                  <a:srgbClr val="FF0000"/>
                </a:solidFill>
              </a:rPr>
              <a:t>Federal Funds</a:t>
            </a:r>
          </a:p>
          <a:p>
            <a:pPr>
              <a:defRPr/>
            </a:pPr>
            <a:r>
              <a:rPr lang="en-US" sz="1200" b="1" dirty="0">
                <a:solidFill>
                  <a:srgbClr val="2F5897">
                    <a:lumMod val="60000"/>
                    <a:lumOff val="40000"/>
                  </a:srgbClr>
                </a:solidFill>
              </a:rPr>
              <a:t>State Funds</a:t>
            </a:r>
            <a:endParaRPr lang="en-US" sz="1200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US" sz="1200" b="1" dirty="0">
                <a:solidFill>
                  <a:srgbClr val="7030A0"/>
                </a:solidFill>
              </a:rPr>
              <a:t>Blended </a:t>
            </a:r>
            <a:r>
              <a:rPr lang="en-US" sz="1200" b="1" dirty="0" smtClean="0">
                <a:solidFill>
                  <a:srgbClr val="7030A0"/>
                </a:solidFill>
              </a:rPr>
              <a:t>Funds </a:t>
            </a:r>
            <a:endParaRPr lang="en-US" sz="1200" b="1" dirty="0">
              <a:solidFill>
                <a:srgbClr val="7030A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447800" y="3657600"/>
            <a:ext cx="609600" cy="1066800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sz="1200" b="1" dirty="0" smtClean="0">
                <a:solidFill>
                  <a:srgbClr val="FF0000"/>
                </a:solidFill>
              </a:rPr>
              <a:t>Early Head Start / Head Start  </a:t>
            </a:r>
          </a:p>
          <a:p>
            <a:pPr>
              <a:defRPr/>
            </a:pPr>
            <a:endParaRPr lang="en-US" sz="400" b="1" dirty="0">
              <a:solidFill>
                <a:srgbClr val="FF0000"/>
              </a:solidFill>
            </a:endParaRPr>
          </a:p>
          <a:p>
            <a:pPr>
              <a:defRPr/>
            </a:pPr>
            <a:endParaRPr lang="en-US" sz="400" dirty="0">
              <a:solidFill>
                <a:srgbClr val="FF0000"/>
              </a:solidFill>
            </a:endParaRPr>
          </a:p>
          <a:p>
            <a:pPr>
              <a:defRPr/>
            </a:pPr>
            <a:endParaRPr lang="en-US" sz="1100" b="1" dirty="0">
              <a:solidFill>
                <a:srgbClr val="FF0000"/>
              </a:solidFill>
            </a:endParaRPr>
          </a:p>
        </p:txBody>
      </p:sp>
      <p:cxnSp>
        <p:nvCxnSpPr>
          <p:cNvPr id="80" name="Straight Connector 79"/>
          <p:cNvCxnSpPr>
            <a:endCxn id="56" idx="0"/>
          </p:cNvCxnSpPr>
          <p:nvPr/>
        </p:nvCxnSpPr>
        <p:spPr>
          <a:xfrm>
            <a:off x="1740807" y="1143000"/>
            <a:ext cx="11793" cy="2514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61"/>
          <p:cNvGrpSpPr/>
          <p:nvPr/>
        </p:nvGrpSpPr>
        <p:grpSpPr>
          <a:xfrm>
            <a:off x="2094411" y="1143000"/>
            <a:ext cx="2477589" cy="3962400"/>
            <a:chOff x="2323011" y="1143000"/>
            <a:chExt cx="2477589" cy="3962400"/>
          </a:xfrm>
        </p:grpSpPr>
        <p:sp>
          <p:nvSpPr>
            <p:cNvPr id="15" name="Rectangle 14"/>
            <p:cNvSpPr/>
            <p:nvPr/>
          </p:nvSpPr>
          <p:spPr>
            <a:xfrm>
              <a:off x="2323011" y="2286000"/>
              <a:ext cx="2477589" cy="2819400"/>
            </a:xfrm>
            <a:prstGeom prst="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buFont typeface="Arial" pitchFamily="34" charset="0"/>
                <a:buChar char="•"/>
                <a:defRPr/>
              </a:pPr>
              <a:r>
                <a:rPr lang="en-US" sz="1200" b="1" dirty="0" smtClean="0">
                  <a:solidFill>
                    <a:srgbClr val="7030A0"/>
                  </a:solidFill>
                </a:rPr>
                <a:t>Child </a:t>
              </a:r>
              <a:r>
                <a:rPr lang="en-US" sz="1200" b="1" dirty="0">
                  <a:solidFill>
                    <a:srgbClr val="7030A0"/>
                  </a:solidFill>
                </a:rPr>
                <a:t>Care Assistance Program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n-US" sz="1200" b="1" dirty="0" smtClean="0">
                  <a:solidFill>
                    <a:srgbClr val="FF0000"/>
                  </a:solidFill>
                </a:rPr>
                <a:t>MIECHV Program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n-US" sz="1200" b="1" dirty="0" smtClean="0">
                  <a:solidFill>
                    <a:srgbClr val="7030A0"/>
                  </a:solidFill>
                </a:rPr>
                <a:t>Healthy Families &amp; Parents Too Soon</a:t>
              </a:r>
              <a:endParaRPr lang="en-US" sz="1200" b="1" dirty="0">
                <a:solidFill>
                  <a:srgbClr val="7030A0"/>
                </a:solidFill>
              </a:endParaRPr>
            </a:p>
            <a:p>
              <a:pPr>
                <a:buFont typeface="Arial" pitchFamily="34" charset="0"/>
                <a:buChar char="•"/>
                <a:defRPr/>
              </a:pPr>
              <a:r>
                <a:rPr lang="en-US" sz="1200" b="1" dirty="0">
                  <a:solidFill>
                    <a:srgbClr val="7030A0"/>
                  </a:solidFill>
                </a:rPr>
                <a:t>Early Intervention </a:t>
              </a:r>
              <a:endParaRPr lang="en-US" sz="1200" b="1" dirty="0" smtClean="0">
                <a:solidFill>
                  <a:srgbClr val="7030A0"/>
                </a:solidFill>
              </a:endParaRPr>
            </a:p>
            <a:p>
              <a:pPr>
                <a:buFont typeface="Arial" pitchFamily="34" charset="0"/>
                <a:buChar char="•"/>
                <a:defRPr/>
              </a:pPr>
              <a:r>
                <a:rPr lang="en-US" sz="1200" b="1" dirty="0" smtClean="0">
                  <a:solidFill>
                    <a:srgbClr val="2F5897">
                      <a:lumMod val="60000"/>
                      <a:lumOff val="40000"/>
                    </a:srgbClr>
                  </a:solidFill>
                </a:rPr>
                <a:t>Better Birth Outcomes</a:t>
              </a:r>
              <a:endParaRPr lang="en-US" sz="1200" b="1" dirty="0" smtClean="0">
                <a:solidFill>
                  <a:srgbClr val="7030A0"/>
                </a:solidFill>
              </a:endParaRPr>
            </a:p>
            <a:p>
              <a:pPr>
                <a:buFont typeface="Arial" pitchFamily="34" charset="0"/>
                <a:buChar char="•"/>
                <a:defRPr/>
              </a:pPr>
              <a:r>
                <a:rPr lang="en-US" sz="1200" b="1" dirty="0" smtClean="0">
                  <a:solidFill>
                    <a:srgbClr val="7030A0"/>
                  </a:solidFill>
                </a:rPr>
                <a:t>Family </a:t>
              </a:r>
              <a:r>
                <a:rPr lang="en-US" sz="1200" b="1" dirty="0">
                  <a:solidFill>
                    <a:srgbClr val="7030A0"/>
                  </a:solidFill>
                </a:rPr>
                <a:t>Case Management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n-US" sz="1200" b="1" dirty="0" smtClean="0">
                  <a:solidFill>
                    <a:srgbClr val="7030A0"/>
                  </a:solidFill>
                </a:rPr>
                <a:t>High Risk Infant Follow Up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n-US" sz="1200" b="1" dirty="0" smtClean="0">
                  <a:solidFill>
                    <a:srgbClr val="FF0000"/>
                  </a:solidFill>
                </a:rPr>
                <a:t>Migrant and Seasonal Head Start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n-US" sz="1200" b="1" dirty="0" err="1" smtClean="0">
                  <a:solidFill>
                    <a:srgbClr val="2F5897">
                      <a:lumMod val="60000"/>
                      <a:lumOff val="40000"/>
                    </a:srgbClr>
                  </a:solidFill>
                </a:rPr>
                <a:t>Perinatal</a:t>
              </a:r>
              <a:r>
                <a:rPr lang="en-US" sz="1200" b="1" dirty="0" smtClean="0">
                  <a:solidFill>
                    <a:srgbClr val="2F5897">
                      <a:lumMod val="60000"/>
                      <a:lumOff val="40000"/>
                    </a:srgbClr>
                  </a:solidFill>
                </a:rPr>
                <a:t> Depression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n-US" sz="1200" b="1" dirty="0" smtClean="0">
                  <a:solidFill>
                    <a:srgbClr val="2F5897">
                      <a:lumMod val="60000"/>
                      <a:lumOff val="40000"/>
                    </a:srgbClr>
                  </a:solidFill>
                </a:rPr>
                <a:t>Refugee and Immigrant Services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n-US" sz="1200" b="1" dirty="0" smtClean="0">
                  <a:solidFill>
                    <a:srgbClr val="FF0000"/>
                  </a:solidFill>
                </a:rPr>
                <a:t>SNAP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n-US" sz="1200" b="1" dirty="0" smtClean="0">
                  <a:solidFill>
                    <a:srgbClr val="2F5897">
                      <a:lumMod val="60000"/>
                      <a:lumOff val="40000"/>
                    </a:srgbClr>
                  </a:solidFill>
                </a:rPr>
                <a:t>TANF</a:t>
              </a:r>
              <a:endParaRPr lang="en-US" sz="1200" b="1" dirty="0">
                <a:solidFill>
                  <a:srgbClr val="2F5897">
                    <a:lumMod val="60000"/>
                    <a:lumOff val="40000"/>
                  </a:srgbClr>
                </a:solidFill>
              </a:endParaRPr>
            </a:p>
            <a:p>
              <a:pPr>
                <a:buFont typeface="Arial" pitchFamily="34" charset="0"/>
                <a:buChar char="•"/>
                <a:defRPr/>
              </a:pPr>
              <a:r>
                <a:rPr lang="en-US" sz="1200" b="1" dirty="0" smtClean="0">
                  <a:solidFill>
                    <a:srgbClr val="2F5897">
                      <a:lumMod val="60000"/>
                      <a:lumOff val="40000"/>
                    </a:srgbClr>
                  </a:solidFill>
                </a:rPr>
                <a:t>Teen Parent Services</a:t>
              </a:r>
            </a:p>
            <a:p>
              <a:pPr>
                <a:defRPr/>
              </a:pPr>
              <a:r>
                <a:rPr lang="en-US" sz="1200" b="1" dirty="0">
                  <a:solidFill>
                    <a:srgbClr val="FF0000"/>
                  </a:solidFill>
                </a:rPr>
                <a:t>WIC (USDA funded)</a:t>
              </a:r>
            </a:p>
            <a:p>
              <a:pPr>
                <a:defRPr/>
              </a:pPr>
              <a:endParaRPr lang="en-US" sz="1200" b="1" dirty="0">
                <a:solidFill>
                  <a:srgbClr val="2F5897">
                    <a:lumMod val="60000"/>
                    <a:lumOff val="40000"/>
                  </a:srgbClr>
                </a:solidFill>
              </a:endParaRPr>
            </a:p>
            <a:p>
              <a:pPr>
                <a:defRPr/>
              </a:pPr>
              <a:endParaRPr lang="en-US" sz="1200" b="1" dirty="0">
                <a:solidFill>
                  <a:srgbClr val="7030A0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819400" y="1338048"/>
              <a:ext cx="1447800" cy="719352"/>
            </a:xfrm>
            <a:prstGeom prst="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 smtClean="0">
                  <a:solidFill>
                    <a:srgbClr val="2F5897">
                      <a:lumMod val="60000"/>
                      <a:lumOff val="40000"/>
                    </a:srgbClr>
                  </a:solidFill>
                </a:rPr>
                <a:t>IL </a:t>
              </a:r>
              <a:r>
                <a:rPr lang="en-US" sz="1600" b="1" dirty="0">
                  <a:solidFill>
                    <a:srgbClr val="2F5897">
                      <a:lumMod val="60000"/>
                      <a:lumOff val="40000"/>
                    </a:srgbClr>
                  </a:solidFill>
                </a:rPr>
                <a:t>Department of Human Services</a:t>
              </a:r>
            </a:p>
          </p:txBody>
        </p:sp>
        <p:cxnSp>
          <p:nvCxnSpPr>
            <p:cNvPr id="48" name="Straight Connector 47"/>
            <p:cNvCxnSpPr/>
            <p:nvPr/>
          </p:nvCxnSpPr>
          <p:spPr>
            <a:xfrm rot="5400000">
              <a:off x="3390900" y="21717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3505200" y="1143000"/>
              <a:ext cx="0" cy="1950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Rectangle 44"/>
          <p:cNvSpPr/>
          <p:nvPr/>
        </p:nvSpPr>
        <p:spPr>
          <a:xfrm>
            <a:off x="4724400" y="1328951"/>
            <a:ext cx="1447800" cy="728449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solidFill>
                  <a:srgbClr val="2F5897">
                    <a:lumMod val="60000"/>
                    <a:lumOff val="40000"/>
                  </a:srgbClr>
                </a:solidFill>
              </a:rPr>
              <a:t>IL Department </a:t>
            </a:r>
            <a:r>
              <a:rPr lang="en-US" sz="1600" b="1" dirty="0">
                <a:solidFill>
                  <a:srgbClr val="2F5897">
                    <a:lumMod val="60000"/>
                    <a:lumOff val="40000"/>
                  </a:srgbClr>
                </a:solidFill>
              </a:rPr>
              <a:t>of </a:t>
            </a:r>
            <a:r>
              <a:rPr lang="en-US" sz="1600" b="1" dirty="0" smtClean="0">
                <a:solidFill>
                  <a:srgbClr val="2F5897">
                    <a:lumMod val="60000"/>
                    <a:lumOff val="40000"/>
                  </a:srgbClr>
                </a:solidFill>
              </a:rPr>
              <a:t>Public Health</a:t>
            </a:r>
            <a:endParaRPr lang="en-US" sz="1600" b="1" dirty="0">
              <a:solidFill>
                <a:srgbClr val="2F5897">
                  <a:lumMod val="60000"/>
                  <a:lumOff val="40000"/>
                </a:srgbClr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248400" y="1324117"/>
            <a:ext cx="1295400" cy="733283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solidFill>
                  <a:srgbClr val="2F5897">
                    <a:lumMod val="60000"/>
                    <a:lumOff val="40000"/>
                  </a:srgbClr>
                </a:solidFill>
              </a:rPr>
              <a:t>IL Healthcare and Family Services</a:t>
            </a:r>
            <a:endParaRPr lang="en-US" sz="1600" b="1" dirty="0">
              <a:solidFill>
                <a:srgbClr val="2F5897">
                  <a:lumMod val="60000"/>
                  <a:lumOff val="40000"/>
                </a:srgbClr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658100" y="1324118"/>
            <a:ext cx="1409700" cy="103808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solidFill>
                  <a:srgbClr val="2F5897">
                    <a:lumMod val="60000"/>
                    <a:lumOff val="40000"/>
                  </a:srgbClr>
                </a:solidFill>
              </a:rPr>
              <a:t>IL Department </a:t>
            </a:r>
            <a:r>
              <a:rPr lang="en-US" sz="1600" b="1" dirty="0">
                <a:solidFill>
                  <a:srgbClr val="2F5897">
                    <a:lumMod val="60000"/>
                    <a:lumOff val="40000"/>
                  </a:srgbClr>
                </a:solidFill>
              </a:rPr>
              <a:t>of </a:t>
            </a:r>
            <a:r>
              <a:rPr lang="en-US" sz="1600" b="1" dirty="0" smtClean="0">
                <a:solidFill>
                  <a:srgbClr val="2F5897">
                    <a:lumMod val="60000"/>
                    <a:lumOff val="40000"/>
                  </a:srgbClr>
                </a:solidFill>
              </a:rPr>
              <a:t>Child and Family Services</a:t>
            </a:r>
            <a:endParaRPr lang="en-US" sz="1600" b="1" dirty="0">
              <a:solidFill>
                <a:srgbClr val="2F5897">
                  <a:lumMod val="60000"/>
                  <a:lumOff val="40000"/>
                </a:srgbClr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7839241" y="2590800"/>
            <a:ext cx="999959" cy="990600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1200" b="1" dirty="0" smtClean="0">
                <a:solidFill>
                  <a:srgbClr val="7030A0"/>
                </a:solidFill>
                <a:ea typeface="Calibri" panose="020F0502020204030204" pitchFamily="34" charset="0"/>
                <a:cs typeface="Century Gothic" panose="020B0502020202020204" pitchFamily="34" charset="0"/>
              </a:rPr>
              <a:t>Child Protective Services </a:t>
            </a:r>
          </a:p>
          <a:p>
            <a:endParaRPr lang="en-US" sz="1200" b="1" dirty="0">
              <a:solidFill>
                <a:srgbClr val="2F5897">
                  <a:lumMod val="60000"/>
                  <a:lumOff val="40000"/>
                </a:srgbClr>
              </a:solidFill>
              <a:ea typeface="Calibri" panose="020F0502020204030204" pitchFamily="34" charset="0"/>
              <a:cs typeface="Century Gothic" panose="020B0502020202020204" pitchFamily="34" charset="0"/>
            </a:endParaRPr>
          </a:p>
          <a:p>
            <a:r>
              <a:rPr lang="en-US" sz="1200" b="1" dirty="0">
                <a:solidFill>
                  <a:srgbClr val="7030A0"/>
                </a:solidFill>
              </a:rPr>
              <a:t>Licensing</a:t>
            </a:r>
          </a:p>
        </p:txBody>
      </p:sp>
      <p:cxnSp>
        <p:nvCxnSpPr>
          <p:cNvPr id="84" name="Straight Connector 83"/>
          <p:cNvCxnSpPr/>
          <p:nvPr/>
        </p:nvCxnSpPr>
        <p:spPr>
          <a:xfrm rot="5400000">
            <a:off x="8191500" y="24765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756479" y="1524000"/>
            <a:ext cx="5521" cy="533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920980" y="2057400"/>
            <a:ext cx="13220" cy="304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497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Office </a:t>
            </a:r>
            <a:r>
              <a:rPr lang="en-US" b="1" dirty="0"/>
              <a:t>of Early Childhood Development  - OECD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t"/>
            <a:endParaRPr lang="en-US" dirty="0" smtClean="0"/>
          </a:p>
          <a:p>
            <a:pPr fontAlgn="t"/>
            <a:r>
              <a:rPr lang="en-US" dirty="0" smtClean="0"/>
              <a:t>Responsible for system-level planning</a:t>
            </a:r>
          </a:p>
          <a:p>
            <a:pPr fontAlgn="t"/>
            <a:r>
              <a:rPr lang="en-US" dirty="0" smtClean="0"/>
              <a:t>Staffs coordination efforts across agencies</a:t>
            </a:r>
          </a:p>
          <a:p>
            <a:pPr fontAlgn="t"/>
            <a:r>
              <a:rPr lang="en-US" dirty="0" smtClean="0"/>
              <a:t>Manages federal grants</a:t>
            </a:r>
          </a:p>
          <a:p>
            <a:pPr lvl="1" fontAlgn="t"/>
            <a:r>
              <a:rPr lang="en-US" dirty="0" smtClean="0"/>
              <a:t>Maternal </a:t>
            </a:r>
            <a:r>
              <a:rPr lang="en-US" dirty="0"/>
              <a:t>Infant and Early Childhood Home Visiting Program (MIECHV)</a:t>
            </a:r>
          </a:p>
          <a:p>
            <a:pPr lvl="1" fontAlgn="t"/>
            <a:r>
              <a:rPr lang="en-US" dirty="0"/>
              <a:t>Race to the Top Early Learning Challenge RTT-ELCF</a:t>
            </a:r>
          </a:p>
          <a:p>
            <a:pPr lvl="1" fontAlgn="t"/>
            <a:r>
              <a:rPr lang="en-US" dirty="0"/>
              <a:t>Preschool Development Grants (PDG)</a:t>
            </a:r>
          </a:p>
        </p:txBody>
      </p:sp>
    </p:spTree>
    <p:extLst>
      <p:ext uri="{BB962C8B-B14F-4D97-AF65-F5344CB8AC3E}">
        <p14:creationId xmlns:p14="http://schemas.microsoft.com/office/powerpoint/2010/main" val="3434929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Child Care Assistance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Eligibility criteria	</a:t>
            </a:r>
          </a:p>
          <a:p>
            <a:pPr lvl="1"/>
            <a:r>
              <a:rPr lang="en-US" dirty="0" smtClean="0"/>
              <a:t>Income below 185% of FPL</a:t>
            </a:r>
          </a:p>
          <a:p>
            <a:pPr lvl="1"/>
            <a:r>
              <a:rPr lang="en-US" dirty="0" smtClean="0"/>
              <a:t>Working or in school/training (or TANF approved)</a:t>
            </a:r>
          </a:p>
          <a:p>
            <a:r>
              <a:rPr lang="en-US" dirty="0" smtClean="0"/>
              <a:t>Currently serves approx. 175,000 children</a:t>
            </a:r>
          </a:p>
          <a:p>
            <a:pPr lvl="1"/>
            <a:r>
              <a:rPr lang="en-US" dirty="0" smtClean="0"/>
              <a:t>Less than ¼ of the low-income children in state</a:t>
            </a:r>
          </a:p>
          <a:p>
            <a:pPr lvl="1"/>
            <a:r>
              <a:rPr lang="en-US" dirty="0" smtClean="0"/>
              <a:t>60% of those served are 0-5; 40% school-age</a:t>
            </a:r>
          </a:p>
          <a:p>
            <a:r>
              <a:rPr lang="en-US" dirty="0" smtClean="0"/>
              <a:t>Has never been a waiting list</a:t>
            </a:r>
          </a:p>
          <a:p>
            <a:r>
              <a:rPr lang="en-US" dirty="0" smtClean="0"/>
              <a:t>Payment rates are fairly low, especially for centers</a:t>
            </a:r>
          </a:p>
          <a:p>
            <a:pPr lvl="1"/>
            <a:r>
              <a:rPr lang="en-US" dirty="0" smtClean="0"/>
              <a:t>At or below 35</a:t>
            </a:r>
            <a:r>
              <a:rPr lang="en-US" baseline="30000" dirty="0" smtClean="0"/>
              <a:t>th</a:t>
            </a:r>
            <a:r>
              <a:rPr lang="en-US" dirty="0" smtClean="0"/>
              <a:t> percentile of market rate in Chicago metro area; a little better downstate</a:t>
            </a:r>
          </a:p>
          <a:p>
            <a:r>
              <a:rPr lang="en-US" dirty="0" smtClean="0"/>
              <a:t>$1.17 Billion in FY15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65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Trends in Child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More use of licensed care, especially for children under 5</a:t>
            </a:r>
          </a:p>
          <a:p>
            <a:r>
              <a:rPr lang="en-US" dirty="0" smtClean="0"/>
              <a:t>More infants and toddler enrolled</a:t>
            </a:r>
          </a:p>
          <a:p>
            <a:r>
              <a:rPr lang="en-US" dirty="0" smtClean="0"/>
              <a:t>Costs have risen over past several years due to these factors</a:t>
            </a:r>
          </a:p>
          <a:p>
            <a:pPr lvl="1"/>
            <a:r>
              <a:rPr lang="en-US" dirty="0" smtClean="0"/>
              <a:t>Increases in rates have also contributed</a:t>
            </a:r>
          </a:p>
          <a:p>
            <a:pPr lvl="1"/>
            <a:r>
              <a:rPr lang="en-US" dirty="0" smtClean="0"/>
              <a:t>Note: Market rates have risen faster than reimbursement rates</a:t>
            </a:r>
          </a:p>
          <a:p>
            <a:r>
              <a:rPr lang="en-US" dirty="0" smtClean="0"/>
              <a:t>Eligibility extensions in FY15 contributed to significant cost rise</a:t>
            </a:r>
          </a:p>
          <a:p>
            <a:pPr lvl="1"/>
            <a:r>
              <a:rPr lang="en-US" dirty="0" smtClean="0"/>
              <a:t>Was due to difficulties with new data system rollout</a:t>
            </a:r>
          </a:p>
          <a:p>
            <a:pPr lvl="1"/>
            <a:r>
              <a:rPr lang="en-US" dirty="0" smtClean="0"/>
              <a:t>Important because new federal law will require longer eligibility period, so we now have good sense of how much that will cost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41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7644</TotalTime>
  <Words>1393</Words>
  <Application>Microsoft Office PowerPoint</Application>
  <PresentationFormat>On-screen Show (4:3)</PresentationFormat>
  <Paragraphs>251</Paragraphs>
  <Slides>17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1_Office Theme</vt:lpstr>
      <vt:lpstr>Illinois’ Young Children</vt:lpstr>
      <vt:lpstr>Context</vt:lpstr>
      <vt:lpstr>Early Childhood Investments 2008-2015 in Millions</vt:lpstr>
      <vt:lpstr>PowerPoint Presentation</vt:lpstr>
      <vt:lpstr>Illinois State Agencies and Programs</vt:lpstr>
      <vt:lpstr>PowerPoint Presentation</vt:lpstr>
      <vt:lpstr> Office of Early Childhood Development  - OECD </vt:lpstr>
      <vt:lpstr>Child Care Assistance</vt:lpstr>
      <vt:lpstr>Trends in Child Care</vt:lpstr>
      <vt:lpstr>Preschool for All</vt:lpstr>
      <vt:lpstr>Prevention Initiative</vt:lpstr>
      <vt:lpstr>ECBG—Looking Ahead</vt:lpstr>
      <vt:lpstr>Home Visiting</vt:lpstr>
      <vt:lpstr>Universal “Touch”</vt:lpstr>
      <vt:lpstr>Head Start</vt:lpstr>
      <vt:lpstr>Early Head Start</vt:lpstr>
      <vt:lpstr>Illinois Early Learning Priorities</vt:lpstr>
    </vt:vector>
  </TitlesOfParts>
  <Company>State Of Illinois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yarbrough</dc:creator>
  <cp:lastModifiedBy>Sarah</cp:lastModifiedBy>
  <cp:revision>23</cp:revision>
  <dcterms:created xsi:type="dcterms:W3CDTF">2015-05-14T18:47:56Z</dcterms:created>
  <dcterms:modified xsi:type="dcterms:W3CDTF">2015-06-15T12:50:15Z</dcterms:modified>
</cp:coreProperties>
</file>