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5" r:id="rId1"/>
  </p:sldMasterIdLst>
  <p:notesMasterIdLst>
    <p:notesMasterId r:id="rId59"/>
  </p:notesMasterIdLst>
  <p:handoutMasterIdLst>
    <p:handoutMasterId r:id="rId60"/>
  </p:handoutMasterIdLst>
  <p:sldIdLst>
    <p:sldId id="256" r:id="rId2"/>
    <p:sldId id="277" r:id="rId3"/>
    <p:sldId id="297" r:id="rId4"/>
    <p:sldId id="298" r:id="rId5"/>
    <p:sldId id="296" r:id="rId6"/>
    <p:sldId id="300" r:id="rId7"/>
    <p:sldId id="301" r:id="rId8"/>
    <p:sldId id="259" r:id="rId9"/>
    <p:sldId id="260" r:id="rId10"/>
    <p:sldId id="279" r:id="rId11"/>
    <p:sldId id="263" r:id="rId12"/>
    <p:sldId id="282" r:id="rId13"/>
    <p:sldId id="278" r:id="rId14"/>
    <p:sldId id="264" r:id="rId15"/>
    <p:sldId id="275" r:id="rId16"/>
    <p:sldId id="276" r:id="rId17"/>
    <p:sldId id="265" r:id="rId18"/>
    <p:sldId id="273" r:id="rId19"/>
    <p:sldId id="288" r:id="rId20"/>
    <p:sldId id="303" r:id="rId21"/>
    <p:sldId id="302" r:id="rId22"/>
    <p:sldId id="289" r:id="rId23"/>
    <p:sldId id="295" r:id="rId24"/>
    <p:sldId id="304" r:id="rId25"/>
    <p:sldId id="290" r:id="rId26"/>
    <p:sldId id="307" r:id="rId27"/>
    <p:sldId id="305" r:id="rId28"/>
    <p:sldId id="308" r:id="rId29"/>
    <p:sldId id="326" r:id="rId30"/>
    <p:sldId id="291" r:id="rId31"/>
    <p:sldId id="309" r:id="rId32"/>
    <p:sldId id="310" r:id="rId33"/>
    <p:sldId id="311" r:id="rId34"/>
    <p:sldId id="327" r:id="rId35"/>
    <p:sldId id="292" r:id="rId36"/>
    <p:sldId id="312" r:id="rId37"/>
    <p:sldId id="313" r:id="rId38"/>
    <p:sldId id="328" r:id="rId39"/>
    <p:sldId id="293" r:id="rId40"/>
    <p:sldId id="314" r:id="rId41"/>
    <p:sldId id="315" r:id="rId42"/>
    <p:sldId id="294" r:id="rId43"/>
    <p:sldId id="316" r:id="rId44"/>
    <p:sldId id="322" r:id="rId45"/>
    <p:sldId id="283" r:id="rId46"/>
    <p:sldId id="284" r:id="rId47"/>
    <p:sldId id="270" r:id="rId48"/>
    <p:sldId id="318" r:id="rId49"/>
    <p:sldId id="319" r:id="rId50"/>
    <p:sldId id="323" r:id="rId51"/>
    <p:sldId id="324" r:id="rId52"/>
    <p:sldId id="325" r:id="rId53"/>
    <p:sldId id="320" r:id="rId54"/>
    <p:sldId id="287" r:id="rId55"/>
    <p:sldId id="321" r:id="rId56"/>
    <p:sldId id="280" r:id="rId57"/>
    <p:sldId id="281" r:id="rId5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Q. Duffy" initials="" lastIdx="2" clrIdx="0"/>
  <p:cmAuthor id="1" name="Brenda Klostermann" initials="BK"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655F"/>
    <a:srgbClr val="0047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88748" autoAdjust="0"/>
  </p:normalViewPr>
  <p:slideViewPr>
    <p:cSldViewPr>
      <p:cViewPr>
        <p:scale>
          <a:sx n="79" d="100"/>
          <a:sy n="79" d="100"/>
        </p:scale>
        <p:origin x="-780" y="-204"/>
      </p:cViewPr>
      <p:guideLst>
        <p:guide orient="horz" pos="1620"/>
        <p:guide pos="2880"/>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fld id="{D691A97E-89CB-40B7-9224-147C05DDA4A3}" type="datetimeFigureOut">
              <a:rPr lang="en-US" smtClean="0"/>
              <a:t>4/24/2015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fld id="{2833B818-1F9F-4218-A8DB-B88BBF6D5039}" type="slidenum">
              <a:rPr lang="en-US" smtClean="0"/>
              <a:t>‹#›</a:t>
            </a:fld>
            <a:endParaRPr lang="en-US"/>
          </a:p>
        </p:txBody>
      </p:sp>
    </p:spTree>
    <p:extLst>
      <p:ext uri="{BB962C8B-B14F-4D97-AF65-F5344CB8AC3E}">
        <p14:creationId xmlns:p14="http://schemas.microsoft.com/office/powerpoint/2010/main" val="1624383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1" y="4343400"/>
            <a:ext cx="5486399" cy="4114800"/>
          </a:xfrm>
          <a:prstGeom prst="rect">
            <a:avLst/>
          </a:prstGeom>
          <a:noFill/>
          <a:ln>
            <a:noFill/>
          </a:ln>
        </p:spPr>
        <p:txBody>
          <a:bodyPr lIns="91420" tIns="91420" rIns="91420" bIns="91420"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3402923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r>
              <a:rPr lang="en-US" dirty="0" smtClean="0"/>
              <a:t>Get more specific about the potential impacts we asked</a:t>
            </a:r>
            <a:r>
              <a:rPr lang="en-US" baseline="0" dirty="0" smtClean="0"/>
              <a:t> about.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 we want to reference </a:t>
            </a:r>
            <a:endParaRPr lang="en-US" dirty="0"/>
          </a:p>
        </p:txBody>
      </p:sp>
    </p:spTree>
    <p:extLst>
      <p:ext uri="{BB962C8B-B14F-4D97-AF65-F5344CB8AC3E}">
        <p14:creationId xmlns:p14="http://schemas.microsoft.com/office/powerpoint/2010/main" val="274524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Participants discussed different avenues for articulation efforts including improving the quality of instruction, developing standardized processes for advising and transferring, increasing and coordinating field experiences, and addressing the evolving early childhood standards, including the Gateways credentialing framework.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Participants expressed the desire for these collaborations to result in improved communication and shared resources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66078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847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r>
              <a:rPr lang="en-US" dirty="0" smtClean="0"/>
              <a:t>The</a:t>
            </a:r>
            <a:r>
              <a:rPr lang="en-US" baseline="0" dirty="0" smtClean="0"/>
              <a:t> one consistent critique of the process, often embedded within a more positive response, was that due to grant restrictions it was more difficult for the community colleges to work with multiple four-year partners. To do so, they had to be a part of multiple projects. While four-year institutions could work with multiple community college partners as part of the same grant. </a:t>
            </a:r>
          </a:p>
          <a:p>
            <a:endParaRPr lang="en-US" baseline="0" dirty="0" smtClean="0"/>
          </a:p>
          <a:p>
            <a:r>
              <a:rPr lang="en-US" dirty="0" smtClean="0"/>
              <a:t>Then again, there were some positive un-intended consequences</a:t>
            </a:r>
            <a:r>
              <a:rPr lang="en-US" baseline="0" dirty="0" smtClean="0"/>
              <a:t> from that in that the community college partners on more than one grant could bring in multiple perspectives.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pPr defTabSz="914350">
              <a:defRPr/>
            </a:pPr>
            <a:r>
              <a:rPr lang="en" b="1" dirty="0">
                <a:solidFill>
                  <a:srgbClr val="00477F"/>
                </a:solidFill>
              </a:rPr>
              <a:t>(not only in terms of articulation) but how the partnerships can help the profession as a whole, in addition to how EC fits into the larger P20 system and society as a whole</a:t>
            </a:r>
          </a:p>
          <a:p>
            <a:pPr defTabSz="914350">
              <a:defRPr/>
            </a:pPr>
            <a:endParaRPr lang="en" b="1" dirty="0">
              <a:solidFill>
                <a:srgbClr val="00477F"/>
              </a:solidFill>
            </a:endParaRPr>
          </a:p>
          <a:p>
            <a:pPr defTabSz="914350">
              <a:defRPr/>
            </a:pPr>
            <a:r>
              <a:rPr lang="en" b="1" dirty="0">
                <a:solidFill>
                  <a:srgbClr val="00477F"/>
                </a:solidFill>
              </a:rPr>
              <a:t>Early childhood educators prepare the individuals who raise the children of Illinois.</a:t>
            </a:r>
          </a:p>
          <a:p>
            <a:pPr defTabSz="914350">
              <a:defRPr/>
            </a:pPr>
            <a:endParaRPr lang="en" b="1" dirty="0">
              <a:solidFill>
                <a:srgbClr val="00477F"/>
              </a:solidFill>
            </a:endParaRPr>
          </a:p>
          <a:p>
            <a:pPr defTabSz="914350">
              <a:defRPr/>
            </a:pPr>
            <a:r>
              <a:rPr lang="en" b="1" dirty="0">
                <a:solidFill>
                  <a:srgbClr val="00477F"/>
                </a:solidFill>
              </a:rPr>
              <a:t>Some of the specific curricular/ programmatic enhancement could also serve to provide greater opportunities to individuals from traditionally underserved populations. There is this idea that math serves as a discrimanatory bar, keeping some people out of STEM jobs, etc.  Early math and other programs focusing on numeracy could serve to help eliminate or weaken that discrimanatory bar. </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31CCE24F-3E33-4E3E-B9DE-3EA34C55726A}" type="slidenum">
              <a:rPr lang="en-US" smtClean="0"/>
              <a:t>2</a:t>
            </a:fld>
            <a:endParaRPr lang="en-US" dirty="0"/>
          </a:p>
        </p:txBody>
      </p:sp>
    </p:spTree>
    <p:extLst>
      <p:ext uri="{BB962C8B-B14F-4D97-AF65-F5344CB8AC3E}">
        <p14:creationId xmlns:p14="http://schemas.microsoft.com/office/powerpoint/2010/main" val="751227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r>
              <a:rPr lang="en-US" dirty="0" smtClean="0"/>
              <a:t>A few other respondents mentioned how folks involved in EC get together quite frequently </a:t>
            </a:r>
            <a:r>
              <a:rPr lang="en-US" baseline="0" dirty="0" smtClean="0"/>
              <a:t>to discuss doing the things that were identified in the grant; however, everyone goes back to their respective institution and get entangled with other things (administrative issues, etc.). </a:t>
            </a:r>
          </a:p>
          <a:p>
            <a:endParaRPr lang="en-US" baseline="0" dirty="0" smtClean="0"/>
          </a:p>
          <a:p>
            <a:r>
              <a:rPr lang="en-US" baseline="0" dirty="0" smtClean="0"/>
              <a:t>The grant provided outside validation regarding the importance of EC education and the activities/goals outlined in the proposals. This sometimes helped get reluctant or busy </a:t>
            </a:r>
            <a:r>
              <a:rPr lang="en-US" baseline="0" dirty="0" err="1" smtClean="0"/>
              <a:t>adminsitrators</a:t>
            </a:r>
            <a:r>
              <a:rPr lang="en-US" baseline="0" dirty="0" smtClean="0"/>
              <a:t> on board. </a:t>
            </a:r>
          </a:p>
          <a:p>
            <a:endParaRPr lang="en-US" baseline="0" dirty="0" smtClean="0"/>
          </a:p>
          <a:p>
            <a:r>
              <a:rPr lang="en-US" baseline="0" dirty="0" smtClean="0"/>
              <a:t>The grant itself was sort of a catalyst propelling the partners into collaborative active.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100" dirty="0" smtClean="0"/>
              <a:t>Competitive grants with 4-yr and 2-yr ECE programs to further the work of the Illinois Race to the Top Early Learning Challenge</a:t>
            </a:r>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100" dirty="0" smtClean="0"/>
              <a:t>Competitive grants with 4-yr and 2-yr ECE programs to further the work of the Illinois Race to the Top Early Learning Challenge</a:t>
            </a:r>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r>
              <a:rPr lang="en-US" dirty="0" smtClean="0"/>
              <a:t>We initially considered</a:t>
            </a:r>
            <a:r>
              <a:rPr lang="en-US" baseline="0" dirty="0" smtClean="0"/>
              <a:t> using change theory but opted not to due to the short-term nature of the grant.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r>
              <a:rPr lang="en-US" dirty="0" smtClean="0"/>
              <a:t>Curricular</a:t>
            </a:r>
            <a:r>
              <a:rPr lang="en-US" baseline="0" dirty="0" smtClean="0"/>
              <a:t> enhancements or figuring our ways to extend opportunities to curricular enhancements to community college students.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r>
              <a:rPr lang="en-US" dirty="0" smtClean="0"/>
              <a:t>Get more specific about the potential impacts we asked</a:t>
            </a:r>
            <a:r>
              <a:rPr lang="en-US" baseline="0" dirty="0" smtClean="0"/>
              <a:t> about.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E1F829-F5FD-4365-9373-7BD2C20259CE}" type="slidenum">
              <a:rPr lang="en-US" smtClean="0"/>
              <a:t>‹#›</a:t>
            </a:fld>
            <a:endParaRPr lang="en-US"/>
          </a:p>
        </p:txBody>
      </p:sp>
      <p:sp>
        <p:nvSpPr>
          <p:cNvPr id="2" name="Title 1"/>
          <p:cNvSpPr>
            <a:spLocks noGrp="1"/>
          </p:cNvSpPr>
          <p:nvPr>
            <p:ph type="ctrTitle"/>
          </p:nvPr>
        </p:nvSpPr>
        <p:spPr>
          <a:xfrm>
            <a:off x="3505200" y="1085850"/>
            <a:ext cx="4953000" cy="1028700"/>
          </a:xfrm>
        </p:spPr>
        <p:txBody>
          <a:bodyPr anchor="b" anchorCtr="0">
            <a:normAutofit/>
          </a:bodyPr>
          <a:lstStyle>
            <a:lvl1pPr algn="l">
              <a:defRPr sz="2800" b="1" baseline="0">
                <a:solidFill>
                  <a:schemeClr val="tx1">
                    <a:lumMod val="50000"/>
                    <a:lumOff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05200" y="2400300"/>
            <a:ext cx="4953000" cy="12573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9557"/>
            <a:ext cx="9144000" cy="4138526"/>
          </a:xfrm>
          <a:prstGeom prst="rect">
            <a:avLst/>
          </a:prstGeom>
        </p:spPr>
      </p:pic>
    </p:spTree>
    <p:extLst>
      <p:ext uri="{BB962C8B-B14F-4D97-AF65-F5344CB8AC3E}">
        <p14:creationId xmlns:p14="http://schemas.microsoft.com/office/powerpoint/2010/main" val="27808806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E1F829-F5FD-4365-9373-7BD2C20259CE}" type="slidenum">
              <a:rPr lang="en-US" smtClean="0"/>
              <a:t>‹#›</a:t>
            </a:fld>
            <a:endParaRPr lang="en-US"/>
          </a:p>
        </p:txBody>
      </p:sp>
    </p:spTree>
    <p:extLst>
      <p:ext uri="{BB962C8B-B14F-4D97-AF65-F5344CB8AC3E}">
        <p14:creationId xmlns:p14="http://schemas.microsoft.com/office/powerpoint/2010/main" val="13307088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E1F829-F5FD-4365-9373-7BD2C20259CE}" type="slidenum">
              <a:rPr lang="en-US" smtClean="0"/>
              <a:t>‹#›</a:t>
            </a:fld>
            <a:endParaRPr lang="en-US"/>
          </a:p>
        </p:txBody>
      </p:sp>
    </p:spTree>
    <p:extLst>
      <p:ext uri="{BB962C8B-B14F-4D97-AF65-F5344CB8AC3E}">
        <p14:creationId xmlns:p14="http://schemas.microsoft.com/office/powerpoint/2010/main" val="15425144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E1F829-F5FD-4365-9373-7BD2C20259CE}" type="slidenum">
              <a:rPr lang="en-US" smtClean="0"/>
              <a:t>‹#›</a:t>
            </a:fld>
            <a:endParaRPr lang="en-US"/>
          </a:p>
        </p:txBody>
      </p:sp>
    </p:spTree>
    <p:extLst>
      <p:ext uri="{BB962C8B-B14F-4D97-AF65-F5344CB8AC3E}">
        <p14:creationId xmlns:p14="http://schemas.microsoft.com/office/powerpoint/2010/main" val="27377581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6E1F829-F5FD-4365-9373-7BD2C20259CE}" type="slidenum">
              <a:rPr lang="en-US" smtClean="0"/>
              <a:pPr/>
              <a:t>‹#›</a:t>
            </a:fld>
            <a:endParaRPr lang="en-US" dirty="0"/>
          </a:p>
        </p:txBody>
      </p:sp>
      <p:pic>
        <p:nvPicPr>
          <p:cNvPr id="4"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4457700"/>
            <a:ext cx="457200" cy="342900"/>
          </a:xfrm>
          <a:prstGeom prst="rect">
            <a:avLst/>
          </a:prstGeom>
        </p:spPr>
      </p:pic>
      <p:sp>
        <p:nvSpPr>
          <p:cNvPr id="5" name="Content Placeholder 2"/>
          <p:cNvSpPr txBox="1">
            <a:spLocks/>
          </p:cNvSpPr>
          <p:nvPr userDrawn="1"/>
        </p:nvSpPr>
        <p:spPr>
          <a:xfrm>
            <a:off x="1066800" y="1485900"/>
            <a:ext cx="7162800" cy="2857500"/>
          </a:xfrm>
          <a:prstGeom prst="rect">
            <a:avLst/>
          </a:prstGeom>
        </p:spPr>
        <p:txBody>
          <a:bodyPr vert="horz" lIns="91440" tIns="45720" rIns="91440" bIns="45720" rtlCol="0">
            <a:normAutofit fontScale="25000" lnSpcReduction="20000"/>
          </a:bodyPr>
          <a:lstStyle>
            <a:lvl1pPr marL="168275" indent="-168275" algn="l" defTabSz="914400" rtl="0" eaLnBrk="1" latinLnBrk="0" hangingPunct="1">
              <a:spcBef>
                <a:spcPts val="1400"/>
              </a:spcBef>
              <a:buFont typeface="Arial" pitchFamily="34" charset="0"/>
              <a:buChar char="•"/>
              <a:defRPr sz="1800" kern="1200">
                <a:solidFill>
                  <a:schemeClr val="tx1"/>
                </a:solidFill>
                <a:latin typeface="+mn-lt"/>
                <a:ea typeface="+mn-ea"/>
                <a:cs typeface="+mn-cs"/>
              </a:defRPr>
            </a:lvl1pPr>
            <a:lvl2pPr marL="625475" indent="-168275" algn="l" defTabSz="914400" rtl="0" eaLnBrk="1" latinLnBrk="0" hangingPunct="1">
              <a:spcBef>
                <a:spcPts val="1400"/>
              </a:spcBef>
              <a:buFont typeface="Arial" pitchFamily="34" charset="0"/>
              <a:buChar char="–"/>
              <a:defRPr sz="1600" kern="1200">
                <a:solidFill>
                  <a:schemeClr val="tx1"/>
                </a:solidFill>
                <a:latin typeface="+mn-lt"/>
                <a:ea typeface="+mn-ea"/>
                <a:cs typeface="+mn-cs"/>
              </a:defRPr>
            </a:lvl2pPr>
            <a:lvl3pPr marL="1036638" indent="-122238" algn="l" defTabSz="914400" rtl="0" eaLnBrk="1" latinLnBrk="0" hangingPunct="1">
              <a:spcBef>
                <a:spcPts val="1400"/>
              </a:spcBef>
              <a:buFont typeface="Arial" pitchFamily="34" charset="0"/>
              <a:buChar char="•"/>
              <a:defRPr sz="1400" kern="1200">
                <a:solidFill>
                  <a:schemeClr val="tx1"/>
                </a:solidFill>
                <a:latin typeface="+mn-lt"/>
                <a:ea typeface="+mn-ea"/>
                <a:cs typeface="+mn-cs"/>
              </a:defRPr>
            </a:lvl3pPr>
            <a:lvl4pPr marL="1493838" indent="-122238" algn="l" defTabSz="914400" rtl="0" eaLnBrk="1" latinLnBrk="0" hangingPunct="1">
              <a:spcBef>
                <a:spcPts val="1400"/>
              </a:spcBef>
              <a:buFont typeface="Arial" pitchFamily="34" charset="0"/>
              <a:buChar char="–"/>
              <a:defRPr sz="1400" kern="1200">
                <a:solidFill>
                  <a:schemeClr val="tx1"/>
                </a:solidFill>
                <a:latin typeface="+mn-lt"/>
                <a:ea typeface="+mn-ea"/>
                <a:cs typeface="+mn-cs"/>
              </a:defRPr>
            </a:lvl4pPr>
            <a:lvl5pPr marL="1951038" indent="-122238" algn="l" defTabSz="914400" rtl="0" eaLnBrk="1" latinLnBrk="0" hangingPunct="1">
              <a:spcBef>
                <a:spcPts val="14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smtClean="0"/>
          </a:p>
          <a:p>
            <a:pPr marL="0" indent="0" algn="ctr">
              <a:lnSpc>
                <a:spcPct val="120000"/>
              </a:lnSpc>
              <a:buFont typeface="Arial" pitchFamily="34" charset="0"/>
              <a:buNone/>
            </a:pPr>
            <a:r>
              <a:rPr lang="en-US" sz="9600" b="1" dirty="0" smtClean="0">
                <a:latin typeface="+mj-lt"/>
              </a:rPr>
              <a:t>Illinois Education Research Council</a:t>
            </a:r>
          </a:p>
          <a:p>
            <a:pPr marL="0" indent="0" algn="ctr">
              <a:lnSpc>
                <a:spcPct val="120000"/>
              </a:lnSpc>
              <a:buFont typeface="Arial" pitchFamily="34" charset="0"/>
              <a:buNone/>
            </a:pPr>
            <a:r>
              <a:rPr lang="en-US" sz="7200" b="1" dirty="0" smtClean="0">
                <a:latin typeface="+mj-lt"/>
              </a:rPr>
              <a:t>Southern Illinois University Edwardsville</a:t>
            </a:r>
          </a:p>
          <a:p>
            <a:pPr marL="0" indent="0" algn="ctr">
              <a:lnSpc>
                <a:spcPct val="120000"/>
              </a:lnSpc>
              <a:buFont typeface="Arial" pitchFamily="34" charset="0"/>
              <a:buNone/>
            </a:pPr>
            <a:endParaRPr lang="en-US" sz="7200" b="1" dirty="0" smtClean="0">
              <a:latin typeface="+mj-lt"/>
            </a:endParaRPr>
          </a:p>
          <a:p>
            <a:pPr marL="0" marR="0" indent="0" algn="ctr" defTabSz="914400" rtl="0" eaLnBrk="1" fontAlgn="auto" latinLnBrk="0" hangingPunct="1">
              <a:lnSpc>
                <a:spcPct val="120000"/>
              </a:lnSpc>
              <a:spcBef>
                <a:spcPts val="1400"/>
              </a:spcBef>
              <a:spcAft>
                <a:spcPts val="0"/>
              </a:spcAft>
              <a:buClrTx/>
              <a:buSzTx/>
              <a:buFont typeface="Arial" pitchFamily="34" charset="0"/>
              <a:buNone/>
              <a:tabLst/>
              <a:defRPr/>
            </a:pPr>
            <a:r>
              <a:rPr lang="en-US" sz="8000" b="1" kern="1200" dirty="0" smtClean="0">
                <a:solidFill>
                  <a:schemeClr val="tx1"/>
                </a:solidFill>
                <a:latin typeface="+mn-lt"/>
                <a:ea typeface="+mn-ea"/>
                <a:cs typeface="+mn-cs"/>
              </a:rPr>
              <a:t>Name, position</a:t>
            </a:r>
          </a:p>
          <a:p>
            <a:pPr marL="0" indent="0" algn="ctr">
              <a:lnSpc>
                <a:spcPct val="120000"/>
              </a:lnSpc>
              <a:buFont typeface="Arial" pitchFamily="34" charset="0"/>
              <a:buNone/>
            </a:pPr>
            <a:r>
              <a:rPr lang="en-US" sz="7200" b="1" dirty="0" smtClean="0">
                <a:latin typeface="+mj-lt"/>
              </a:rPr>
              <a:t>your email</a:t>
            </a:r>
          </a:p>
          <a:p>
            <a:pPr marL="0" indent="0" algn="ctr">
              <a:lnSpc>
                <a:spcPct val="120000"/>
              </a:lnSpc>
              <a:buFont typeface="Arial" pitchFamily="34" charset="0"/>
              <a:buNone/>
            </a:pPr>
            <a:r>
              <a:rPr lang="en-US" sz="7200" dirty="0" smtClean="0">
                <a:latin typeface="+mj-lt"/>
              </a:rPr>
              <a:t> 866-799-</a:t>
            </a:r>
            <a:r>
              <a:rPr lang="en-US" sz="7200" dirty="0" err="1" smtClean="0">
                <a:latin typeface="+mj-lt"/>
              </a:rPr>
              <a:t>IERC</a:t>
            </a:r>
            <a:r>
              <a:rPr lang="en-US" sz="7200" dirty="0" smtClean="0">
                <a:latin typeface="+mj-lt"/>
              </a:rPr>
              <a:t> (4372)</a:t>
            </a:r>
          </a:p>
          <a:p>
            <a:pPr marL="0" indent="0" algn="ctr">
              <a:lnSpc>
                <a:spcPct val="120000"/>
              </a:lnSpc>
              <a:buFont typeface="Arial" pitchFamily="34" charset="0"/>
              <a:buNone/>
            </a:pPr>
            <a:endParaRPr lang="en-US" sz="7200" b="1" dirty="0" smtClean="0"/>
          </a:p>
          <a:p>
            <a:pPr marL="0" indent="0" algn="ctr">
              <a:lnSpc>
                <a:spcPct val="120000"/>
              </a:lnSpc>
              <a:buFont typeface="Arial" pitchFamily="34" charset="0"/>
              <a:buNone/>
            </a:pPr>
            <a:r>
              <a:rPr lang="en-US" sz="7200" b="1" dirty="0" smtClean="0"/>
              <a:t>http://www.siue.edu/ierc/</a:t>
            </a:r>
          </a:p>
          <a:p>
            <a:pPr marL="0" indent="0" algn="ctr">
              <a:lnSpc>
                <a:spcPct val="120000"/>
              </a:lnSpc>
              <a:buFont typeface="Arial" pitchFamily="34" charset="0"/>
              <a:buNone/>
            </a:pPr>
            <a:endParaRPr lang="en-US" sz="7200" dirty="0" smtClean="0">
              <a:latin typeface="+mj-lt"/>
            </a:endParaRPr>
          </a:p>
          <a:p>
            <a:pPr marL="0" indent="0">
              <a:buFont typeface="Arial" pitchFamily="34" charset="0"/>
              <a:buNone/>
            </a:pPr>
            <a:endParaRPr lang="en-US" sz="7200" dirty="0"/>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571500"/>
            <a:ext cx="1676400" cy="78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4457700"/>
            <a:ext cx="457200" cy="342900"/>
          </a:xfrm>
          <a:prstGeom prst="rect">
            <a:avLst/>
          </a:prstGeom>
        </p:spPr>
      </p:pic>
      <p:sp>
        <p:nvSpPr>
          <p:cNvPr id="8" name="Rectangle 7"/>
          <p:cNvSpPr/>
          <p:nvPr userDrawn="1"/>
        </p:nvSpPr>
        <p:spPr>
          <a:xfrm>
            <a:off x="256032" y="4800600"/>
            <a:ext cx="9906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79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68275" indent="-168275">
              <a:spcBef>
                <a:spcPts val="1400"/>
              </a:spcBef>
              <a:defRPr sz="1800"/>
            </a:lvl1pPr>
            <a:lvl2pPr marL="625475" indent="-168275">
              <a:spcBef>
                <a:spcPts val="1400"/>
              </a:spcBef>
              <a:defRPr sz="1600"/>
            </a:lvl2pPr>
            <a:lvl3pPr marL="1036638" indent="-122238">
              <a:spcBef>
                <a:spcPts val="1400"/>
              </a:spcBef>
              <a:defRPr sz="1400"/>
            </a:lvl3pPr>
            <a:lvl4pPr marL="1493838" indent="-122238">
              <a:spcBef>
                <a:spcPts val="1400"/>
              </a:spcBef>
              <a:defRPr/>
            </a:lvl4pPr>
            <a:lvl5pPr marL="1951038" indent="-122238">
              <a:spcBef>
                <a:spcPts val="1400"/>
              </a:spcBef>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457200" y="1085850"/>
            <a:ext cx="8686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lvl1pPr>
              <a:defRPr sz="1000">
                <a:solidFill>
                  <a:schemeClr val="tx1"/>
                </a:solidFill>
              </a:defRPr>
            </a:lvl1pPr>
          </a:lstStyle>
          <a:p>
            <a:fld id="{42BF08DA-2FC0-4179-B8B0-B98D03B6487A}" type="slidenum">
              <a:rPr lang="en-US" smtClean="0"/>
              <a:pPr/>
              <a:t>‹#›</a:t>
            </a:fld>
            <a:endParaRPr lang="en-US" dirty="0"/>
          </a:p>
        </p:txBody>
      </p:sp>
    </p:spTree>
    <p:extLst>
      <p:ext uri="{BB962C8B-B14F-4D97-AF65-F5344CB8AC3E}">
        <p14:creationId xmlns:p14="http://schemas.microsoft.com/office/powerpoint/2010/main" val="41421928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76E1F829-F5FD-4365-9373-7BD2C20259CE}" type="slidenum">
              <a:rPr lang="en-US" smtClean="0"/>
              <a:t>‹#›</a:t>
            </a:fld>
            <a:endParaRPr lang="en-US"/>
          </a:p>
        </p:txBody>
      </p:sp>
    </p:spTree>
    <p:extLst>
      <p:ext uri="{BB962C8B-B14F-4D97-AF65-F5344CB8AC3E}">
        <p14:creationId xmlns:p14="http://schemas.microsoft.com/office/powerpoint/2010/main" val="10005848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76E1F829-F5FD-4365-9373-7BD2C20259CE}" type="slidenum">
              <a:rPr lang="en-US" smtClean="0"/>
              <a:t>‹#›</a:t>
            </a:fld>
            <a:endParaRPr lang="en-US"/>
          </a:p>
        </p:txBody>
      </p:sp>
    </p:spTree>
    <p:extLst>
      <p:ext uri="{BB962C8B-B14F-4D97-AF65-F5344CB8AC3E}">
        <p14:creationId xmlns:p14="http://schemas.microsoft.com/office/powerpoint/2010/main" val="42732709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76E1F829-F5FD-4365-9373-7BD2C20259CE}" type="slidenum">
              <a:rPr lang="en-US" smtClean="0"/>
              <a:t>‹#›</a:t>
            </a:fld>
            <a:endParaRPr lang="en-US"/>
          </a:p>
        </p:txBody>
      </p:sp>
    </p:spTree>
    <p:extLst>
      <p:ext uri="{BB962C8B-B14F-4D97-AF65-F5344CB8AC3E}">
        <p14:creationId xmlns:p14="http://schemas.microsoft.com/office/powerpoint/2010/main" val="39335220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6E1F829-F5FD-4365-9373-7BD2C20259CE}" type="slidenum">
              <a:rPr lang="en-US" smtClean="0"/>
              <a:t>‹#›</a:t>
            </a:fld>
            <a:endParaRPr lang="en-US"/>
          </a:p>
        </p:txBody>
      </p:sp>
    </p:spTree>
    <p:extLst>
      <p:ext uri="{BB962C8B-B14F-4D97-AF65-F5344CB8AC3E}">
        <p14:creationId xmlns:p14="http://schemas.microsoft.com/office/powerpoint/2010/main" val="1078568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E1F829-F5FD-4365-9373-7BD2C20259CE}" type="slidenum">
              <a:rPr lang="en-US" smtClean="0"/>
              <a:t>‹#›</a:t>
            </a:fld>
            <a:endParaRPr lang="en-US"/>
          </a:p>
        </p:txBody>
      </p:sp>
    </p:spTree>
    <p:extLst>
      <p:ext uri="{BB962C8B-B14F-4D97-AF65-F5344CB8AC3E}">
        <p14:creationId xmlns:p14="http://schemas.microsoft.com/office/powerpoint/2010/main" val="7352707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E1F829-F5FD-4365-9373-7BD2C20259CE}" type="slidenum">
              <a:rPr lang="en-US" smtClean="0"/>
              <a:t>‹#›</a:t>
            </a:fld>
            <a:endParaRPr lang="en-US"/>
          </a:p>
        </p:txBody>
      </p:sp>
    </p:spTree>
    <p:extLst>
      <p:ext uri="{BB962C8B-B14F-4D97-AF65-F5344CB8AC3E}">
        <p14:creationId xmlns:p14="http://schemas.microsoft.com/office/powerpoint/2010/main" val="33825527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34935"/>
            <a:ext cx="9144000" cy="244548"/>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36368" y="4836474"/>
            <a:ext cx="54864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2E50B892-1C12-4880-A37B-B976EF046D90}" type="slidenum">
              <a:rPr lang="en-US" smtClean="0"/>
              <a:t>‹#›</a:t>
            </a:fld>
            <a:endParaRPr lang="en-US" dirty="0"/>
          </a:p>
        </p:txBody>
      </p:sp>
      <p:pic>
        <p:nvPicPr>
          <p:cNvPr id="4" name="Pictur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48632" y="4832604"/>
            <a:ext cx="8046736" cy="310897"/>
          </a:xfrm>
          <a:prstGeom prst="rect">
            <a:avLst/>
          </a:prstGeom>
        </p:spPr>
      </p:pic>
    </p:spTree>
    <p:extLst>
      <p:ext uri="{BB962C8B-B14F-4D97-AF65-F5344CB8AC3E}">
        <p14:creationId xmlns:p14="http://schemas.microsoft.com/office/powerpoint/2010/main" val="407294995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rgbClr val="AD655F"/>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mailto:elichte@siue.edu"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3505200" y="1085850"/>
            <a:ext cx="5638800" cy="1028700"/>
          </a:xfrm>
          <a:prstGeom prst="rect">
            <a:avLst/>
          </a:prstGeom>
        </p:spPr>
        <p:txBody>
          <a:bodyPr lIns="91425" tIns="91425" rIns="91425" bIns="91425" anchor="b" anchorCtr="0">
            <a:noAutofit/>
          </a:bodyPr>
          <a:lstStyle/>
          <a:p>
            <a:pPr lvl="0" rtl="0">
              <a:spcBef>
                <a:spcPts val="0"/>
              </a:spcBef>
              <a:buNone/>
            </a:pPr>
            <a:r>
              <a:rPr lang="en" sz="2400" dirty="0" smtClean="0">
                <a:solidFill>
                  <a:srgbClr val="00477F"/>
                </a:solidFill>
              </a:rPr>
              <a:t>The Early Childhood Educator Preparation Innovation Grants: Lessons from Initial Implementation</a:t>
            </a:r>
            <a:endParaRPr lang="en" sz="2400" dirty="0">
              <a:solidFill>
                <a:srgbClr val="00477F"/>
              </a:solidFill>
            </a:endParaRPr>
          </a:p>
        </p:txBody>
      </p:sp>
      <p:sp>
        <p:nvSpPr>
          <p:cNvPr id="31" name="Shape 31"/>
          <p:cNvSpPr txBox="1">
            <a:spLocks noGrp="1"/>
          </p:cNvSpPr>
          <p:nvPr>
            <p:ph type="subTitle" idx="1"/>
          </p:nvPr>
        </p:nvSpPr>
        <p:spPr>
          <a:xfrm>
            <a:off x="3352800" y="2400300"/>
            <a:ext cx="5715000" cy="2000250"/>
          </a:xfrm>
          <a:prstGeom prst="rect">
            <a:avLst/>
          </a:prstGeom>
        </p:spPr>
        <p:txBody>
          <a:bodyPr lIns="91425" tIns="91425" rIns="91425" bIns="91425" anchor="t" anchorCtr="0">
            <a:noAutofit/>
          </a:bodyPr>
          <a:lstStyle/>
          <a:p>
            <a:pPr>
              <a:spcBef>
                <a:spcPts val="0"/>
              </a:spcBef>
            </a:pPr>
            <a:r>
              <a:rPr lang="en-US" b="1" dirty="0">
                <a:solidFill>
                  <a:schemeClr val="tx1">
                    <a:lumMod val="75000"/>
                    <a:lumOff val="25000"/>
                  </a:schemeClr>
                </a:solidFill>
              </a:rPr>
              <a:t>Gateways to Opportunity Higher Education Forum </a:t>
            </a:r>
            <a:endParaRPr lang="en-US" b="1" dirty="0" smtClean="0">
              <a:solidFill>
                <a:schemeClr val="tx1">
                  <a:lumMod val="75000"/>
                  <a:lumOff val="25000"/>
                </a:schemeClr>
              </a:solidFill>
            </a:endParaRPr>
          </a:p>
          <a:p>
            <a:pPr>
              <a:spcBef>
                <a:spcPts val="0"/>
              </a:spcBef>
            </a:pPr>
            <a:r>
              <a:rPr lang="en" sz="1600" b="1" dirty="0" smtClean="0">
                <a:solidFill>
                  <a:schemeClr val="tx1">
                    <a:lumMod val="75000"/>
                    <a:lumOff val="25000"/>
                  </a:schemeClr>
                </a:solidFill>
              </a:rPr>
              <a:t>April </a:t>
            </a:r>
            <a:r>
              <a:rPr lang="en" sz="1600" b="1" dirty="0">
                <a:solidFill>
                  <a:schemeClr val="tx1">
                    <a:lumMod val="75000"/>
                    <a:lumOff val="25000"/>
                  </a:schemeClr>
                </a:solidFill>
              </a:rPr>
              <a:t>10, 2015</a:t>
            </a:r>
          </a:p>
          <a:p>
            <a:pPr rtl="0">
              <a:spcBef>
                <a:spcPts val="0"/>
              </a:spcBef>
              <a:buNone/>
            </a:pPr>
            <a:r>
              <a:rPr lang="en" b="1" dirty="0" smtClean="0">
                <a:solidFill>
                  <a:schemeClr val="tx1">
                    <a:lumMod val="75000"/>
                    <a:lumOff val="25000"/>
                  </a:schemeClr>
                </a:solidFill>
              </a:rPr>
              <a:t>Eric </a:t>
            </a:r>
            <a:r>
              <a:rPr lang="en" b="1" dirty="0">
                <a:solidFill>
                  <a:schemeClr val="tx1">
                    <a:lumMod val="75000"/>
                    <a:lumOff val="25000"/>
                  </a:schemeClr>
                </a:solidFill>
              </a:rPr>
              <a:t>Lichtenberger</a:t>
            </a:r>
          </a:p>
          <a:p>
            <a:pPr lvl="0" rtl="0">
              <a:spcBef>
                <a:spcPts val="0"/>
              </a:spcBef>
              <a:buNone/>
            </a:pPr>
            <a:r>
              <a:rPr lang="en" b="1" dirty="0" smtClean="0">
                <a:solidFill>
                  <a:schemeClr val="tx1">
                    <a:lumMod val="75000"/>
                    <a:lumOff val="25000"/>
                  </a:schemeClr>
                </a:solidFill>
              </a:rPr>
              <a:t>Brenda Klostermann</a:t>
            </a:r>
          </a:p>
          <a:p>
            <a:pPr lvl="0" rtl="0">
              <a:spcBef>
                <a:spcPts val="0"/>
              </a:spcBef>
              <a:buNone/>
            </a:pPr>
            <a:r>
              <a:rPr lang="en" b="1" dirty="0" smtClean="0">
                <a:solidFill>
                  <a:schemeClr val="tx1">
                    <a:lumMod val="75000"/>
                    <a:lumOff val="25000"/>
                  </a:schemeClr>
                </a:solidFill>
              </a:rPr>
              <a:t>Dan </a:t>
            </a:r>
            <a:r>
              <a:rPr lang="en" b="1" dirty="0">
                <a:solidFill>
                  <a:schemeClr val="tx1">
                    <a:lumMod val="75000"/>
                    <a:lumOff val="25000"/>
                  </a:schemeClr>
                </a:solidFill>
              </a:rPr>
              <a:t>Duffy</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Developing the Interview </a:t>
            </a:r>
            <a:r>
              <a:rPr lang="en" dirty="0"/>
              <a:t>Protocol</a:t>
            </a:r>
          </a:p>
        </p:txBody>
      </p:sp>
      <p:sp>
        <p:nvSpPr>
          <p:cNvPr id="73" name="Shape 73"/>
          <p:cNvSpPr txBox="1">
            <a:spLocks noGrp="1"/>
          </p:cNvSpPr>
          <p:nvPr>
            <p:ph idx="1"/>
          </p:nvPr>
        </p:nvSpPr>
        <p:spPr>
          <a:xfrm>
            <a:off x="533400" y="1047750"/>
            <a:ext cx="8229600" cy="3394472"/>
          </a:xfrm>
          <a:prstGeom prst="rect">
            <a:avLst/>
          </a:prstGeom>
        </p:spPr>
        <p:txBody>
          <a:bodyPr lIns="91425" tIns="91425" rIns="91425" bIns="91425" anchor="t" anchorCtr="0">
            <a:noAutofit/>
          </a:bodyPr>
          <a:lstStyle/>
          <a:p>
            <a:pPr>
              <a:spcBef>
                <a:spcPts val="0"/>
              </a:spcBef>
              <a:spcAft>
                <a:spcPts val="600"/>
              </a:spcAft>
            </a:pPr>
            <a:r>
              <a:rPr lang="en" sz="2000" b="1" dirty="0">
                <a:solidFill>
                  <a:schemeClr val="tx2"/>
                </a:solidFill>
              </a:rPr>
              <a:t>Went through several </a:t>
            </a:r>
            <a:r>
              <a:rPr lang="en" sz="2000" b="1" dirty="0" smtClean="0">
                <a:solidFill>
                  <a:schemeClr val="tx2"/>
                </a:solidFill>
              </a:rPr>
              <a:t>iterations</a:t>
            </a:r>
          </a:p>
          <a:p>
            <a:pPr lvl="1">
              <a:spcBef>
                <a:spcPts val="0"/>
              </a:spcBef>
              <a:spcAft>
                <a:spcPts val="1200"/>
              </a:spcAft>
            </a:pPr>
            <a:r>
              <a:rPr lang="en" sz="2000" dirty="0"/>
              <a:t>Used the project narratives to develop a draft version </a:t>
            </a:r>
          </a:p>
          <a:p>
            <a:pPr lvl="1">
              <a:spcBef>
                <a:spcPts val="0"/>
              </a:spcBef>
              <a:spcAft>
                <a:spcPts val="1200"/>
              </a:spcAft>
            </a:pPr>
            <a:r>
              <a:rPr lang="en" sz="2000" dirty="0"/>
              <a:t>Obtained initial feedback internally at the </a:t>
            </a:r>
            <a:r>
              <a:rPr lang="en" sz="2000" dirty="0" smtClean="0"/>
              <a:t>IERC </a:t>
            </a:r>
          </a:p>
          <a:p>
            <a:pPr lvl="1">
              <a:spcBef>
                <a:spcPts val="0"/>
              </a:spcBef>
              <a:spcAft>
                <a:spcPts val="1200"/>
              </a:spcAft>
            </a:pPr>
            <a:r>
              <a:rPr lang="en" sz="2000" dirty="0" smtClean="0"/>
              <a:t>Obtained </a:t>
            </a:r>
            <a:r>
              <a:rPr lang="en" sz="2000" dirty="0"/>
              <a:t>feedback from </a:t>
            </a:r>
            <a:r>
              <a:rPr lang="en" sz="2000" dirty="0" smtClean="0"/>
              <a:t>the Board of Higher Education, INCCRRA, </a:t>
            </a:r>
            <a:r>
              <a:rPr lang="en" sz="2000" dirty="0"/>
              <a:t>and the Governor’s </a:t>
            </a:r>
            <a:r>
              <a:rPr lang="en" sz="2000" dirty="0" smtClean="0"/>
              <a:t>Office of Early Childhood Development (OECD)</a:t>
            </a:r>
          </a:p>
          <a:p>
            <a:pPr lvl="1">
              <a:spcBef>
                <a:spcPts val="0"/>
              </a:spcBef>
              <a:spcAft>
                <a:spcPts val="1200"/>
              </a:spcAft>
            </a:pPr>
            <a:r>
              <a:rPr lang="en" sz="2000" dirty="0" smtClean="0"/>
              <a:t>Received final feedback </a:t>
            </a:r>
            <a:r>
              <a:rPr lang="en" sz="2000" dirty="0"/>
              <a:t>from Stephanie </a:t>
            </a:r>
            <a:r>
              <a:rPr lang="en" sz="2000" dirty="0" smtClean="0"/>
              <a:t>Bernoteit. </a:t>
            </a:r>
          </a:p>
          <a:p>
            <a:pPr lvl="1">
              <a:spcBef>
                <a:spcPts val="0"/>
              </a:spcBef>
              <a:spcAft>
                <a:spcPts val="1200"/>
              </a:spcAft>
            </a:pPr>
            <a:r>
              <a:rPr lang="en" sz="2000" dirty="0" smtClean="0"/>
              <a:t>Made some slight adaptations after the first couple of interviews.</a:t>
            </a:r>
            <a:endParaRPr lang="en" sz="2000" dirty="0"/>
          </a:p>
          <a:p>
            <a:pPr lvl="1">
              <a:spcBef>
                <a:spcPts val="0"/>
              </a:spcBef>
              <a:spcAft>
                <a:spcPts val="1200"/>
              </a:spcAft>
            </a:pPr>
            <a:endParaRPr lang="en" dirty="0" smtClean="0"/>
          </a:p>
          <a:p>
            <a:pPr marL="457200" lvl="1" indent="0">
              <a:spcBef>
                <a:spcPts val="0"/>
              </a:spcBef>
              <a:spcAft>
                <a:spcPts val="1200"/>
              </a:spcAft>
              <a:buNone/>
            </a:pPr>
            <a:endParaRPr lang="en" dirty="0"/>
          </a:p>
        </p:txBody>
      </p:sp>
      <p:sp>
        <p:nvSpPr>
          <p:cNvPr id="2" name="Slide Number Placeholder 1"/>
          <p:cNvSpPr>
            <a:spLocks noGrp="1"/>
          </p:cNvSpPr>
          <p:nvPr>
            <p:ph type="sldNum" sz="quarter" idx="12"/>
          </p:nvPr>
        </p:nvSpPr>
        <p:spPr/>
        <p:txBody>
          <a:bodyPr/>
          <a:lstStyle/>
          <a:p>
            <a:fld id="{42BF08DA-2FC0-4179-B8B0-B98D03B6487A}" type="slidenum">
              <a:rPr lang="en-US" smtClean="0"/>
              <a:pPr/>
              <a:t>10</a:t>
            </a:fld>
            <a:endParaRPr lang="en-US" dirty="0"/>
          </a:p>
        </p:txBody>
      </p:sp>
    </p:spTree>
    <p:extLst>
      <p:ext uri="{BB962C8B-B14F-4D97-AF65-F5344CB8AC3E}">
        <p14:creationId xmlns:p14="http://schemas.microsoft.com/office/powerpoint/2010/main" val="28207502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Questions on the Interview </a:t>
            </a:r>
            <a:r>
              <a:rPr lang="en" dirty="0"/>
              <a:t>Protocol</a:t>
            </a:r>
          </a:p>
        </p:txBody>
      </p:sp>
      <p:sp>
        <p:nvSpPr>
          <p:cNvPr id="73" name="Shape 73"/>
          <p:cNvSpPr txBox="1">
            <a:spLocks noGrp="1"/>
          </p:cNvSpPr>
          <p:nvPr>
            <p:ph idx="1"/>
          </p:nvPr>
        </p:nvSpPr>
        <p:spPr>
          <a:xfrm>
            <a:off x="457200" y="1123950"/>
            <a:ext cx="8229600" cy="3394472"/>
          </a:xfrm>
          <a:prstGeom prst="rect">
            <a:avLst/>
          </a:prstGeom>
        </p:spPr>
        <p:txBody>
          <a:bodyPr lIns="91425" tIns="91425" rIns="91425" bIns="91425" anchor="t" anchorCtr="0">
            <a:noAutofit/>
          </a:bodyPr>
          <a:lstStyle/>
          <a:p>
            <a:pPr>
              <a:spcBef>
                <a:spcPts val="0"/>
              </a:spcBef>
              <a:spcAft>
                <a:spcPts val="600"/>
              </a:spcAft>
            </a:pPr>
            <a:r>
              <a:rPr lang="en" sz="2400" b="1" dirty="0" smtClean="0">
                <a:solidFill>
                  <a:schemeClr val="tx2"/>
                </a:solidFill>
              </a:rPr>
              <a:t>Focused on major goals and activities associated with each project</a:t>
            </a:r>
          </a:p>
          <a:p>
            <a:pPr lvl="1">
              <a:spcBef>
                <a:spcPts val="0"/>
              </a:spcBef>
              <a:spcAft>
                <a:spcPts val="600"/>
              </a:spcAft>
            </a:pPr>
            <a:r>
              <a:rPr lang="en" sz="2400" dirty="0" smtClean="0"/>
              <a:t>Barriers </a:t>
            </a:r>
            <a:r>
              <a:rPr lang="en" sz="2400" dirty="0"/>
              <a:t>to implementation</a:t>
            </a:r>
          </a:p>
          <a:p>
            <a:pPr lvl="1">
              <a:spcBef>
                <a:spcPts val="0"/>
              </a:spcBef>
              <a:spcAft>
                <a:spcPts val="600"/>
              </a:spcAft>
            </a:pPr>
            <a:r>
              <a:rPr lang="en" sz="2400" dirty="0"/>
              <a:t>Catalysts and </a:t>
            </a:r>
            <a:r>
              <a:rPr lang="en" sz="2400" dirty="0" smtClean="0"/>
              <a:t>levers </a:t>
            </a:r>
            <a:r>
              <a:rPr lang="en" sz="2400" dirty="0"/>
              <a:t>allowing for implementation</a:t>
            </a:r>
          </a:p>
          <a:p>
            <a:pPr lvl="1">
              <a:spcBef>
                <a:spcPts val="0"/>
              </a:spcBef>
              <a:spcAft>
                <a:spcPts val="600"/>
              </a:spcAft>
            </a:pPr>
            <a:r>
              <a:rPr lang="en" sz="2400" dirty="0"/>
              <a:t>Innovations and enhancements to articulation</a:t>
            </a:r>
          </a:p>
          <a:p>
            <a:pPr lvl="1">
              <a:spcBef>
                <a:spcPts val="0"/>
              </a:spcBef>
              <a:spcAft>
                <a:spcPts val="600"/>
              </a:spcAft>
            </a:pPr>
            <a:r>
              <a:rPr lang="en" sz="2400" dirty="0"/>
              <a:t>Program/curricular </a:t>
            </a:r>
            <a:r>
              <a:rPr lang="en" sz="2400" dirty="0" smtClean="0"/>
              <a:t>enhancements</a:t>
            </a:r>
          </a:p>
        </p:txBody>
      </p:sp>
      <p:sp>
        <p:nvSpPr>
          <p:cNvPr id="2" name="Slide Number Placeholder 1"/>
          <p:cNvSpPr>
            <a:spLocks noGrp="1"/>
          </p:cNvSpPr>
          <p:nvPr>
            <p:ph type="sldNum" sz="quarter" idx="12"/>
          </p:nvPr>
        </p:nvSpPr>
        <p:spPr/>
        <p:txBody>
          <a:bodyPr/>
          <a:lstStyle/>
          <a:p>
            <a:fld id="{42BF08DA-2FC0-4179-B8B0-B98D03B6487A}" type="slidenum">
              <a:rPr lang="en-US" smtClean="0"/>
              <a:pPr/>
              <a:t>11</a:t>
            </a:fld>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2800" dirty="0" smtClean="0"/>
              <a:t>Questions on the Interview Protocol (cont.)</a:t>
            </a:r>
            <a:endParaRPr lang="en" sz="2800" dirty="0"/>
          </a:p>
        </p:txBody>
      </p:sp>
      <p:sp>
        <p:nvSpPr>
          <p:cNvPr id="73" name="Shape 73"/>
          <p:cNvSpPr txBox="1">
            <a:spLocks noGrp="1"/>
          </p:cNvSpPr>
          <p:nvPr>
            <p:ph idx="1"/>
          </p:nvPr>
        </p:nvSpPr>
        <p:spPr>
          <a:xfrm>
            <a:off x="304800" y="1200150"/>
            <a:ext cx="8534400" cy="3394472"/>
          </a:xfrm>
          <a:prstGeom prst="rect">
            <a:avLst/>
          </a:prstGeom>
        </p:spPr>
        <p:txBody>
          <a:bodyPr lIns="91425" tIns="91425" rIns="91425" bIns="91425" anchor="t" anchorCtr="0">
            <a:noAutofit/>
          </a:bodyPr>
          <a:lstStyle/>
          <a:p>
            <a:pPr lvl="1">
              <a:spcBef>
                <a:spcPts val="0"/>
              </a:spcBef>
              <a:spcAft>
                <a:spcPts val="600"/>
              </a:spcAft>
            </a:pPr>
            <a:r>
              <a:rPr lang="en" sz="2400" dirty="0" smtClean="0"/>
              <a:t>Real and potential impacts</a:t>
            </a:r>
            <a:endParaRPr lang="en" sz="2200" dirty="0" smtClean="0"/>
          </a:p>
          <a:p>
            <a:pPr lvl="1">
              <a:spcBef>
                <a:spcPts val="0"/>
              </a:spcBef>
              <a:spcAft>
                <a:spcPts val="600"/>
              </a:spcAft>
            </a:pPr>
            <a:r>
              <a:rPr lang="en" sz="2400" dirty="0" smtClean="0"/>
              <a:t>How far along the parters were in the implementation process</a:t>
            </a:r>
            <a:endParaRPr lang="en" sz="2400" dirty="0"/>
          </a:p>
          <a:p>
            <a:pPr lvl="1">
              <a:spcBef>
                <a:spcPts val="0"/>
              </a:spcBef>
              <a:spcAft>
                <a:spcPts val="600"/>
              </a:spcAft>
            </a:pPr>
            <a:r>
              <a:rPr lang="en" sz="2400" dirty="0"/>
              <a:t>Ways in which new standards and program requirements </a:t>
            </a:r>
            <a:r>
              <a:rPr lang="en" sz="2400" dirty="0" smtClean="0"/>
              <a:t>were </a:t>
            </a:r>
            <a:r>
              <a:rPr lang="en" sz="2400" dirty="0"/>
              <a:t>being </a:t>
            </a:r>
            <a:r>
              <a:rPr lang="en" sz="2400" dirty="0" smtClean="0"/>
              <a:t>met</a:t>
            </a:r>
          </a:p>
          <a:p>
            <a:pPr lvl="2">
              <a:spcBef>
                <a:spcPts val="0"/>
              </a:spcBef>
              <a:spcAft>
                <a:spcPts val="600"/>
              </a:spcAft>
            </a:pPr>
            <a:r>
              <a:rPr lang="en" sz="2400" dirty="0">
                <a:solidFill>
                  <a:srgbClr val="00477F"/>
                </a:solidFill>
              </a:rPr>
              <a:t>Articulation</a:t>
            </a:r>
          </a:p>
          <a:p>
            <a:pPr lvl="2">
              <a:spcBef>
                <a:spcPts val="0"/>
              </a:spcBef>
              <a:spcAft>
                <a:spcPts val="600"/>
              </a:spcAft>
            </a:pPr>
            <a:r>
              <a:rPr lang="en" sz="2400" dirty="0" smtClean="0">
                <a:solidFill>
                  <a:srgbClr val="00477F"/>
                </a:solidFill>
              </a:rPr>
              <a:t>Overall</a:t>
            </a:r>
          </a:p>
          <a:p>
            <a:pPr lvl="1">
              <a:spcBef>
                <a:spcPts val="0"/>
              </a:spcBef>
              <a:spcAft>
                <a:spcPts val="600"/>
              </a:spcAft>
            </a:pPr>
            <a:r>
              <a:rPr lang="en" sz="2400" dirty="0" smtClean="0"/>
              <a:t>Overall thoughts about the grant process</a:t>
            </a:r>
          </a:p>
          <a:p>
            <a:pPr marL="914400" lvl="2" indent="0">
              <a:spcBef>
                <a:spcPts val="0"/>
              </a:spcBef>
              <a:spcAft>
                <a:spcPts val="600"/>
              </a:spcAft>
              <a:buNone/>
            </a:pPr>
            <a:endParaRPr lang="en" sz="1800" dirty="0" smtClean="0"/>
          </a:p>
        </p:txBody>
      </p:sp>
      <p:sp>
        <p:nvSpPr>
          <p:cNvPr id="2" name="Slide Number Placeholder 1"/>
          <p:cNvSpPr>
            <a:spLocks noGrp="1"/>
          </p:cNvSpPr>
          <p:nvPr>
            <p:ph type="sldNum" sz="quarter" idx="12"/>
          </p:nvPr>
        </p:nvSpPr>
        <p:spPr/>
        <p:txBody>
          <a:bodyPr/>
          <a:lstStyle/>
          <a:p>
            <a:fld id="{42BF08DA-2FC0-4179-B8B0-B98D03B6487A}" type="slidenum">
              <a:rPr lang="en-US" smtClean="0"/>
              <a:pPr/>
              <a:t>12</a:t>
            </a:fld>
            <a:endParaRPr lang="en-US" dirty="0"/>
          </a:p>
        </p:txBody>
      </p:sp>
    </p:spTree>
    <p:extLst>
      <p:ext uri="{BB962C8B-B14F-4D97-AF65-F5344CB8AC3E}">
        <p14:creationId xmlns:p14="http://schemas.microsoft.com/office/powerpoint/2010/main" val="55764705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9"/>
            <a:ext cx="8534400" cy="857250"/>
          </a:xfrm>
          <a:prstGeom prst="rect">
            <a:avLst/>
          </a:prstGeom>
        </p:spPr>
        <p:txBody>
          <a:bodyPr lIns="91425" tIns="91425" rIns="91425" bIns="91425" anchor="b" anchorCtr="0">
            <a:noAutofit/>
          </a:bodyPr>
          <a:lstStyle/>
          <a:p>
            <a:pPr>
              <a:spcBef>
                <a:spcPts val="0"/>
              </a:spcBef>
              <a:buNone/>
            </a:pPr>
            <a:r>
              <a:rPr lang="en" dirty="0" smtClean="0"/>
              <a:t>Different Versions of the Interview </a:t>
            </a:r>
            <a:r>
              <a:rPr lang="en" dirty="0"/>
              <a:t>Protocol</a:t>
            </a:r>
          </a:p>
        </p:txBody>
      </p:sp>
      <p:sp>
        <p:nvSpPr>
          <p:cNvPr id="73" name="Shape 73"/>
          <p:cNvSpPr txBox="1">
            <a:spLocks noGrp="1"/>
          </p:cNvSpPr>
          <p:nvPr>
            <p:ph idx="1"/>
          </p:nvPr>
        </p:nvSpPr>
        <p:spPr>
          <a:prstGeom prst="rect">
            <a:avLst/>
          </a:prstGeom>
        </p:spPr>
        <p:txBody>
          <a:bodyPr lIns="91425" tIns="91425" rIns="91425" bIns="91425" anchor="t" anchorCtr="0">
            <a:noAutofit/>
          </a:bodyPr>
          <a:lstStyle/>
          <a:p>
            <a:pPr marL="0" indent="0">
              <a:spcBef>
                <a:spcPts val="0"/>
              </a:spcBef>
              <a:spcAft>
                <a:spcPts val="600"/>
              </a:spcAft>
              <a:buNone/>
            </a:pPr>
            <a:r>
              <a:rPr lang="en" sz="2800" b="1" dirty="0" smtClean="0">
                <a:solidFill>
                  <a:schemeClr val="tx2"/>
                </a:solidFill>
              </a:rPr>
              <a:t>Four </a:t>
            </a:r>
            <a:r>
              <a:rPr lang="en" sz="2800" b="1" dirty="0">
                <a:solidFill>
                  <a:schemeClr val="tx2"/>
                </a:solidFill>
              </a:rPr>
              <a:t>different versions: </a:t>
            </a:r>
            <a:endParaRPr lang="en" sz="2800" b="1" dirty="0" smtClean="0">
              <a:solidFill>
                <a:schemeClr val="tx2"/>
              </a:solidFill>
            </a:endParaRPr>
          </a:p>
          <a:p>
            <a:pPr marL="457200" lvl="1" indent="0">
              <a:spcBef>
                <a:spcPts val="0"/>
              </a:spcBef>
              <a:spcAft>
                <a:spcPts val="600"/>
              </a:spcAft>
              <a:buNone/>
            </a:pPr>
            <a:r>
              <a:rPr lang="en" sz="2800" dirty="0" smtClean="0"/>
              <a:t>a</a:t>
            </a:r>
            <a:r>
              <a:rPr lang="en" sz="2800" dirty="0"/>
              <a:t>) four-year </a:t>
            </a:r>
            <a:r>
              <a:rPr lang="en" sz="2800" dirty="0" smtClean="0"/>
              <a:t>partners</a:t>
            </a:r>
          </a:p>
          <a:p>
            <a:pPr marL="457200" lvl="1" indent="0">
              <a:spcBef>
                <a:spcPts val="0"/>
              </a:spcBef>
              <a:spcAft>
                <a:spcPts val="600"/>
              </a:spcAft>
              <a:buNone/>
            </a:pPr>
            <a:r>
              <a:rPr lang="en" sz="2800" dirty="0" smtClean="0"/>
              <a:t>b) community college partners</a:t>
            </a:r>
          </a:p>
          <a:p>
            <a:pPr marL="457200" lvl="1" indent="0">
              <a:spcBef>
                <a:spcPts val="0"/>
              </a:spcBef>
              <a:spcAft>
                <a:spcPts val="600"/>
              </a:spcAft>
              <a:buNone/>
            </a:pPr>
            <a:r>
              <a:rPr lang="en" sz="2800" dirty="0" smtClean="0"/>
              <a:t>c</a:t>
            </a:r>
            <a:r>
              <a:rPr lang="en" sz="2800" dirty="0"/>
              <a:t>) community-based </a:t>
            </a:r>
            <a:r>
              <a:rPr lang="en" sz="2800" dirty="0" smtClean="0"/>
              <a:t>partners</a:t>
            </a:r>
          </a:p>
          <a:p>
            <a:pPr marL="457200" lvl="1" indent="0">
              <a:spcBef>
                <a:spcPts val="0"/>
              </a:spcBef>
              <a:spcAft>
                <a:spcPts val="600"/>
              </a:spcAft>
              <a:buNone/>
            </a:pPr>
            <a:r>
              <a:rPr lang="en" sz="2800" dirty="0" smtClean="0"/>
              <a:t>d) for those associated with more than one site</a:t>
            </a:r>
            <a:endParaRPr lang="en" sz="2800" dirty="0"/>
          </a:p>
        </p:txBody>
      </p:sp>
      <p:sp>
        <p:nvSpPr>
          <p:cNvPr id="2" name="Slide Number Placeholder 1"/>
          <p:cNvSpPr>
            <a:spLocks noGrp="1"/>
          </p:cNvSpPr>
          <p:nvPr>
            <p:ph type="sldNum" sz="quarter" idx="12"/>
          </p:nvPr>
        </p:nvSpPr>
        <p:spPr/>
        <p:txBody>
          <a:bodyPr/>
          <a:lstStyle/>
          <a:p>
            <a:fld id="{42BF08DA-2FC0-4179-B8B0-B98D03B6487A}" type="slidenum">
              <a:rPr lang="en-US" smtClean="0"/>
              <a:pPr/>
              <a:t>13</a:t>
            </a:fld>
            <a:endParaRPr lang="en-US" dirty="0"/>
          </a:p>
        </p:txBody>
      </p:sp>
    </p:spTree>
    <p:extLst>
      <p:ext uri="{BB962C8B-B14F-4D97-AF65-F5344CB8AC3E}">
        <p14:creationId xmlns:p14="http://schemas.microsoft.com/office/powerpoint/2010/main" val="114772889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Interview Participants</a:t>
            </a:r>
            <a:endParaRPr lang="en" dirty="0"/>
          </a:p>
        </p:txBody>
      </p:sp>
      <p:sp>
        <p:nvSpPr>
          <p:cNvPr id="79" name="Shape 79"/>
          <p:cNvSpPr txBox="1">
            <a:spLocks noGrp="1"/>
          </p:cNvSpPr>
          <p:nvPr>
            <p:ph idx="1"/>
          </p:nvPr>
        </p:nvSpPr>
        <p:spPr>
          <a:xfrm>
            <a:off x="457200" y="1123950"/>
            <a:ext cx="8229600" cy="3581400"/>
          </a:xfrm>
          <a:prstGeom prst="rect">
            <a:avLst/>
          </a:prstGeom>
        </p:spPr>
        <p:txBody>
          <a:bodyPr lIns="91425" tIns="91425" rIns="91425" bIns="91425" anchor="t" anchorCtr="0">
            <a:noAutofit/>
          </a:bodyPr>
          <a:lstStyle/>
          <a:p>
            <a:pPr>
              <a:spcBef>
                <a:spcPts val="0"/>
              </a:spcBef>
              <a:spcAft>
                <a:spcPts val="600"/>
              </a:spcAft>
            </a:pPr>
            <a:r>
              <a:rPr lang="en" sz="2400" dirty="0" smtClean="0">
                <a:solidFill>
                  <a:schemeClr val="tx2"/>
                </a:solidFill>
              </a:rPr>
              <a:t>Worked with the principal investigtors to identify </a:t>
            </a:r>
            <a:r>
              <a:rPr lang="en" sz="2400" dirty="0">
                <a:solidFill>
                  <a:schemeClr val="tx2"/>
                </a:solidFill>
              </a:rPr>
              <a:t>53 individuals from the </a:t>
            </a:r>
            <a:r>
              <a:rPr lang="en" sz="2400" dirty="0" smtClean="0">
                <a:solidFill>
                  <a:schemeClr val="tx2"/>
                </a:solidFill>
              </a:rPr>
              <a:t>12 projects </a:t>
            </a:r>
            <a:r>
              <a:rPr lang="en" sz="2400" dirty="0">
                <a:solidFill>
                  <a:schemeClr val="tx2"/>
                </a:solidFill>
              </a:rPr>
              <a:t>sites; 48 were unique.</a:t>
            </a:r>
          </a:p>
          <a:p>
            <a:pPr lvl="1">
              <a:spcBef>
                <a:spcPts val="0"/>
              </a:spcBef>
              <a:spcAft>
                <a:spcPts val="600"/>
              </a:spcAft>
            </a:pPr>
            <a:r>
              <a:rPr lang="en" sz="2400" dirty="0" smtClean="0"/>
              <a:t>21 were </a:t>
            </a:r>
            <a:r>
              <a:rPr lang="en" sz="2400" dirty="0"/>
              <a:t>from four-year </a:t>
            </a:r>
            <a:r>
              <a:rPr lang="en" sz="2400" dirty="0" smtClean="0"/>
              <a:t>colleges, 23 were </a:t>
            </a:r>
            <a:r>
              <a:rPr lang="en" sz="2400" dirty="0"/>
              <a:t>from community </a:t>
            </a:r>
            <a:r>
              <a:rPr lang="en" sz="2400" dirty="0" smtClean="0"/>
              <a:t>colleges, and four were community-based partners (e.g., Head Start Administrators)</a:t>
            </a:r>
            <a:endParaRPr lang="en" sz="2400" dirty="0"/>
          </a:p>
          <a:p>
            <a:pPr>
              <a:spcBef>
                <a:spcPts val="0"/>
              </a:spcBef>
              <a:spcAft>
                <a:spcPts val="600"/>
              </a:spcAft>
            </a:pPr>
            <a:r>
              <a:rPr lang="en" sz="2400" dirty="0">
                <a:solidFill>
                  <a:schemeClr val="tx2"/>
                </a:solidFill>
              </a:rPr>
              <a:t>There was some overlap as five of the individuals were associated with two </a:t>
            </a:r>
            <a:r>
              <a:rPr lang="en" sz="2400" dirty="0" smtClean="0">
                <a:solidFill>
                  <a:schemeClr val="tx2"/>
                </a:solidFill>
              </a:rPr>
              <a:t>EPPI grants(community </a:t>
            </a:r>
            <a:r>
              <a:rPr lang="en" sz="2400" dirty="0">
                <a:solidFill>
                  <a:schemeClr val="tx2"/>
                </a:solidFill>
              </a:rPr>
              <a:t>colleges</a:t>
            </a:r>
            <a:r>
              <a:rPr lang="en" sz="2400" dirty="0" smtClean="0"/>
              <a:t>).</a:t>
            </a:r>
          </a:p>
          <a:p>
            <a:pPr>
              <a:spcBef>
                <a:spcPts val="0"/>
              </a:spcBef>
              <a:spcAft>
                <a:spcPts val="600"/>
              </a:spcAft>
            </a:pPr>
            <a:r>
              <a:rPr lang="en" sz="2400" dirty="0" smtClean="0"/>
              <a:t>In the end, we inteviewed 45 unique individuals. </a:t>
            </a:r>
            <a:endParaRPr lang="en" sz="2400" dirty="0"/>
          </a:p>
          <a:p>
            <a:pPr>
              <a:spcBef>
                <a:spcPts val="0"/>
              </a:spcBef>
              <a:buNone/>
            </a:pPr>
            <a:endParaRPr dirty="0"/>
          </a:p>
        </p:txBody>
      </p:sp>
      <p:sp>
        <p:nvSpPr>
          <p:cNvPr id="2" name="Slide Number Placeholder 1"/>
          <p:cNvSpPr>
            <a:spLocks noGrp="1"/>
          </p:cNvSpPr>
          <p:nvPr>
            <p:ph type="sldNum" sz="quarter" idx="12"/>
          </p:nvPr>
        </p:nvSpPr>
        <p:spPr/>
        <p:txBody>
          <a:bodyPr/>
          <a:lstStyle/>
          <a:p>
            <a:fld id="{42BF08DA-2FC0-4179-B8B0-B98D03B6487A}" type="slidenum">
              <a:rPr lang="en-US" smtClean="0"/>
              <a:pPr/>
              <a:t>14</a:t>
            </a:fld>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the Grantees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Six public four-year institutions were involved in partnerships </a:t>
            </a:r>
          </a:p>
          <a:p>
            <a:r>
              <a:rPr lang="en-US" sz="2800" dirty="0" smtClean="0"/>
              <a:t>Six private four-year institutions* </a:t>
            </a:r>
          </a:p>
          <a:p>
            <a:pPr lvl="1"/>
            <a:r>
              <a:rPr lang="en-US" sz="2600" dirty="0" smtClean="0">
                <a:solidFill>
                  <a:srgbClr val="AD655F"/>
                </a:solidFill>
              </a:rPr>
              <a:t>*One </a:t>
            </a:r>
            <a:r>
              <a:rPr lang="en-US" sz="2600" dirty="0">
                <a:solidFill>
                  <a:srgbClr val="AD655F"/>
                </a:solidFill>
              </a:rPr>
              <a:t>is located in Iowa, but </a:t>
            </a:r>
            <a:r>
              <a:rPr lang="en-US" sz="2600" dirty="0" smtClean="0">
                <a:solidFill>
                  <a:srgbClr val="AD655F"/>
                </a:solidFill>
              </a:rPr>
              <a:t>worked with partners in Illinois.</a:t>
            </a:r>
            <a:endParaRPr lang="en-US" sz="2600" dirty="0">
              <a:solidFill>
                <a:srgbClr val="AD655F"/>
              </a:solidFill>
            </a:endParaRPr>
          </a:p>
          <a:p>
            <a:r>
              <a:rPr lang="en-US" sz="2800" dirty="0" smtClean="0"/>
              <a:t>19 individual community colleges from 17 different community college districts.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2BF08DA-2FC0-4179-B8B0-B98D03B6487A}" type="slidenum">
              <a:rPr lang="en-US" smtClean="0"/>
              <a:pPr/>
              <a:t>15</a:t>
            </a:fld>
            <a:endParaRPr lang="en-US" dirty="0"/>
          </a:p>
        </p:txBody>
      </p:sp>
    </p:spTree>
    <p:extLst>
      <p:ext uri="{BB962C8B-B14F-4D97-AF65-F5344CB8AC3E}">
        <p14:creationId xmlns:p14="http://schemas.microsoft.com/office/powerpoint/2010/main" val="203454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3171"/>
          </a:xfrm>
        </p:spPr>
        <p:txBody>
          <a:bodyPr/>
          <a:lstStyle/>
          <a:p>
            <a:r>
              <a:rPr lang="en-US" dirty="0" smtClean="0"/>
              <a:t>Geographic Location of Project Sites</a:t>
            </a:r>
            <a:endParaRPr lang="en-US" dirty="0"/>
          </a:p>
        </p:txBody>
      </p:sp>
      <p:sp>
        <p:nvSpPr>
          <p:cNvPr id="7" name="Slide Number Placeholder 6"/>
          <p:cNvSpPr>
            <a:spLocks noGrp="1"/>
          </p:cNvSpPr>
          <p:nvPr>
            <p:ph type="sldNum" sz="quarter" idx="12"/>
          </p:nvPr>
        </p:nvSpPr>
        <p:spPr/>
        <p:txBody>
          <a:bodyPr/>
          <a:lstStyle/>
          <a:p>
            <a:fld id="{76E1F829-F5FD-4365-9373-7BD2C20259CE}" type="slidenum">
              <a:rPr lang="en-US" smtClean="0"/>
              <a:t>16</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2600" y="877877"/>
            <a:ext cx="2927203" cy="3927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0" y="829074"/>
            <a:ext cx="3962400" cy="401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051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133350"/>
            <a:ext cx="8229600" cy="857250"/>
          </a:xfrm>
          <a:prstGeom prst="rect">
            <a:avLst/>
          </a:prstGeom>
        </p:spPr>
        <p:txBody>
          <a:bodyPr lIns="91425" tIns="91425" rIns="91425" bIns="91425" anchor="b" anchorCtr="0">
            <a:noAutofit/>
          </a:bodyPr>
          <a:lstStyle/>
          <a:p>
            <a:pPr>
              <a:spcBef>
                <a:spcPts val="0"/>
              </a:spcBef>
              <a:buNone/>
            </a:pPr>
            <a:r>
              <a:rPr lang="en"/>
              <a:t>Interview Process</a:t>
            </a:r>
          </a:p>
        </p:txBody>
      </p:sp>
      <p:sp>
        <p:nvSpPr>
          <p:cNvPr id="85" name="Shape 85"/>
          <p:cNvSpPr txBox="1">
            <a:spLocks noGrp="1"/>
          </p:cNvSpPr>
          <p:nvPr>
            <p:ph idx="1"/>
          </p:nvPr>
        </p:nvSpPr>
        <p:spPr>
          <a:xfrm>
            <a:off x="457200" y="971550"/>
            <a:ext cx="8229600" cy="3394472"/>
          </a:xfrm>
          <a:prstGeom prst="rect">
            <a:avLst/>
          </a:prstGeom>
        </p:spPr>
        <p:txBody>
          <a:bodyPr lIns="91425" tIns="91425" rIns="91425" bIns="91425" anchor="t" anchorCtr="0">
            <a:noAutofit/>
          </a:bodyPr>
          <a:lstStyle/>
          <a:p>
            <a:pPr rtl="0">
              <a:spcBef>
                <a:spcPts val="0"/>
              </a:spcBef>
              <a:spcAft>
                <a:spcPts val="1200"/>
              </a:spcAft>
            </a:pPr>
            <a:r>
              <a:rPr lang="en" sz="2000" dirty="0" smtClean="0"/>
              <a:t>Digitally recorded the interviews </a:t>
            </a:r>
          </a:p>
          <a:p>
            <a:pPr rtl="0">
              <a:spcBef>
                <a:spcPts val="0"/>
              </a:spcBef>
              <a:spcAft>
                <a:spcPts val="1200"/>
              </a:spcAft>
            </a:pPr>
            <a:r>
              <a:rPr lang="en" sz="2000" dirty="0" smtClean="0"/>
              <a:t>Developed detailed summaries </a:t>
            </a:r>
            <a:r>
              <a:rPr lang="en" sz="2000" dirty="0"/>
              <a:t>structured with the interview protocol</a:t>
            </a:r>
          </a:p>
          <a:p>
            <a:pPr rtl="0">
              <a:spcBef>
                <a:spcPts val="0"/>
              </a:spcBef>
              <a:spcAft>
                <a:spcPts val="1200"/>
              </a:spcAft>
            </a:pPr>
            <a:r>
              <a:rPr lang="en" sz="2000" dirty="0"/>
              <a:t>Provided </a:t>
            </a:r>
            <a:r>
              <a:rPr lang="en" sz="2000" dirty="0" smtClean="0"/>
              <a:t>interviewee </a:t>
            </a:r>
            <a:r>
              <a:rPr lang="en" sz="2000" dirty="0"/>
              <a:t>with the opportunity to clarify statements, retract statements entirely, and even provide entirely new </a:t>
            </a:r>
            <a:r>
              <a:rPr lang="en" sz="2000" dirty="0" smtClean="0"/>
              <a:t>ideas </a:t>
            </a:r>
          </a:p>
          <a:p>
            <a:pPr rtl="0">
              <a:spcBef>
                <a:spcPts val="0"/>
              </a:spcBef>
              <a:spcAft>
                <a:spcPts val="1200"/>
              </a:spcAft>
            </a:pPr>
            <a:r>
              <a:rPr lang="en" sz="2000" dirty="0" smtClean="0"/>
              <a:t>In some instances we asked </a:t>
            </a:r>
            <a:r>
              <a:rPr lang="en-US" sz="2000" dirty="0" smtClean="0"/>
              <a:t>the</a:t>
            </a:r>
            <a:r>
              <a:rPr lang="en" sz="2000" dirty="0" smtClean="0"/>
              <a:t> interviewees to provide clarification regarding some of their responses</a:t>
            </a:r>
          </a:p>
          <a:p>
            <a:pPr>
              <a:spcBef>
                <a:spcPts val="0"/>
              </a:spcBef>
              <a:spcAft>
                <a:spcPts val="1200"/>
              </a:spcAft>
            </a:pPr>
            <a:r>
              <a:rPr lang="en-US" sz="2000" dirty="0"/>
              <a:t>Validated summaries were cleansed of identifying information </a:t>
            </a:r>
            <a:r>
              <a:rPr lang="en-US" sz="2000" dirty="0" smtClean="0"/>
              <a:t>and </a:t>
            </a:r>
            <a:r>
              <a:rPr lang="en-US" sz="2000" dirty="0"/>
              <a:t>uploaded to </a:t>
            </a:r>
            <a:r>
              <a:rPr lang="en-US" sz="2000" dirty="0" smtClean="0"/>
              <a:t>a qualitative software package</a:t>
            </a:r>
            <a:endParaRPr lang="en" sz="2000" dirty="0"/>
          </a:p>
        </p:txBody>
      </p:sp>
      <p:sp>
        <p:nvSpPr>
          <p:cNvPr id="2" name="Slide Number Placeholder 1"/>
          <p:cNvSpPr>
            <a:spLocks noGrp="1"/>
          </p:cNvSpPr>
          <p:nvPr>
            <p:ph type="sldNum" sz="quarter" idx="12"/>
          </p:nvPr>
        </p:nvSpPr>
        <p:spPr/>
        <p:txBody>
          <a:bodyPr/>
          <a:lstStyle/>
          <a:p>
            <a:fld id="{42BF08DA-2FC0-4179-B8B0-B98D03B6487A}" type="slidenum">
              <a:rPr lang="en-US" smtClean="0"/>
              <a:pPr/>
              <a:t>17</a:t>
            </a:fld>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smtClean="0"/>
              <a:t>Coding Process</a:t>
            </a:r>
            <a:endParaRPr lang="en" sz="3000" dirty="0"/>
          </a:p>
        </p:txBody>
      </p:sp>
      <p:sp>
        <p:nvSpPr>
          <p:cNvPr id="2" name="Slide Number Placeholder 1"/>
          <p:cNvSpPr>
            <a:spLocks noGrp="1"/>
          </p:cNvSpPr>
          <p:nvPr>
            <p:ph type="sldNum" sz="quarter" idx="12"/>
          </p:nvPr>
        </p:nvSpPr>
        <p:spPr/>
        <p:txBody>
          <a:bodyPr/>
          <a:lstStyle/>
          <a:p>
            <a:fld id="{42BF08DA-2FC0-4179-B8B0-B98D03B6487A}" type="slidenum">
              <a:rPr lang="en-US" smtClean="0"/>
              <a:pPr/>
              <a:t>18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352550"/>
            <a:ext cx="8921788" cy="2164009"/>
          </a:xfrm>
          <a:prstGeom prst="rect">
            <a:avLst/>
          </a:prstGeom>
        </p:spPr>
      </p:pic>
    </p:spTree>
    <p:extLst>
      <p:ext uri="{BB962C8B-B14F-4D97-AF65-F5344CB8AC3E}">
        <p14:creationId xmlns:p14="http://schemas.microsoft.com/office/powerpoint/2010/main" val="77821093"/>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Overarching Coding Structure</a:t>
            </a:r>
            <a:endParaRPr lang="en-US" dirty="0"/>
          </a:p>
        </p:txBody>
      </p:sp>
      <p:sp>
        <p:nvSpPr>
          <p:cNvPr id="6" name="Content Placeholder 5"/>
          <p:cNvSpPr>
            <a:spLocks noGrp="1"/>
          </p:cNvSpPr>
          <p:nvPr>
            <p:ph sz="half" idx="1"/>
          </p:nvPr>
        </p:nvSpPr>
        <p:spPr/>
        <p:txBody>
          <a:bodyPr>
            <a:normAutofit/>
          </a:bodyPr>
          <a:lstStyle/>
          <a:p>
            <a:r>
              <a:rPr lang="en-US" sz="2400" dirty="0" smtClean="0"/>
              <a:t>Based somewhat on the interview protocol.</a:t>
            </a:r>
          </a:p>
          <a:p>
            <a:r>
              <a:rPr lang="en-US" sz="2400" dirty="0" smtClean="0"/>
              <a:t>Overarching goals of the implementation project. </a:t>
            </a:r>
          </a:p>
          <a:p>
            <a:r>
              <a:rPr lang="en-US" sz="2400" dirty="0" smtClean="0"/>
              <a:t>Each theme had between two and six sub-topics. </a:t>
            </a:r>
            <a:endParaRPr lang="en-US" sz="24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1123950"/>
            <a:ext cx="4419600" cy="3383639"/>
          </a:xfrm>
        </p:spPr>
      </p:pic>
      <p:sp>
        <p:nvSpPr>
          <p:cNvPr id="4" name="Slide Number Placeholder 3"/>
          <p:cNvSpPr>
            <a:spLocks noGrp="1"/>
          </p:cNvSpPr>
          <p:nvPr>
            <p:ph type="sldNum" sz="quarter" idx="12"/>
          </p:nvPr>
        </p:nvSpPr>
        <p:spPr/>
        <p:txBody>
          <a:bodyPr/>
          <a:lstStyle/>
          <a:p>
            <a:fld id="{42BF08DA-2FC0-4179-B8B0-B98D03B6487A}" type="slidenum">
              <a:rPr lang="en-US" smtClean="0"/>
              <a:pPr/>
              <a:t>19</a:t>
            </a:fld>
            <a:endParaRPr lang="en-US" dirty="0"/>
          </a:p>
        </p:txBody>
      </p:sp>
    </p:spTree>
    <p:extLst>
      <p:ext uri="{BB962C8B-B14F-4D97-AF65-F5344CB8AC3E}">
        <p14:creationId xmlns:p14="http://schemas.microsoft.com/office/powerpoint/2010/main" val="167991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Illinois Education Research Council</a:t>
            </a:r>
            <a:endParaRPr lang="en-US" dirty="0"/>
          </a:p>
        </p:txBody>
      </p:sp>
      <p:sp>
        <p:nvSpPr>
          <p:cNvPr id="7" name="Content Placeholder 6"/>
          <p:cNvSpPr>
            <a:spLocks noGrp="1"/>
          </p:cNvSpPr>
          <p:nvPr>
            <p:ph sz="half" idx="1"/>
          </p:nvPr>
        </p:nvSpPr>
        <p:spPr>
          <a:xfrm>
            <a:off x="533400" y="4400550"/>
            <a:ext cx="7848600" cy="342900"/>
          </a:xfrm>
        </p:spPr>
        <p:txBody>
          <a:bodyPr>
            <a:noAutofit/>
          </a:bodyPr>
          <a:lstStyle/>
          <a:p>
            <a:pPr algn="ctr">
              <a:buNone/>
              <a:defRPr/>
            </a:pPr>
            <a:r>
              <a:rPr lang="en-US" sz="2000" b="1" i="1" dirty="0">
                <a:solidFill>
                  <a:schemeClr val="tx2"/>
                </a:solidFill>
              </a:rPr>
              <a:t>Ensuring Research-Informed </a:t>
            </a:r>
            <a:r>
              <a:rPr lang="en-US" sz="2000" b="1" i="1" dirty="0" smtClean="0">
                <a:solidFill>
                  <a:schemeClr val="tx2"/>
                </a:solidFill>
              </a:rPr>
              <a:t>Education Policy </a:t>
            </a:r>
            <a:r>
              <a:rPr lang="en-US" sz="2000" b="1" i="1" dirty="0">
                <a:solidFill>
                  <a:schemeClr val="tx2"/>
                </a:solidFill>
              </a:rPr>
              <a:t>for Illinois</a:t>
            </a:r>
          </a:p>
        </p:txBody>
      </p:sp>
      <p:sp>
        <p:nvSpPr>
          <p:cNvPr id="2" name="Content Placeholder 1"/>
          <p:cNvSpPr>
            <a:spLocks noGrp="1"/>
          </p:cNvSpPr>
          <p:nvPr>
            <p:ph sz="half" idx="2"/>
          </p:nvPr>
        </p:nvSpPr>
        <p:spPr>
          <a:xfrm>
            <a:off x="4648200" y="1200151"/>
            <a:ext cx="4343400" cy="2914650"/>
          </a:xfrm>
        </p:spPr>
        <p:txBody>
          <a:bodyPr>
            <a:normAutofit/>
          </a:bodyPr>
          <a:lstStyle/>
          <a:p>
            <a:pPr marL="0" indent="0">
              <a:buNone/>
            </a:pPr>
            <a:r>
              <a:rPr lang="en-US" sz="2000" b="1" dirty="0" smtClean="0">
                <a:solidFill>
                  <a:schemeClr val="tx1">
                    <a:lumMod val="65000"/>
                    <a:lumOff val="35000"/>
                  </a:schemeClr>
                </a:solidFill>
              </a:rPr>
              <a:t>Our Mission</a:t>
            </a:r>
          </a:p>
          <a:p>
            <a:pPr marL="0" indent="0">
              <a:lnSpc>
                <a:spcPct val="150000"/>
              </a:lnSpc>
              <a:buNone/>
              <a:defRPr/>
            </a:pPr>
            <a:r>
              <a:rPr lang="en-US" sz="2000" b="1" i="1" dirty="0">
                <a:solidFill>
                  <a:schemeClr val="tx1">
                    <a:lumMod val="65000"/>
                    <a:lumOff val="35000"/>
                  </a:schemeClr>
                </a:solidFill>
              </a:rPr>
              <a:t>To provide objective and reliable evidence for Illinois P-20 </a:t>
            </a:r>
            <a:r>
              <a:rPr lang="en-US" sz="2000" b="1" i="1" dirty="0" smtClean="0">
                <a:solidFill>
                  <a:schemeClr val="tx1">
                    <a:lumMod val="65000"/>
                    <a:lumOff val="35000"/>
                  </a:schemeClr>
                </a:solidFill>
              </a:rPr>
              <a:t>education </a:t>
            </a:r>
            <a:r>
              <a:rPr lang="en-US" sz="2000" b="1" i="1" dirty="0">
                <a:solidFill>
                  <a:schemeClr val="tx1">
                    <a:lumMod val="65000"/>
                    <a:lumOff val="35000"/>
                  </a:schemeClr>
                </a:solidFill>
              </a:rPr>
              <a:t>policy making and program development</a:t>
            </a:r>
            <a:r>
              <a:rPr lang="en-US" sz="2600" b="1" i="1" dirty="0">
                <a:solidFill>
                  <a:schemeClr val="tx1">
                    <a:lumMod val="65000"/>
                    <a:lumOff val="35000"/>
                  </a:schemeClr>
                </a:solidFill>
              </a:rPr>
              <a:t>. </a:t>
            </a:r>
          </a:p>
          <a:p>
            <a:pPr marL="0" indent="0">
              <a:buNone/>
            </a:pPr>
            <a:endParaRPr lang="en-US" dirty="0"/>
          </a:p>
        </p:txBody>
      </p:sp>
      <p:sp>
        <p:nvSpPr>
          <p:cNvPr id="8" name="Slide Number Placeholder 7"/>
          <p:cNvSpPr>
            <a:spLocks noGrp="1"/>
          </p:cNvSpPr>
          <p:nvPr>
            <p:ph type="sldNum" sz="quarter" idx="12"/>
          </p:nvPr>
        </p:nvSpPr>
        <p:spPr/>
        <p:txBody>
          <a:bodyPr/>
          <a:lstStyle/>
          <a:p>
            <a:fld id="{42BF08DA-2FC0-4179-B8B0-B98D03B6487A}" type="slidenum">
              <a:rPr lang="en-US" smtClean="0"/>
              <a:t>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1371601"/>
            <a:ext cx="3517101" cy="2258381"/>
          </a:xfrm>
          <a:prstGeom prst="rect">
            <a:avLst/>
          </a:prstGeom>
        </p:spPr>
      </p:pic>
    </p:spTree>
    <p:extLst>
      <p:ext uri="{BB962C8B-B14F-4D97-AF65-F5344CB8AC3E}">
        <p14:creationId xmlns:p14="http://schemas.microsoft.com/office/powerpoint/2010/main" val="4094086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for Participation</a:t>
            </a:r>
            <a:endParaRPr lang="en-US" dirty="0"/>
          </a:p>
        </p:txBody>
      </p:sp>
      <p:sp>
        <p:nvSpPr>
          <p:cNvPr id="3" name="Content Placeholder 2"/>
          <p:cNvSpPr>
            <a:spLocks noGrp="1"/>
          </p:cNvSpPr>
          <p:nvPr>
            <p:ph idx="1"/>
          </p:nvPr>
        </p:nvSpPr>
        <p:spPr/>
        <p:txBody>
          <a:bodyPr>
            <a:normAutofit/>
          </a:bodyPr>
          <a:lstStyle/>
          <a:p>
            <a:r>
              <a:rPr lang="en-US" sz="2000" dirty="0" smtClean="0"/>
              <a:t>Improve articulation </a:t>
            </a:r>
            <a:r>
              <a:rPr lang="en-US" sz="2000" dirty="0"/>
              <a:t>between community colleges and four-year institutions. </a:t>
            </a:r>
          </a:p>
          <a:p>
            <a:r>
              <a:rPr lang="en-US" sz="2000" dirty="0" smtClean="0"/>
              <a:t>Build </a:t>
            </a:r>
            <a:r>
              <a:rPr lang="en-US" sz="2000" dirty="0"/>
              <a:t>partnerships and networks among community colleges and four-year </a:t>
            </a:r>
            <a:r>
              <a:rPr lang="en-US" sz="2000" dirty="0" smtClean="0"/>
              <a:t>programs. </a:t>
            </a:r>
          </a:p>
          <a:p>
            <a:r>
              <a:rPr lang="en-US" sz="2000" dirty="0" smtClean="0"/>
              <a:t>Four-year </a:t>
            </a:r>
            <a:r>
              <a:rPr lang="en-US" sz="2000" dirty="0"/>
              <a:t>partners also discussed the potential for increased recruitment of transfer students, as well as an increase in diversity of their early childhood students. </a:t>
            </a:r>
            <a:endParaRPr lang="en-US" sz="2000" dirty="0" smtClean="0"/>
          </a:p>
          <a:p>
            <a:r>
              <a:rPr lang="en-US" sz="2000" dirty="0" smtClean="0"/>
              <a:t>Increasing degree </a:t>
            </a:r>
            <a:r>
              <a:rPr lang="en-US" sz="2000" dirty="0"/>
              <a:t>completion of transferring students as a desired outcome of the collaborations and grant activities. </a:t>
            </a:r>
          </a:p>
        </p:txBody>
      </p:sp>
      <p:sp>
        <p:nvSpPr>
          <p:cNvPr id="4" name="Slide Number Placeholder 3"/>
          <p:cNvSpPr>
            <a:spLocks noGrp="1"/>
          </p:cNvSpPr>
          <p:nvPr>
            <p:ph type="sldNum" sz="quarter" idx="12"/>
          </p:nvPr>
        </p:nvSpPr>
        <p:spPr/>
        <p:txBody>
          <a:bodyPr/>
          <a:lstStyle/>
          <a:p>
            <a:fld id="{42BF08DA-2FC0-4179-B8B0-B98D03B6487A}" type="slidenum">
              <a:rPr lang="en-US" smtClean="0"/>
              <a:pPr/>
              <a:t>20</a:t>
            </a:fld>
            <a:endParaRPr lang="en-US" dirty="0"/>
          </a:p>
        </p:txBody>
      </p:sp>
    </p:spTree>
    <p:extLst>
      <p:ext uri="{BB962C8B-B14F-4D97-AF65-F5344CB8AC3E}">
        <p14:creationId xmlns:p14="http://schemas.microsoft.com/office/powerpoint/2010/main" val="27072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for </a:t>
            </a:r>
            <a:r>
              <a:rPr lang="en-US" dirty="0" smtClean="0"/>
              <a:t>Participation cont.</a:t>
            </a:r>
            <a:endParaRPr lang="en-US" dirty="0"/>
          </a:p>
        </p:txBody>
      </p:sp>
      <p:sp>
        <p:nvSpPr>
          <p:cNvPr id="6" name="Content Placeholder 5"/>
          <p:cNvSpPr>
            <a:spLocks noGrp="1"/>
          </p:cNvSpPr>
          <p:nvPr>
            <p:ph idx="1"/>
          </p:nvPr>
        </p:nvSpPr>
        <p:spPr/>
        <p:txBody>
          <a:bodyPr>
            <a:noAutofit/>
          </a:bodyPr>
          <a:lstStyle/>
          <a:p>
            <a:pPr marL="0" indent="0">
              <a:buNone/>
            </a:pPr>
            <a:r>
              <a:rPr lang="en-US" sz="2800" b="1" dirty="0" smtClean="0"/>
              <a:t>Meeting </a:t>
            </a:r>
            <a:r>
              <a:rPr lang="en-US" sz="2800" b="1" dirty="0"/>
              <a:t>students’ </a:t>
            </a:r>
            <a:r>
              <a:rPr lang="en-US" sz="2800" b="1" dirty="0" smtClean="0"/>
              <a:t>needs</a:t>
            </a:r>
            <a:endParaRPr lang="en-US" sz="2800" b="1" dirty="0"/>
          </a:p>
          <a:p>
            <a:pPr marL="342900" indent="-342900">
              <a:buFont typeface="+mj-lt"/>
              <a:buAutoNum type="arabicPeriod"/>
            </a:pPr>
            <a:r>
              <a:rPr lang="en-US" sz="2000" dirty="0" smtClean="0"/>
              <a:t>Ensuring </a:t>
            </a:r>
            <a:r>
              <a:rPr lang="en-US" sz="2000" dirty="0"/>
              <a:t>a smooth transition to decrease credit loss and increase affordability for </a:t>
            </a:r>
            <a:r>
              <a:rPr lang="en-US" sz="2000" dirty="0" smtClean="0"/>
              <a:t>students</a:t>
            </a:r>
          </a:p>
          <a:p>
            <a:pPr marL="342900" indent="-342900">
              <a:buFont typeface="+mj-lt"/>
              <a:buAutoNum type="arabicPeriod"/>
            </a:pPr>
            <a:r>
              <a:rPr lang="en-US" sz="2000" dirty="0"/>
              <a:t>P</a:t>
            </a:r>
            <a:r>
              <a:rPr lang="en-US" sz="2000" dirty="0" smtClean="0"/>
              <a:t>roviding </a:t>
            </a:r>
            <a:r>
              <a:rPr lang="en-US" sz="2000" dirty="0"/>
              <a:t>support to pass the Test of Academic </a:t>
            </a:r>
            <a:r>
              <a:rPr lang="en-US" sz="2000" dirty="0" smtClean="0"/>
              <a:t>Proficiency</a:t>
            </a:r>
          </a:p>
          <a:p>
            <a:pPr marL="342900" indent="-342900">
              <a:buFont typeface="+mj-lt"/>
              <a:buAutoNum type="arabicPeriod"/>
            </a:pPr>
            <a:r>
              <a:rPr lang="en-US" sz="2000" dirty="0" smtClean="0"/>
              <a:t>Creating </a:t>
            </a:r>
            <a:r>
              <a:rPr lang="en-US" sz="2000" dirty="0"/>
              <a:t>opportunities to provide secondary ESL </a:t>
            </a:r>
            <a:r>
              <a:rPr lang="en-US" sz="2000" dirty="0" smtClean="0"/>
              <a:t>endorsements</a:t>
            </a:r>
          </a:p>
          <a:p>
            <a:pPr marL="342900" indent="-342900">
              <a:buFont typeface="+mj-lt"/>
              <a:buAutoNum type="arabicPeriod"/>
            </a:pPr>
            <a:r>
              <a:rPr lang="en-US" sz="2000" dirty="0" smtClean="0"/>
              <a:t>Developing </a:t>
            </a:r>
            <a:r>
              <a:rPr lang="en-US" sz="2000" dirty="0"/>
              <a:t>support structures to help students succeed after the </a:t>
            </a:r>
            <a:r>
              <a:rPr lang="en-US" sz="2000" dirty="0" smtClean="0"/>
              <a:t>transfer</a:t>
            </a:r>
          </a:p>
          <a:p>
            <a:pPr marL="342900" indent="-342900">
              <a:buFont typeface="+mj-lt"/>
              <a:buAutoNum type="arabicPeriod"/>
            </a:pPr>
            <a:r>
              <a:rPr lang="en-US" sz="2000" dirty="0" smtClean="0"/>
              <a:t>Increasing </a:t>
            </a:r>
            <a:r>
              <a:rPr lang="en-US" sz="2000" dirty="0"/>
              <a:t>marketability among </a:t>
            </a:r>
            <a:r>
              <a:rPr lang="en-US" sz="2000" dirty="0" smtClean="0"/>
              <a:t>graduates</a:t>
            </a:r>
          </a:p>
        </p:txBody>
      </p:sp>
      <p:sp>
        <p:nvSpPr>
          <p:cNvPr id="5" name="Slide Number Placeholder 4"/>
          <p:cNvSpPr>
            <a:spLocks noGrp="1"/>
          </p:cNvSpPr>
          <p:nvPr>
            <p:ph type="sldNum" sz="quarter" idx="12"/>
          </p:nvPr>
        </p:nvSpPr>
        <p:spPr/>
        <p:txBody>
          <a:bodyPr/>
          <a:lstStyle/>
          <a:p>
            <a:fld id="{76E1F829-F5FD-4365-9373-7BD2C20259CE}" type="slidenum">
              <a:rPr lang="en-US" smtClean="0"/>
              <a:t>21</a:t>
            </a:fld>
            <a:endParaRPr lang="en-US"/>
          </a:p>
        </p:txBody>
      </p:sp>
    </p:spTree>
    <p:extLst>
      <p:ext uri="{BB962C8B-B14F-4D97-AF65-F5344CB8AC3E}">
        <p14:creationId xmlns:p14="http://schemas.microsoft.com/office/powerpoint/2010/main" val="404668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Institutional Barriers </a:t>
            </a:r>
            <a:endParaRPr lang="en-US" dirty="0"/>
          </a:p>
        </p:txBody>
      </p:sp>
      <p:sp>
        <p:nvSpPr>
          <p:cNvPr id="6" name="Content Placeholder 5"/>
          <p:cNvSpPr>
            <a:spLocks noGrp="1"/>
          </p:cNvSpPr>
          <p:nvPr>
            <p:ph sz="half" idx="1"/>
          </p:nvPr>
        </p:nvSpPr>
        <p:spPr>
          <a:xfrm>
            <a:off x="304800" y="1200150"/>
            <a:ext cx="4038600" cy="3394472"/>
          </a:xfrm>
        </p:spPr>
        <p:txBody>
          <a:bodyPr>
            <a:normAutofit fontScale="85000" lnSpcReduction="10000"/>
          </a:bodyPr>
          <a:lstStyle/>
          <a:p>
            <a:r>
              <a:rPr lang="en-US" dirty="0" smtClean="0"/>
              <a:t>Institution or partnership specific</a:t>
            </a:r>
          </a:p>
          <a:p>
            <a:r>
              <a:rPr lang="en-US" dirty="0" smtClean="0"/>
              <a:t>Preventing goal attainment and/or partnership development</a:t>
            </a:r>
          </a:p>
          <a:p>
            <a:r>
              <a:rPr lang="en-US" dirty="0" smtClean="0"/>
              <a:t>Most were historical in nature</a:t>
            </a:r>
          </a:p>
          <a:p>
            <a:r>
              <a:rPr lang="en-US" dirty="0"/>
              <a:t>Often wedded with a </a:t>
            </a:r>
            <a:r>
              <a:rPr lang="en-US" dirty="0" smtClean="0"/>
              <a:t>catalyst</a:t>
            </a:r>
            <a:endParaRPr lang="en-US" dirty="0"/>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1200150"/>
            <a:ext cx="4419600" cy="1898295"/>
          </a:xfrm>
        </p:spPr>
      </p:pic>
      <p:sp>
        <p:nvSpPr>
          <p:cNvPr id="4" name="Slide Number Placeholder 3"/>
          <p:cNvSpPr>
            <a:spLocks noGrp="1"/>
          </p:cNvSpPr>
          <p:nvPr>
            <p:ph type="sldNum" sz="quarter" idx="12"/>
          </p:nvPr>
        </p:nvSpPr>
        <p:spPr/>
        <p:txBody>
          <a:bodyPr/>
          <a:lstStyle/>
          <a:p>
            <a:fld id="{42BF08DA-2FC0-4179-B8B0-B98D03B6487A}" type="slidenum">
              <a:rPr lang="en-US" smtClean="0"/>
              <a:pPr/>
              <a:t>22</a:t>
            </a:fld>
            <a:endParaRPr lang="en-US" dirty="0"/>
          </a:p>
        </p:txBody>
      </p:sp>
    </p:spTree>
    <p:extLst>
      <p:ext uri="{BB962C8B-B14F-4D97-AF65-F5344CB8AC3E}">
        <p14:creationId xmlns:p14="http://schemas.microsoft.com/office/powerpoint/2010/main" val="55124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fontScale="90000"/>
          </a:bodyPr>
          <a:lstStyle/>
          <a:p>
            <a:r>
              <a:rPr lang="en-US" dirty="0" smtClean="0"/>
              <a:t>Sub-Topics within the Institutional Barriers Theme</a:t>
            </a:r>
            <a:endParaRPr lang="en-US" dirty="0"/>
          </a:p>
        </p:txBody>
      </p:sp>
      <p:sp>
        <p:nvSpPr>
          <p:cNvPr id="7" name="Content Placeholder 6"/>
          <p:cNvSpPr>
            <a:spLocks noGrp="1"/>
          </p:cNvSpPr>
          <p:nvPr>
            <p:ph idx="1"/>
          </p:nvPr>
        </p:nvSpPr>
        <p:spPr/>
        <p:txBody>
          <a:bodyPr>
            <a:normAutofit fontScale="92500" lnSpcReduction="10000"/>
          </a:bodyPr>
          <a:lstStyle/>
          <a:p>
            <a:r>
              <a:rPr lang="en-US" sz="1900" b="1" dirty="0" smtClean="0"/>
              <a:t>Bureaucratic Treading</a:t>
            </a:r>
          </a:p>
          <a:p>
            <a:pPr lvl="1"/>
            <a:r>
              <a:rPr lang="en-US" sz="1900" dirty="0" smtClean="0"/>
              <a:t>Operating within institutional contexts and cutting through red-tape</a:t>
            </a:r>
          </a:p>
          <a:p>
            <a:r>
              <a:rPr lang="en-US" sz="1900" b="1" dirty="0" smtClean="0"/>
              <a:t>Past Issues with Articulation</a:t>
            </a:r>
          </a:p>
          <a:p>
            <a:pPr lvl="1"/>
            <a:r>
              <a:rPr lang="en-US" sz="1900" dirty="0" smtClean="0"/>
              <a:t>Usually historical</a:t>
            </a:r>
          </a:p>
          <a:p>
            <a:r>
              <a:rPr lang="en-US" sz="1900" b="1" dirty="0" smtClean="0"/>
              <a:t>Issues with Advising</a:t>
            </a:r>
          </a:p>
          <a:p>
            <a:pPr lvl="1"/>
            <a:r>
              <a:rPr lang="en-US" sz="1900" dirty="0" smtClean="0"/>
              <a:t>Need for clearly communicated transfer pathways</a:t>
            </a:r>
          </a:p>
          <a:p>
            <a:r>
              <a:rPr lang="en-US" sz="1900" b="1" dirty="0"/>
              <a:t>Major Institutional Change</a:t>
            </a:r>
          </a:p>
          <a:p>
            <a:pPr lvl="1"/>
            <a:r>
              <a:rPr lang="en-US" sz="1900" dirty="0"/>
              <a:t> </a:t>
            </a:r>
            <a:r>
              <a:rPr lang="en-US" sz="1900" dirty="0" smtClean="0"/>
              <a:t>Turnover</a:t>
            </a:r>
            <a:r>
              <a:rPr lang="en-US" sz="1900" dirty="0"/>
              <a:t>/ program change</a:t>
            </a:r>
          </a:p>
          <a:p>
            <a:pPr lvl="1"/>
            <a:endParaRPr lang="en-US" dirty="0"/>
          </a:p>
        </p:txBody>
      </p:sp>
      <p:sp>
        <p:nvSpPr>
          <p:cNvPr id="5" name="Slide Number Placeholder 4"/>
          <p:cNvSpPr>
            <a:spLocks noGrp="1"/>
          </p:cNvSpPr>
          <p:nvPr>
            <p:ph type="sldNum" sz="quarter" idx="12"/>
          </p:nvPr>
        </p:nvSpPr>
        <p:spPr/>
        <p:txBody>
          <a:bodyPr/>
          <a:lstStyle/>
          <a:p>
            <a:fld id="{76E1F829-F5FD-4365-9373-7BD2C20259CE}" type="slidenum">
              <a:rPr lang="en-US" smtClean="0"/>
              <a:t>23</a:t>
            </a:fld>
            <a:endParaRPr lang="en-US"/>
          </a:p>
        </p:txBody>
      </p:sp>
    </p:spTree>
    <p:extLst>
      <p:ext uri="{BB962C8B-B14F-4D97-AF65-F5344CB8AC3E}">
        <p14:creationId xmlns:p14="http://schemas.microsoft.com/office/powerpoint/2010/main" val="24016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fontScale="90000"/>
          </a:bodyPr>
          <a:lstStyle/>
          <a:p>
            <a:r>
              <a:rPr lang="en-US" dirty="0" smtClean="0"/>
              <a:t>Representative Quotes within the Institutional Barriers Theme</a:t>
            </a:r>
            <a:endParaRPr lang="en-US" dirty="0"/>
          </a:p>
        </p:txBody>
      </p:sp>
      <p:sp>
        <p:nvSpPr>
          <p:cNvPr id="7" name="Content Placeholder 6"/>
          <p:cNvSpPr>
            <a:spLocks noGrp="1"/>
          </p:cNvSpPr>
          <p:nvPr>
            <p:ph idx="1"/>
          </p:nvPr>
        </p:nvSpPr>
        <p:spPr>
          <a:xfrm>
            <a:off x="457200" y="1123950"/>
            <a:ext cx="8229600" cy="3470673"/>
          </a:xfrm>
        </p:spPr>
        <p:txBody>
          <a:bodyPr>
            <a:noAutofit/>
          </a:bodyPr>
          <a:lstStyle/>
          <a:p>
            <a:r>
              <a:rPr lang="en-US" b="1" dirty="0" smtClean="0"/>
              <a:t>Bureaucratic Treading- </a:t>
            </a:r>
            <a:r>
              <a:rPr lang="en-US" i="1" dirty="0" smtClean="0"/>
              <a:t>“</a:t>
            </a:r>
            <a:r>
              <a:rPr lang="en-US" dirty="0" smtClean="0"/>
              <a:t>What </a:t>
            </a:r>
            <a:r>
              <a:rPr lang="en-US" dirty="0"/>
              <a:t>always seemed to get lost is when things move from the faculty member to faculty member they are fine because they know each other and are in the same field. But when it advances through the systems that are in place, people don’t understand.”</a:t>
            </a:r>
            <a:endParaRPr lang="en-US" dirty="0" smtClean="0"/>
          </a:p>
          <a:p>
            <a:r>
              <a:rPr lang="en-US" b="1" dirty="0" smtClean="0"/>
              <a:t>Past Issues with Articulation-</a:t>
            </a:r>
            <a:r>
              <a:rPr lang="en-US" dirty="0" smtClean="0"/>
              <a:t>“This </a:t>
            </a:r>
            <a:r>
              <a:rPr lang="en-US" dirty="0"/>
              <a:t>institution has historically struggled with articulation and transfer for students</a:t>
            </a:r>
            <a:r>
              <a:rPr lang="en-US" dirty="0" smtClean="0"/>
              <a:t>.”</a:t>
            </a:r>
          </a:p>
          <a:p>
            <a:r>
              <a:rPr lang="en-US" b="1" dirty="0" smtClean="0"/>
              <a:t>Issues with Advising- </a:t>
            </a:r>
            <a:r>
              <a:rPr lang="en-US" i="1" dirty="0" smtClean="0"/>
              <a:t>“</a:t>
            </a:r>
            <a:r>
              <a:rPr lang="en-US" dirty="0" smtClean="0"/>
              <a:t>Previously</a:t>
            </a:r>
            <a:r>
              <a:rPr lang="en-US" dirty="0"/>
              <a:t>, transfer was up to the discretion of whoever was in the counseling office and was more vague.”</a:t>
            </a:r>
            <a:endParaRPr lang="en-US" dirty="0" smtClean="0"/>
          </a:p>
          <a:p>
            <a:r>
              <a:rPr lang="en-US" b="1" dirty="0" smtClean="0"/>
              <a:t>Major </a:t>
            </a:r>
            <a:r>
              <a:rPr lang="en-US" b="1" dirty="0"/>
              <a:t>Institutional </a:t>
            </a:r>
            <a:r>
              <a:rPr lang="en-US" b="1" dirty="0" smtClean="0"/>
              <a:t>Change-  </a:t>
            </a:r>
            <a:r>
              <a:rPr lang="en-US" dirty="0" smtClean="0"/>
              <a:t>“</a:t>
            </a:r>
            <a:r>
              <a:rPr lang="en-US" dirty="0"/>
              <a:t>The original grant proposal was developed by two administrators, both of whom are no longer in those positions and are no longer in the College of Education</a:t>
            </a:r>
            <a:r>
              <a:rPr lang="en-US" dirty="0" smtClean="0"/>
              <a:t>.”</a:t>
            </a:r>
            <a:endParaRPr lang="en-US" dirty="0"/>
          </a:p>
        </p:txBody>
      </p:sp>
      <p:sp>
        <p:nvSpPr>
          <p:cNvPr id="5" name="Slide Number Placeholder 4"/>
          <p:cNvSpPr>
            <a:spLocks noGrp="1"/>
          </p:cNvSpPr>
          <p:nvPr>
            <p:ph type="sldNum" sz="quarter" idx="12"/>
          </p:nvPr>
        </p:nvSpPr>
        <p:spPr/>
        <p:txBody>
          <a:bodyPr/>
          <a:lstStyle/>
          <a:p>
            <a:fld id="{76E1F829-F5FD-4365-9373-7BD2C20259CE}" type="slidenum">
              <a:rPr lang="en-US" smtClean="0"/>
              <a:t>24</a:t>
            </a:fld>
            <a:endParaRPr lang="en-US"/>
          </a:p>
        </p:txBody>
      </p:sp>
    </p:spTree>
    <p:extLst>
      <p:ext uri="{BB962C8B-B14F-4D97-AF65-F5344CB8AC3E}">
        <p14:creationId xmlns:p14="http://schemas.microsoft.com/office/powerpoint/2010/main" val="177824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09550"/>
            <a:ext cx="8229600" cy="857250"/>
          </a:xfrm>
        </p:spPr>
        <p:txBody>
          <a:bodyPr/>
          <a:lstStyle/>
          <a:p>
            <a:r>
              <a:rPr lang="en-US" dirty="0" smtClean="0"/>
              <a:t>Systemic Barriers</a:t>
            </a:r>
            <a:endParaRPr lang="en-US" dirty="0"/>
          </a:p>
        </p:txBody>
      </p:sp>
      <p:sp>
        <p:nvSpPr>
          <p:cNvPr id="6" name="Content Placeholder 5"/>
          <p:cNvSpPr>
            <a:spLocks noGrp="1"/>
          </p:cNvSpPr>
          <p:nvPr>
            <p:ph sz="half" idx="1"/>
          </p:nvPr>
        </p:nvSpPr>
        <p:spPr>
          <a:xfrm>
            <a:off x="228600" y="1200150"/>
            <a:ext cx="3810000" cy="3394472"/>
          </a:xfrm>
        </p:spPr>
        <p:txBody>
          <a:bodyPr>
            <a:normAutofit fontScale="77500" lnSpcReduction="20000"/>
          </a:bodyPr>
          <a:lstStyle/>
          <a:p>
            <a:r>
              <a:rPr lang="en-US" dirty="0" smtClean="0"/>
              <a:t>Global/ common among multiple partnerships</a:t>
            </a:r>
          </a:p>
          <a:p>
            <a:r>
              <a:rPr lang="en-US" dirty="0" smtClean="0"/>
              <a:t>Defined </a:t>
            </a:r>
            <a:r>
              <a:rPr lang="en-US" dirty="0"/>
              <a:t>the challenging contexts in which the partnerships were </a:t>
            </a:r>
            <a:r>
              <a:rPr lang="en-US" dirty="0" smtClean="0"/>
              <a:t>operating</a:t>
            </a:r>
          </a:p>
          <a:p>
            <a:r>
              <a:rPr lang="en-US" dirty="0" smtClean="0"/>
              <a:t>Particularly, the </a:t>
            </a:r>
            <a:r>
              <a:rPr lang="en-US" dirty="0"/>
              <a:t>contexts that impede timely goal </a:t>
            </a:r>
            <a:r>
              <a:rPr lang="en-US" dirty="0" smtClean="0"/>
              <a:t>attainment</a:t>
            </a:r>
            <a:endParaRPr lang="en-US" dirty="0"/>
          </a:p>
          <a:p>
            <a:pPr marL="0" indent="0">
              <a:buNone/>
            </a:pPr>
            <a:r>
              <a:rPr lang="en-US" dirty="0"/>
              <a:t/>
            </a:r>
            <a:br>
              <a:rPr lang="en-US" dirty="0"/>
            </a:b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03225" y="590550"/>
            <a:ext cx="4972021" cy="3581400"/>
          </a:xfrm>
        </p:spPr>
      </p:pic>
      <p:sp>
        <p:nvSpPr>
          <p:cNvPr id="4" name="Slide Number Placeholder 3"/>
          <p:cNvSpPr>
            <a:spLocks noGrp="1"/>
          </p:cNvSpPr>
          <p:nvPr>
            <p:ph type="sldNum" sz="quarter" idx="12"/>
          </p:nvPr>
        </p:nvSpPr>
        <p:spPr/>
        <p:txBody>
          <a:bodyPr/>
          <a:lstStyle/>
          <a:p>
            <a:fld id="{42BF08DA-2FC0-4179-B8B0-B98D03B6487A}" type="slidenum">
              <a:rPr lang="en-US" smtClean="0"/>
              <a:pPr/>
              <a:t>25</a:t>
            </a:fld>
            <a:endParaRPr lang="en-US" dirty="0"/>
          </a:p>
        </p:txBody>
      </p:sp>
    </p:spTree>
    <p:extLst>
      <p:ext uri="{BB962C8B-B14F-4D97-AF65-F5344CB8AC3E}">
        <p14:creationId xmlns:p14="http://schemas.microsoft.com/office/powerpoint/2010/main" val="109185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fontScale="90000"/>
          </a:bodyPr>
          <a:lstStyle/>
          <a:p>
            <a:r>
              <a:rPr lang="en-US" dirty="0" smtClean="0"/>
              <a:t>Sub-Topics within the Systemic Barriers Theme</a:t>
            </a:r>
            <a:endParaRPr lang="en-US" dirty="0"/>
          </a:p>
        </p:txBody>
      </p:sp>
      <p:sp>
        <p:nvSpPr>
          <p:cNvPr id="7" name="Content Placeholder 6"/>
          <p:cNvSpPr>
            <a:spLocks noGrp="1"/>
          </p:cNvSpPr>
          <p:nvPr>
            <p:ph idx="1"/>
          </p:nvPr>
        </p:nvSpPr>
        <p:spPr/>
        <p:txBody>
          <a:bodyPr>
            <a:normAutofit fontScale="92500" lnSpcReduction="20000"/>
          </a:bodyPr>
          <a:lstStyle/>
          <a:p>
            <a:r>
              <a:rPr lang="en-US" sz="2600" b="1" dirty="0" smtClean="0"/>
              <a:t>Logistical Difficulties</a:t>
            </a:r>
          </a:p>
          <a:p>
            <a:pPr lvl="1">
              <a:buFont typeface="Arial" pitchFamily="34" charset="0"/>
              <a:buChar char="•"/>
            </a:pPr>
            <a:r>
              <a:rPr lang="en-US" sz="2600" dirty="0" smtClean="0"/>
              <a:t>Mostly centered on time-related issues</a:t>
            </a:r>
          </a:p>
          <a:p>
            <a:r>
              <a:rPr lang="en-US" sz="2600" b="1" dirty="0" smtClean="0"/>
              <a:t>Initiative Overload</a:t>
            </a:r>
          </a:p>
          <a:p>
            <a:pPr lvl="1">
              <a:buFont typeface="Arial" pitchFamily="34" charset="0"/>
              <a:buChar char="•"/>
            </a:pPr>
            <a:r>
              <a:rPr lang="en-US" sz="2600" dirty="0" smtClean="0"/>
              <a:t>Related to new standards, initiatives, and program requirements</a:t>
            </a:r>
          </a:p>
          <a:p>
            <a:r>
              <a:rPr lang="en-US" sz="2600" b="1" dirty="0" smtClean="0"/>
              <a:t>Characteristics of EC Students</a:t>
            </a:r>
          </a:p>
          <a:p>
            <a:pPr lvl="1">
              <a:buFont typeface="Arial" pitchFamily="34" charset="0"/>
              <a:buChar char="•"/>
            </a:pPr>
            <a:r>
              <a:rPr lang="en-US" sz="2600" dirty="0" smtClean="0"/>
              <a:t>Ascribed characteristics of EC students, particularly community college students</a:t>
            </a:r>
          </a:p>
          <a:p>
            <a:pPr lvl="1"/>
            <a:endParaRPr lang="en-US" dirty="0"/>
          </a:p>
        </p:txBody>
      </p:sp>
      <p:sp>
        <p:nvSpPr>
          <p:cNvPr id="5" name="Slide Number Placeholder 4"/>
          <p:cNvSpPr>
            <a:spLocks noGrp="1"/>
          </p:cNvSpPr>
          <p:nvPr>
            <p:ph type="sldNum" sz="quarter" idx="12"/>
          </p:nvPr>
        </p:nvSpPr>
        <p:spPr/>
        <p:txBody>
          <a:bodyPr/>
          <a:lstStyle/>
          <a:p>
            <a:fld id="{76E1F829-F5FD-4365-9373-7BD2C20259CE}" type="slidenum">
              <a:rPr lang="en-US" smtClean="0"/>
              <a:t>26</a:t>
            </a:fld>
            <a:endParaRPr lang="en-US"/>
          </a:p>
        </p:txBody>
      </p:sp>
    </p:spTree>
    <p:extLst>
      <p:ext uri="{BB962C8B-B14F-4D97-AF65-F5344CB8AC3E}">
        <p14:creationId xmlns:p14="http://schemas.microsoft.com/office/powerpoint/2010/main" val="35470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fontScale="90000"/>
          </a:bodyPr>
          <a:lstStyle/>
          <a:p>
            <a:r>
              <a:rPr lang="en-US" dirty="0" smtClean="0"/>
              <a:t>Sub-Topics within the Systemic Barriers Theme cont.</a:t>
            </a:r>
            <a:endParaRPr lang="en-US" dirty="0"/>
          </a:p>
        </p:txBody>
      </p:sp>
      <p:sp>
        <p:nvSpPr>
          <p:cNvPr id="7" name="Content Placeholder 6"/>
          <p:cNvSpPr>
            <a:spLocks noGrp="1"/>
          </p:cNvSpPr>
          <p:nvPr>
            <p:ph idx="1"/>
          </p:nvPr>
        </p:nvSpPr>
        <p:spPr>
          <a:xfrm>
            <a:off x="457200" y="1200151"/>
            <a:ext cx="8305800" cy="3394472"/>
          </a:xfrm>
        </p:spPr>
        <p:txBody>
          <a:bodyPr>
            <a:normAutofit/>
          </a:bodyPr>
          <a:lstStyle/>
          <a:p>
            <a:r>
              <a:rPr lang="en-US" sz="2600" b="1" dirty="0" smtClean="0"/>
              <a:t>Institutional Bias</a:t>
            </a:r>
          </a:p>
          <a:p>
            <a:pPr lvl="1">
              <a:buFont typeface="Arial" pitchFamily="34" charset="0"/>
              <a:buChar char="•"/>
            </a:pPr>
            <a:r>
              <a:rPr lang="en-US" sz="2600" dirty="0" smtClean="0"/>
              <a:t>Notion that four-year institutions have traditionally been viewed higher on the educational hierarchy</a:t>
            </a:r>
          </a:p>
          <a:p>
            <a:r>
              <a:rPr lang="en-US" sz="2600" b="1" dirty="0" smtClean="0"/>
              <a:t>Complexity of EC Education</a:t>
            </a:r>
            <a:endParaRPr lang="en-US" sz="2600" b="1" dirty="0"/>
          </a:p>
          <a:p>
            <a:pPr lvl="1">
              <a:buFont typeface="Arial" pitchFamily="34" charset="0"/>
              <a:buChar char="•"/>
            </a:pPr>
            <a:r>
              <a:rPr lang="en-US" sz="2600" dirty="0" smtClean="0"/>
              <a:t>Generally discussed in the student context </a:t>
            </a:r>
            <a:endParaRPr lang="en-US" sz="2600" dirty="0"/>
          </a:p>
          <a:p>
            <a:pPr lvl="1"/>
            <a:endParaRPr lang="en-US" dirty="0"/>
          </a:p>
        </p:txBody>
      </p:sp>
      <p:sp>
        <p:nvSpPr>
          <p:cNvPr id="5" name="Slide Number Placeholder 4"/>
          <p:cNvSpPr>
            <a:spLocks noGrp="1"/>
          </p:cNvSpPr>
          <p:nvPr>
            <p:ph type="sldNum" sz="quarter" idx="12"/>
          </p:nvPr>
        </p:nvSpPr>
        <p:spPr/>
        <p:txBody>
          <a:bodyPr/>
          <a:lstStyle/>
          <a:p>
            <a:fld id="{76E1F829-F5FD-4365-9373-7BD2C20259CE}" type="slidenum">
              <a:rPr lang="en-US" smtClean="0"/>
              <a:t>27</a:t>
            </a:fld>
            <a:endParaRPr lang="en-US"/>
          </a:p>
        </p:txBody>
      </p:sp>
    </p:spTree>
    <p:extLst>
      <p:ext uri="{BB962C8B-B14F-4D97-AF65-F5344CB8AC3E}">
        <p14:creationId xmlns:p14="http://schemas.microsoft.com/office/powerpoint/2010/main" val="373765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fontScale="90000"/>
          </a:bodyPr>
          <a:lstStyle/>
          <a:p>
            <a:r>
              <a:rPr lang="en-US" dirty="0" smtClean="0"/>
              <a:t>Representative Quotes within the Systemic Barriers Theme</a:t>
            </a:r>
            <a:endParaRPr lang="en-US" dirty="0"/>
          </a:p>
        </p:txBody>
      </p:sp>
      <p:sp>
        <p:nvSpPr>
          <p:cNvPr id="7" name="Content Placeholder 6"/>
          <p:cNvSpPr>
            <a:spLocks noGrp="1"/>
          </p:cNvSpPr>
          <p:nvPr>
            <p:ph idx="1"/>
          </p:nvPr>
        </p:nvSpPr>
        <p:spPr>
          <a:xfrm>
            <a:off x="457200" y="1200150"/>
            <a:ext cx="8229600" cy="3581399"/>
          </a:xfrm>
        </p:spPr>
        <p:txBody>
          <a:bodyPr>
            <a:normAutofit/>
          </a:bodyPr>
          <a:lstStyle/>
          <a:p>
            <a:r>
              <a:rPr lang="en-US" sz="1900" b="1" dirty="0"/>
              <a:t>Logistical </a:t>
            </a:r>
            <a:r>
              <a:rPr lang="en-US" sz="1900" b="1" dirty="0" smtClean="0"/>
              <a:t>Difficulties-</a:t>
            </a:r>
            <a:r>
              <a:rPr lang="en-US" sz="1900" dirty="0" smtClean="0"/>
              <a:t>“</a:t>
            </a:r>
            <a:r>
              <a:rPr lang="en-US" sz="1900" dirty="0"/>
              <a:t>Good things don’t happen in three months, creativity takes time.” </a:t>
            </a:r>
            <a:endParaRPr lang="en-US" sz="1900" dirty="0" smtClean="0"/>
          </a:p>
          <a:p>
            <a:r>
              <a:rPr lang="en-US" sz="1900" b="1" dirty="0" smtClean="0"/>
              <a:t>Initiative Overload-</a:t>
            </a:r>
            <a:r>
              <a:rPr lang="en-US" sz="1900" dirty="0" smtClean="0"/>
              <a:t>“Illinois </a:t>
            </a:r>
            <a:r>
              <a:rPr lang="en-US" sz="1900" dirty="0"/>
              <a:t>teaching requirements have changed and consequently courses need to be changed. Individual institution requirements also caused additional fitting of puzzle pieces.”</a:t>
            </a:r>
          </a:p>
          <a:p>
            <a:r>
              <a:rPr lang="en-US" sz="1900" b="1" dirty="0" smtClean="0"/>
              <a:t>Characteristics </a:t>
            </a:r>
            <a:r>
              <a:rPr lang="en-US" sz="1900" b="1" dirty="0"/>
              <a:t>of EC </a:t>
            </a:r>
            <a:r>
              <a:rPr lang="en-US" sz="1900" b="1" dirty="0" smtClean="0"/>
              <a:t>Students-</a:t>
            </a:r>
            <a:r>
              <a:rPr lang="en-US" sz="1900" dirty="0" smtClean="0"/>
              <a:t>“</a:t>
            </a:r>
            <a:r>
              <a:rPr lang="en-US" sz="1900" dirty="0"/>
              <a:t>I learned that community college students are a very different group than typical four-year students. Many work full time, commute to school, etc</a:t>
            </a:r>
            <a:r>
              <a:rPr lang="en-US" sz="1900" dirty="0" smtClean="0"/>
              <a:t>.”</a:t>
            </a:r>
            <a:endParaRPr lang="en-US" sz="1900" dirty="0"/>
          </a:p>
          <a:p>
            <a:endParaRPr lang="en-US" sz="2100" dirty="0"/>
          </a:p>
        </p:txBody>
      </p:sp>
      <p:sp>
        <p:nvSpPr>
          <p:cNvPr id="5" name="Slide Number Placeholder 4"/>
          <p:cNvSpPr>
            <a:spLocks noGrp="1"/>
          </p:cNvSpPr>
          <p:nvPr>
            <p:ph type="sldNum" sz="quarter" idx="12"/>
          </p:nvPr>
        </p:nvSpPr>
        <p:spPr/>
        <p:txBody>
          <a:bodyPr/>
          <a:lstStyle/>
          <a:p>
            <a:fld id="{76E1F829-F5FD-4365-9373-7BD2C20259CE}" type="slidenum">
              <a:rPr lang="en-US" smtClean="0"/>
              <a:t>28</a:t>
            </a:fld>
            <a:endParaRPr lang="en-US"/>
          </a:p>
        </p:txBody>
      </p:sp>
    </p:spTree>
    <p:extLst>
      <p:ext uri="{BB962C8B-B14F-4D97-AF65-F5344CB8AC3E}">
        <p14:creationId xmlns:p14="http://schemas.microsoft.com/office/powerpoint/2010/main" val="93270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fontScale="90000"/>
          </a:bodyPr>
          <a:lstStyle/>
          <a:p>
            <a:r>
              <a:rPr lang="en-US" dirty="0" smtClean="0"/>
              <a:t>Representative Quotes within the Systemic Barriers Theme cont.</a:t>
            </a:r>
            <a:endParaRPr lang="en-US" dirty="0"/>
          </a:p>
        </p:txBody>
      </p:sp>
      <p:sp>
        <p:nvSpPr>
          <p:cNvPr id="7" name="Content Placeholder 6"/>
          <p:cNvSpPr>
            <a:spLocks noGrp="1"/>
          </p:cNvSpPr>
          <p:nvPr>
            <p:ph idx="1"/>
          </p:nvPr>
        </p:nvSpPr>
        <p:spPr>
          <a:xfrm>
            <a:off x="457200" y="1200150"/>
            <a:ext cx="8229600" cy="3581399"/>
          </a:xfrm>
        </p:spPr>
        <p:txBody>
          <a:bodyPr>
            <a:normAutofit/>
          </a:bodyPr>
          <a:lstStyle/>
          <a:p>
            <a:r>
              <a:rPr lang="en-US" sz="1900" b="1" dirty="0" smtClean="0"/>
              <a:t>Institutional Bias-</a:t>
            </a:r>
            <a:r>
              <a:rPr lang="en-US" sz="1900" dirty="0" smtClean="0"/>
              <a:t>These </a:t>
            </a:r>
            <a:r>
              <a:rPr lang="en-US" sz="1900" dirty="0"/>
              <a:t>students seem to perceive the community college as more or less a continuation of high school, and they are ready for something </a:t>
            </a:r>
            <a:r>
              <a:rPr lang="en-US" sz="1900" dirty="0" smtClean="0"/>
              <a:t>different.</a:t>
            </a:r>
          </a:p>
          <a:p>
            <a:r>
              <a:rPr lang="en-US" sz="1900" b="1" dirty="0" smtClean="0"/>
              <a:t>Complexity </a:t>
            </a:r>
            <a:r>
              <a:rPr lang="en-US" sz="1900" b="1" dirty="0"/>
              <a:t>of EC </a:t>
            </a:r>
            <a:r>
              <a:rPr lang="en-US" sz="1900" b="1" dirty="0" smtClean="0"/>
              <a:t>Education-</a:t>
            </a:r>
            <a:r>
              <a:rPr lang="en-US" sz="1900" dirty="0" smtClean="0"/>
              <a:t>“... </a:t>
            </a:r>
            <a:r>
              <a:rPr lang="en-US" sz="1900" dirty="0"/>
              <a:t>if community college students are provided with any more information related to the hurdles of passing, let alone meeting the costs</a:t>
            </a:r>
            <a:r>
              <a:rPr lang="en-US" sz="1900" dirty="0" smtClean="0"/>
              <a:t>, of </a:t>
            </a:r>
            <a:r>
              <a:rPr lang="en-US" sz="1900" dirty="0"/>
              <a:t>additional expectations, they may further see entering the field of education as unenticing and overwhelming.”</a:t>
            </a:r>
          </a:p>
          <a:p>
            <a:endParaRPr lang="en-US" sz="2100" dirty="0"/>
          </a:p>
        </p:txBody>
      </p:sp>
      <p:sp>
        <p:nvSpPr>
          <p:cNvPr id="5" name="Slide Number Placeholder 4"/>
          <p:cNvSpPr>
            <a:spLocks noGrp="1"/>
          </p:cNvSpPr>
          <p:nvPr>
            <p:ph type="sldNum" sz="quarter" idx="12"/>
          </p:nvPr>
        </p:nvSpPr>
        <p:spPr/>
        <p:txBody>
          <a:bodyPr/>
          <a:lstStyle/>
          <a:p>
            <a:fld id="{76E1F829-F5FD-4365-9373-7BD2C20259CE}" type="slidenum">
              <a:rPr lang="en-US" smtClean="0"/>
              <a:t>29</a:t>
            </a:fld>
            <a:endParaRPr lang="en-US"/>
          </a:p>
        </p:txBody>
      </p:sp>
    </p:spTree>
    <p:extLst>
      <p:ext uri="{BB962C8B-B14F-4D97-AF65-F5344CB8AC3E}">
        <p14:creationId xmlns:p14="http://schemas.microsoft.com/office/powerpoint/2010/main" val="373775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W</a:t>
            </a:r>
            <a:r>
              <a:rPr lang="en-US" dirty="0" smtClean="0"/>
              <a:t>h</a:t>
            </a:r>
            <a:r>
              <a:rPr lang="en" dirty="0" smtClean="0"/>
              <a:t>at we will discuss today</a:t>
            </a:r>
            <a:endParaRPr lang="en" dirty="0"/>
          </a:p>
        </p:txBody>
      </p:sp>
      <p:sp>
        <p:nvSpPr>
          <p:cNvPr id="49" name="Shape 49"/>
          <p:cNvSpPr txBox="1">
            <a:spLocks noGrp="1"/>
          </p:cNvSpPr>
          <p:nvPr>
            <p:ph idx="1"/>
          </p:nvPr>
        </p:nvSpPr>
        <p:spPr>
          <a:xfrm>
            <a:off x="457200" y="1123950"/>
            <a:ext cx="8382000" cy="3394472"/>
          </a:xfrm>
          <a:prstGeom prst="rect">
            <a:avLst/>
          </a:prstGeom>
        </p:spPr>
        <p:txBody>
          <a:bodyPr lIns="91425" tIns="91425" rIns="91425" bIns="91425" anchor="t" anchorCtr="0">
            <a:noAutofit/>
          </a:bodyPr>
          <a:lstStyle/>
          <a:p>
            <a:pPr marL="457200" lvl="0" indent="-381000" rtl="0">
              <a:spcBef>
                <a:spcPts val="0"/>
              </a:spcBef>
              <a:spcAft>
                <a:spcPts val="1800"/>
              </a:spcAft>
              <a:buClr>
                <a:schemeClr val="dk1"/>
              </a:buClr>
              <a:buSzPct val="100000"/>
              <a:buFont typeface="Arial"/>
              <a:buAutoNum type="arabicPeriod"/>
            </a:pPr>
            <a:r>
              <a:rPr lang="en-US" sz="2400" dirty="0" smtClean="0"/>
              <a:t>Background &amp; Purpose</a:t>
            </a:r>
          </a:p>
          <a:p>
            <a:pPr marL="457200" lvl="0" indent="-381000" rtl="0">
              <a:spcBef>
                <a:spcPts val="0"/>
              </a:spcBef>
              <a:spcAft>
                <a:spcPts val="1800"/>
              </a:spcAft>
              <a:buClr>
                <a:schemeClr val="dk1"/>
              </a:buClr>
              <a:buSzPct val="100000"/>
              <a:buFont typeface="Arial"/>
              <a:buAutoNum type="arabicPeriod"/>
            </a:pPr>
            <a:r>
              <a:rPr lang="en-US" sz="2400" dirty="0" smtClean="0"/>
              <a:t>Methodology of the Study</a:t>
            </a:r>
          </a:p>
          <a:p>
            <a:pPr marL="457200" lvl="0" indent="-381000" rtl="0">
              <a:spcBef>
                <a:spcPts val="0"/>
              </a:spcBef>
              <a:spcAft>
                <a:spcPts val="1800"/>
              </a:spcAft>
              <a:buClr>
                <a:schemeClr val="dk1"/>
              </a:buClr>
              <a:buSzPct val="100000"/>
              <a:buFont typeface="Arial"/>
              <a:buAutoNum type="arabicPeriod"/>
            </a:pPr>
            <a:r>
              <a:rPr lang="en-US" sz="2400" dirty="0" smtClean="0"/>
              <a:t>Results</a:t>
            </a:r>
          </a:p>
          <a:p>
            <a:pPr marL="457200" lvl="0" indent="-381000" rtl="0">
              <a:spcBef>
                <a:spcPts val="0"/>
              </a:spcBef>
              <a:spcAft>
                <a:spcPts val="1800"/>
              </a:spcAft>
              <a:buClr>
                <a:schemeClr val="dk1"/>
              </a:buClr>
              <a:buSzPct val="100000"/>
              <a:buFont typeface="Arial"/>
              <a:buAutoNum type="arabicPeriod"/>
            </a:pPr>
            <a:r>
              <a:rPr lang="en-US" sz="2400" dirty="0" smtClean="0"/>
              <a:t>Recommendations</a:t>
            </a:r>
          </a:p>
          <a:p>
            <a:pPr marL="457200" lvl="0" indent="-381000" rtl="0">
              <a:spcBef>
                <a:spcPts val="0"/>
              </a:spcBef>
              <a:spcAft>
                <a:spcPts val="1800"/>
              </a:spcAft>
              <a:buClr>
                <a:schemeClr val="dk1"/>
              </a:buClr>
              <a:buSzPct val="100000"/>
              <a:buFont typeface="Arial"/>
              <a:buAutoNum type="arabicPeriod"/>
            </a:pPr>
            <a:r>
              <a:rPr lang="en-US" sz="2400" dirty="0" smtClean="0"/>
              <a:t>Your comments/questions</a:t>
            </a:r>
            <a:endParaRPr lang="en" sz="2400" dirty="0"/>
          </a:p>
        </p:txBody>
      </p:sp>
      <p:sp>
        <p:nvSpPr>
          <p:cNvPr id="2" name="Slide Number Placeholder 1"/>
          <p:cNvSpPr>
            <a:spLocks noGrp="1"/>
          </p:cNvSpPr>
          <p:nvPr>
            <p:ph type="sldNum" sz="quarter" idx="12"/>
          </p:nvPr>
        </p:nvSpPr>
        <p:spPr/>
        <p:txBody>
          <a:bodyPr/>
          <a:lstStyle/>
          <a:p>
            <a:fld id="{42BF08DA-2FC0-4179-B8B0-B98D03B6487A}" type="slidenum">
              <a:rPr lang="en-US" smtClean="0"/>
              <a:pPr/>
              <a:t>3</a:t>
            </a:fld>
            <a:endParaRPr lang="en-US" dirty="0"/>
          </a:p>
        </p:txBody>
      </p:sp>
    </p:spTree>
    <p:extLst>
      <p:ext uri="{BB962C8B-B14F-4D97-AF65-F5344CB8AC3E}">
        <p14:creationId xmlns:p14="http://schemas.microsoft.com/office/powerpoint/2010/main" val="178134712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Catalysts</a:t>
            </a:r>
            <a:endParaRPr lang="en-US" dirty="0"/>
          </a:p>
        </p:txBody>
      </p:sp>
      <p:sp>
        <p:nvSpPr>
          <p:cNvPr id="6" name="Content Placeholder 5"/>
          <p:cNvSpPr>
            <a:spLocks noGrp="1"/>
          </p:cNvSpPr>
          <p:nvPr>
            <p:ph sz="half" idx="1"/>
          </p:nvPr>
        </p:nvSpPr>
        <p:spPr/>
        <p:txBody>
          <a:bodyPr/>
          <a:lstStyle/>
          <a:p>
            <a:r>
              <a:rPr lang="en-US" sz="2400" dirty="0" smtClean="0"/>
              <a:t>Provided movement towards goal attainment</a:t>
            </a:r>
          </a:p>
          <a:p>
            <a:r>
              <a:rPr lang="en-US" sz="2400" dirty="0" smtClean="0"/>
              <a:t>Many adopted from </a:t>
            </a:r>
            <a:r>
              <a:rPr lang="en-US" sz="2400" dirty="0" err="1" smtClean="0"/>
              <a:t>McQuaid’s</a:t>
            </a:r>
            <a:r>
              <a:rPr lang="en-US" sz="2400" dirty="0" smtClean="0"/>
              <a:t> (2009)</a:t>
            </a:r>
          </a:p>
          <a:p>
            <a:r>
              <a:rPr lang="en-US" sz="2400" dirty="0" smtClean="0"/>
              <a:t>Often a response or reaction to a historical or contextual barrier</a:t>
            </a:r>
          </a:p>
          <a:p>
            <a:endParaRPr lang="en-US" sz="2400" dirty="0" smtClean="0"/>
          </a:p>
          <a:p>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600" y="666750"/>
            <a:ext cx="4658078" cy="3437852"/>
          </a:xfrm>
        </p:spPr>
      </p:pic>
      <p:sp>
        <p:nvSpPr>
          <p:cNvPr id="4" name="Slide Number Placeholder 3"/>
          <p:cNvSpPr>
            <a:spLocks noGrp="1"/>
          </p:cNvSpPr>
          <p:nvPr>
            <p:ph type="sldNum" sz="quarter" idx="12"/>
          </p:nvPr>
        </p:nvSpPr>
        <p:spPr/>
        <p:txBody>
          <a:bodyPr/>
          <a:lstStyle/>
          <a:p>
            <a:fld id="{42BF08DA-2FC0-4179-B8B0-B98D03B6487A}" type="slidenum">
              <a:rPr lang="en-US" smtClean="0"/>
              <a:pPr/>
              <a:t>30</a:t>
            </a:fld>
            <a:endParaRPr lang="en-US" dirty="0"/>
          </a:p>
        </p:txBody>
      </p:sp>
    </p:spTree>
    <p:extLst>
      <p:ext uri="{BB962C8B-B14F-4D97-AF65-F5344CB8AC3E}">
        <p14:creationId xmlns:p14="http://schemas.microsoft.com/office/powerpoint/2010/main" val="7231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a:bodyPr>
          <a:lstStyle/>
          <a:p>
            <a:r>
              <a:rPr lang="en-US" dirty="0" smtClean="0"/>
              <a:t>Sub-Topics within the Catalysts Theme</a:t>
            </a:r>
            <a:endParaRPr lang="en-US" dirty="0"/>
          </a:p>
        </p:txBody>
      </p:sp>
      <p:sp>
        <p:nvSpPr>
          <p:cNvPr id="7" name="Content Placeholder 6"/>
          <p:cNvSpPr>
            <a:spLocks noGrp="1"/>
          </p:cNvSpPr>
          <p:nvPr>
            <p:ph idx="1"/>
          </p:nvPr>
        </p:nvSpPr>
        <p:spPr/>
        <p:txBody>
          <a:bodyPr>
            <a:normAutofit fontScale="85000" lnSpcReduction="10000"/>
          </a:bodyPr>
          <a:lstStyle/>
          <a:p>
            <a:r>
              <a:rPr lang="en-US" sz="2600" b="1" dirty="0" smtClean="0"/>
              <a:t>Shared Values</a:t>
            </a:r>
          </a:p>
          <a:p>
            <a:pPr lvl="1">
              <a:buFont typeface="Arial" pitchFamily="34" charset="0"/>
              <a:buChar char="•"/>
            </a:pPr>
            <a:r>
              <a:rPr lang="en-US" sz="2600" dirty="0" smtClean="0"/>
              <a:t>Gaining a contextual understanding of the partners</a:t>
            </a:r>
          </a:p>
          <a:p>
            <a:r>
              <a:rPr lang="en-US" sz="2600" b="1" dirty="0" smtClean="0"/>
              <a:t>Capacity for Cooperation</a:t>
            </a:r>
          </a:p>
          <a:p>
            <a:pPr lvl="1">
              <a:buFont typeface="Arial" pitchFamily="34" charset="0"/>
              <a:buChar char="•"/>
            </a:pPr>
            <a:r>
              <a:rPr lang="en-US" sz="2600" dirty="0" smtClean="0"/>
              <a:t>Related to the ability of the individual partners to effectively engage in the partnership and add value to the process</a:t>
            </a:r>
          </a:p>
          <a:p>
            <a:r>
              <a:rPr lang="en-US" sz="2600" b="1" dirty="0" smtClean="0"/>
              <a:t>Grant Provided Impetus</a:t>
            </a:r>
          </a:p>
          <a:p>
            <a:pPr lvl="1">
              <a:buFont typeface="Arial" pitchFamily="34" charset="0"/>
              <a:buChar char="•"/>
            </a:pPr>
            <a:r>
              <a:rPr lang="en-US" sz="2600" dirty="0" smtClean="0"/>
              <a:t>The grant provided the structure and support to meet goals</a:t>
            </a:r>
          </a:p>
          <a:p>
            <a:pPr lvl="1"/>
            <a:endParaRPr lang="en-US" dirty="0"/>
          </a:p>
        </p:txBody>
      </p:sp>
      <p:sp>
        <p:nvSpPr>
          <p:cNvPr id="5" name="Slide Number Placeholder 4"/>
          <p:cNvSpPr>
            <a:spLocks noGrp="1"/>
          </p:cNvSpPr>
          <p:nvPr>
            <p:ph type="sldNum" sz="quarter" idx="12"/>
          </p:nvPr>
        </p:nvSpPr>
        <p:spPr/>
        <p:txBody>
          <a:bodyPr/>
          <a:lstStyle/>
          <a:p>
            <a:fld id="{76E1F829-F5FD-4365-9373-7BD2C20259CE}" type="slidenum">
              <a:rPr lang="en-US" smtClean="0"/>
              <a:t>31</a:t>
            </a:fld>
            <a:endParaRPr lang="en-US"/>
          </a:p>
        </p:txBody>
      </p:sp>
    </p:spTree>
    <p:extLst>
      <p:ext uri="{BB962C8B-B14F-4D97-AF65-F5344CB8AC3E}">
        <p14:creationId xmlns:p14="http://schemas.microsoft.com/office/powerpoint/2010/main" val="87713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fontScale="90000"/>
          </a:bodyPr>
          <a:lstStyle/>
          <a:p>
            <a:r>
              <a:rPr lang="en-US" dirty="0" smtClean="0"/>
              <a:t>Sub-Topics within the Catalysts Theme cont.</a:t>
            </a:r>
            <a:endParaRPr lang="en-US" dirty="0"/>
          </a:p>
        </p:txBody>
      </p:sp>
      <p:sp>
        <p:nvSpPr>
          <p:cNvPr id="7" name="Content Placeholder 6"/>
          <p:cNvSpPr>
            <a:spLocks noGrp="1"/>
          </p:cNvSpPr>
          <p:nvPr>
            <p:ph idx="1"/>
          </p:nvPr>
        </p:nvSpPr>
        <p:spPr>
          <a:xfrm>
            <a:off x="457200" y="1200150"/>
            <a:ext cx="8305800" cy="3394472"/>
          </a:xfrm>
        </p:spPr>
        <p:txBody>
          <a:bodyPr>
            <a:normAutofit fontScale="85000" lnSpcReduction="20000"/>
          </a:bodyPr>
          <a:lstStyle/>
          <a:p>
            <a:r>
              <a:rPr lang="en-US" sz="2600" b="1" dirty="0" smtClean="0"/>
              <a:t>Innovative Steps</a:t>
            </a:r>
          </a:p>
          <a:p>
            <a:pPr lvl="1"/>
            <a:r>
              <a:rPr lang="en-US" sz="2600" dirty="0"/>
              <a:t>a) advising; b) test preparation; c) dissemination/sharing; and d) integration of community college transfer </a:t>
            </a:r>
            <a:r>
              <a:rPr lang="en-US" sz="2600" dirty="0" smtClean="0"/>
              <a:t>students </a:t>
            </a:r>
            <a:endParaRPr lang="en-US" sz="2400" b="1" dirty="0" smtClean="0"/>
          </a:p>
          <a:p>
            <a:r>
              <a:rPr lang="en-US" sz="2600" b="1" dirty="0" smtClean="0"/>
              <a:t>Use of Technology</a:t>
            </a:r>
          </a:p>
          <a:p>
            <a:pPr lvl="1"/>
            <a:r>
              <a:rPr lang="en-US" sz="2200" dirty="0"/>
              <a:t>were placed in the context of overcoming barriers, either systemic or institutional</a:t>
            </a:r>
            <a:endParaRPr lang="en-US" sz="2400" b="1" dirty="0" smtClean="0"/>
          </a:p>
          <a:p>
            <a:r>
              <a:rPr lang="en-US" sz="2600" b="1" dirty="0" smtClean="0"/>
              <a:t>Integral Player</a:t>
            </a:r>
          </a:p>
          <a:p>
            <a:pPr lvl="1"/>
            <a:r>
              <a:rPr lang="en-US" sz="2600" dirty="0"/>
              <a:t>key player as being integral to achieving grant-related goals and many times the key player was the principal investigator</a:t>
            </a:r>
            <a:endParaRPr lang="en-US" sz="2400" b="1" dirty="0"/>
          </a:p>
          <a:p>
            <a:pPr lvl="1"/>
            <a:endParaRPr lang="en-US" dirty="0"/>
          </a:p>
        </p:txBody>
      </p:sp>
      <p:sp>
        <p:nvSpPr>
          <p:cNvPr id="5" name="Slide Number Placeholder 4"/>
          <p:cNvSpPr>
            <a:spLocks noGrp="1"/>
          </p:cNvSpPr>
          <p:nvPr>
            <p:ph type="sldNum" sz="quarter" idx="12"/>
          </p:nvPr>
        </p:nvSpPr>
        <p:spPr/>
        <p:txBody>
          <a:bodyPr/>
          <a:lstStyle/>
          <a:p>
            <a:fld id="{76E1F829-F5FD-4365-9373-7BD2C20259CE}" type="slidenum">
              <a:rPr lang="en-US" smtClean="0"/>
              <a:t>32</a:t>
            </a:fld>
            <a:endParaRPr lang="en-US"/>
          </a:p>
        </p:txBody>
      </p:sp>
    </p:spTree>
    <p:extLst>
      <p:ext uri="{BB962C8B-B14F-4D97-AF65-F5344CB8AC3E}">
        <p14:creationId xmlns:p14="http://schemas.microsoft.com/office/powerpoint/2010/main" val="14689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fontScale="90000"/>
          </a:bodyPr>
          <a:lstStyle/>
          <a:p>
            <a:r>
              <a:rPr lang="en-US" dirty="0" smtClean="0"/>
              <a:t>Representative Quotes within the Catalysts Theme</a:t>
            </a:r>
            <a:endParaRPr lang="en-US" dirty="0"/>
          </a:p>
        </p:txBody>
      </p:sp>
      <p:sp>
        <p:nvSpPr>
          <p:cNvPr id="7" name="Content Placeholder 6"/>
          <p:cNvSpPr>
            <a:spLocks noGrp="1"/>
          </p:cNvSpPr>
          <p:nvPr>
            <p:ph idx="1"/>
          </p:nvPr>
        </p:nvSpPr>
        <p:spPr>
          <a:xfrm>
            <a:off x="457200" y="1200150"/>
            <a:ext cx="8229600" cy="3581399"/>
          </a:xfrm>
        </p:spPr>
        <p:txBody>
          <a:bodyPr>
            <a:normAutofit/>
          </a:bodyPr>
          <a:lstStyle/>
          <a:p>
            <a:r>
              <a:rPr lang="en-US" sz="2000" b="1" dirty="0" smtClean="0"/>
              <a:t>Shared Values- </a:t>
            </a:r>
            <a:r>
              <a:rPr lang="en-US" sz="2000" dirty="0" smtClean="0"/>
              <a:t>“</a:t>
            </a:r>
            <a:r>
              <a:rPr lang="en-US" sz="2000" dirty="0"/>
              <a:t>Previously these discussions have been an institutional focus, now they are focused around the students.” </a:t>
            </a:r>
            <a:endParaRPr lang="en-US" sz="2000" dirty="0" smtClean="0"/>
          </a:p>
          <a:p>
            <a:r>
              <a:rPr lang="en-US" sz="2000" b="1" dirty="0" smtClean="0"/>
              <a:t>Capacity for Cooperation- </a:t>
            </a:r>
            <a:r>
              <a:rPr lang="en-US" sz="2000" dirty="0" smtClean="0"/>
              <a:t>“</a:t>
            </a:r>
            <a:r>
              <a:rPr lang="en-US" sz="2000" dirty="0"/>
              <a:t>The opportunity to meet face to face was great. Communicating with them via email is one thing, but gaining an understanding of them as people and knowing their teaching styles was extremely beneficial</a:t>
            </a:r>
            <a:r>
              <a:rPr lang="en-US" sz="2000" dirty="0" smtClean="0"/>
              <a:t>.”</a:t>
            </a:r>
          </a:p>
          <a:p>
            <a:r>
              <a:rPr lang="en-US" sz="2000" b="1" dirty="0" smtClean="0"/>
              <a:t>Grant Provided Impetus-</a:t>
            </a:r>
            <a:r>
              <a:rPr lang="en-US" sz="2000" dirty="0" smtClean="0"/>
              <a:t>“ The </a:t>
            </a:r>
            <a:r>
              <a:rPr lang="en-US" sz="2000" dirty="0"/>
              <a:t>grant was the ‘dike’ to hold off other responsibilities/commitments for a short time to focus on grant activities</a:t>
            </a:r>
            <a:r>
              <a:rPr lang="en-US" sz="2000" dirty="0" smtClean="0"/>
              <a:t>.”</a:t>
            </a:r>
          </a:p>
        </p:txBody>
      </p:sp>
      <p:sp>
        <p:nvSpPr>
          <p:cNvPr id="5" name="Slide Number Placeholder 4"/>
          <p:cNvSpPr>
            <a:spLocks noGrp="1"/>
          </p:cNvSpPr>
          <p:nvPr>
            <p:ph type="sldNum" sz="quarter" idx="12"/>
          </p:nvPr>
        </p:nvSpPr>
        <p:spPr/>
        <p:txBody>
          <a:bodyPr/>
          <a:lstStyle/>
          <a:p>
            <a:fld id="{76E1F829-F5FD-4365-9373-7BD2C20259CE}" type="slidenum">
              <a:rPr lang="en-US" smtClean="0"/>
              <a:t>33</a:t>
            </a:fld>
            <a:endParaRPr lang="en-US"/>
          </a:p>
        </p:txBody>
      </p:sp>
    </p:spTree>
    <p:extLst>
      <p:ext uri="{BB962C8B-B14F-4D97-AF65-F5344CB8AC3E}">
        <p14:creationId xmlns:p14="http://schemas.microsoft.com/office/powerpoint/2010/main" val="11598971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fontScale="90000"/>
          </a:bodyPr>
          <a:lstStyle/>
          <a:p>
            <a:r>
              <a:rPr lang="en-US" dirty="0" smtClean="0"/>
              <a:t>Representative Quotes within the Catalysts Theme</a:t>
            </a:r>
            <a:endParaRPr lang="en-US" dirty="0"/>
          </a:p>
        </p:txBody>
      </p:sp>
      <p:sp>
        <p:nvSpPr>
          <p:cNvPr id="7" name="Content Placeholder 6"/>
          <p:cNvSpPr>
            <a:spLocks noGrp="1"/>
          </p:cNvSpPr>
          <p:nvPr>
            <p:ph idx="1"/>
          </p:nvPr>
        </p:nvSpPr>
        <p:spPr>
          <a:xfrm>
            <a:off x="457200" y="1200150"/>
            <a:ext cx="8229600" cy="3581399"/>
          </a:xfrm>
        </p:spPr>
        <p:txBody>
          <a:bodyPr>
            <a:normAutofit/>
          </a:bodyPr>
          <a:lstStyle/>
          <a:p>
            <a:r>
              <a:rPr lang="en-US" sz="2000" b="1" dirty="0" smtClean="0"/>
              <a:t>Innovative Steps- </a:t>
            </a:r>
            <a:r>
              <a:rPr lang="en-US" sz="2000" dirty="0" smtClean="0"/>
              <a:t>“</a:t>
            </a:r>
            <a:r>
              <a:rPr lang="en-US" sz="2000" dirty="0"/>
              <a:t>Additionally, everything that is done is being presented to a wider audience. When possible the two-year representative is included in these presentations</a:t>
            </a:r>
            <a:r>
              <a:rPr lang="en-US" sz="2000" dirty="0" smtClean="0"/>
              <a:t>.”</a:t>
            </a:r>
          </a:p>
          <a:p>
            <a:r>
              <a:rPr lang="en-US" sz="2000" b="1" dirty="0" smtClean="0"/>
              <a:t>Use of Technology- </a:t>
            </a:r>
            <a:r>
              <a:rPr lang="en-US" sz="2000" dirty="0"/>
              <a:t>The only barrier is distance from the other meetings, which was fixed by an online meeting service.</a:t>
            </a:r>
            <a:r>
              <a:rPr lang="en-US" sz="2000" b="1" dirty="0" smtClean="0"/>
              <a:t> </a:t>
            </a:r>
            <a:endParaRPr lang="en-US" sz="2000" dirty="0" smtClean="0"/>
          </a:p>
          <a:p>
            <a:r>
              <a:rPr lang="en-US" sz="2000" b="1" dirty="0" smtClean="0"/>
              <a:t>Integral Player- </a:t>
            </a:r>
            <a:r>
              <a:rPr lang="en-US" sz="2000" dirty="0"/>
              <a:t>The participant reported the importance of proper leadership from a non-authoritarian principal investigator who is very open to the ideas of all the partners.</a:t>
            </a:r>
            <a:endParaRPr lang="en-US" sz="2000" b="1" dirty="0"/>
          </a:p>
        </p:txBody>
      </p:sp>
      <p:sp>
        <p:nvSpPr>
          <p:cNvPr id="5" name="Slide Number Placeholder 4"/>
          <p:cNvSpPr>
            <a:spLocks noGrp="1"/>
          </p:cNvSpPr>
          <p:nvPr>
            <p:ph type="sldNum" sz="quarter" idx="12"/>
          </p:nvPr>
        </p:nvSpPr>
        <p:spPr/>
        <p:txBody>
          <a:bodyPr/>
          <a:lstStyle/>
          <a:p>
            <a:fld id="{76E1F829-F5FD-4365-9373-7BD2C20259CE}" type="slidenum">
              <a:rPr lang="en-US" smtClean="0"/>
              <a:t>34</a:t>
            </a:fld>
            <a:endParaRPr lang="en-US"/>
          </a:p>
        </p:txBody>
      </p:sp>
    </p:spTree>
    <p:extLst>
      <p:ext uri="{BB962C8B-B14F-4D97-AF65-F5344CB8AC3E}">
        <p14:creationId xmlns:p14="http://schemas.microsoft.com/office/powerpoint/2010/main" val="131946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Potential Long-term Impacts</a:t>
            </a:r>
            <a:endParaRPr lang="en-US" dirty="0"/>
          </a:p>
        </p:txBody>
      </p:sp>
      <p:sp>
        <p:nvSpPr>
          <p:cNvPr id="6" name="Content Placeholder 5"/>
          <p:cNvSpPr>
            <a:spLocks noGrp="1"/>
          </p:cNvSpPr>
          <p:nvPr>
            <p:ph sz="half" idx="1"/>
          </p:nvPr>
        </p:nvSpPr>
        <p:spPr>
          <a:xfrm>
            <a:off x="381000" y="1276350"/>
            <a:ext cx="4038600" cy="3394472"/>
          </a:xfrm>
        </p:spPr>
        <p:txBody>
          <a:bodyPr>
            <a:normAutofit/>
          </a:bodyPr>
          <a:lstStyle/>
          <a:p>
            <a:r>
              <a:rPr lang="en-US" sz="2400" dirty="0" smtClean="0"/>
              <a:t>Overarching</a:t>
            </a:r>
          </a:p>
          <a:p>
            <a:r>
              <a:rPr lang="en-US" sz="2400" dirty="0" smtClean="0"/>
              <a:t>Could not be measured in the timeframe of the grant</a:t>
            </a:r>
          </a:p>
          <a:p>
            <a:endParaRPr lang="en-US" sz="24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24200" y="1200150"/>
            <a:ext cx="5761288" cy="2378174"/>
          </a:xfrm>
        </p:spPr>
      </p:pic>
      <p:sp>
        <p:nvSpPr>
          <p:cNvPr id="4" name="Slide Number Placeholder 3"/>
          <p:cNvSpPr>
            <a:spLocks noGrp="1"/>
          </p:cNvSpPr>
          <p:nvPr>
            <p:ph type="sldNum" sz="quarter" idx="12"/>
          </p:nvPr>
        </p:nvSpPr>
        <p:spPr/>
        <p:txBody>
          <a:bodyPr/>
          <a:lstStyle/>
          <a:p>
            <a:fld id="{42BF08DA-2FC0-4179-B8B0-B98D03B6487A}" type="slidenum">
              <a:rPr lang="en-US" smtClean="0"/>
              <a:pPr/>
              <a:t>35</a:t>
            </a:fld>
            <a:endParaRPr lang="en-US" dirty="0"/>
          </a:p>
        </p:txBody>
      </p:sp>
    </p:spTree>
    <p:extLst>
      <p:ext uri="{BB962C8B-B14F-4D97-AF65-F5344CB8AC3E}">
        <p14:creationId xmlns:p14="http://schemas.microsoft.com/office/powerpoint/2010/main" val="238389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fontScale="90000"/>
          </a:bodyPr>
          <a:lstStyle/>
          <a:p>
            <a:r>
              <a:rPr lang="en-US" dirty="0" smtClean="0"/>
              <a:t>Sub-Topics within the Potential Long-Term Impacts Theme.</a:t>
            </a:r>
            <a:endParaRPr lang="en-US" dirty="0"/>
          </a:p>
        </p:txBody>
      </p:sp>
      <p:sp>
        <p:nvSpPr>
          <p:cNvPr id="7" name="Content Placeholder 6"/>
          <p:cNvSpPr>
            <a:spLocks noGrp="1"/>
          </p:cNvSpPr>
          <p:nvPr>
            <p:ph idx="1"/>
          </p:nvPr>
        </p:nvSpPr>
        <p:spPr>
          <a:xfrm>
            <a:off x="457200" y="1123950"/>
            <a:ext cx="8534400" cy="3810000"/>
          </a:xfrm>
        </p:spPr>
        <p:txBody>
          <a:bodyPr>
            <a:normAutofit fontScale="62500" lnSpcReduction="20000"/>
          </a:bodyPr>
          <a:lstStyle/>
          <a:p>
            <a:r>
              <a:rPr lang="en-US" sz="3200" b="1" dirty="0" smtClean="0"/>
              <a:t>Professionalizing EC Workforce</a:t>
            </a:r>
          </a:p>
          <a:p>
            <a:pPr lvl="1"/>
            <a:r>
              <a:rPr lang="en-US" sz="3200" dirty="0"/>
              <a:t>raising the aggregate level of professional expertise in the field</a:t>
            </a:r>
            <a:endParaRPr lang="en-US" sz="3200" b="1" dirty="0" smtClean="0"/>
          </a:p>
          <a:p>
            <a:r>
              <a:rPr lang="en-US" sz="3200" b="1" dirty="0" smtClean="0"/>
              <a:t>Pathways</a:t>
            </a:r>
          </a:p>
          <a:p>
            <a:pPr lvl="1"/>
            <a:r>
              <a:rPr lang="en-US" sz="3200" dirty="0" smtClean="0"/>
              <a:t>increasing </a:t>
            </a:r>
            <a:r>
              <a:rPr lang="en-US" sz="3200" dirty="0"/>
              <a:t>the number of educational and/or career pathways for students</a:t>
            </a:r>
            <a:endParaRPr lang="en-US" sz="3200" b="1" dirty="0" smtClean="0"/>
          </a:p>
          <a:p>
            <a:r>
              <a:rPr lang="en-US" sz="3200" b="1" dirty="0" smtClean="0"/>
              <a:t>Enrollment</a:t>
            </a:r>
          </a:p>
          <a:p>
            <a:pPr lvl="1"/>
            <a:r>
              <a:rPr lang="en-US" sz="3200" dirty="0" smtClean="0"/>
              <a:t>impacts </a:t>
            </a:r>
            <a:r>
              <a:rPr lang="en-US" sz="3200" dirty="0"/>
              <a:t>on enrollment for both sides of the </a:t>
            </a:r>
            <a:r>
              <a:rPr lang="en-US" sz="3200" dirty="0" smtClean="0"/>
              <a:t>partnership</a:t>
            </a:r>
            <a:endParaRPr lang="en-US" sz="3200" b="1" dirty="0" smtClean="0"/>
          </a:p>
          <a:p>
            <a:r>
              <a:rPr lang="en-US" sz="3200" b="1" dirty="0" smtClean="0"/>
              <a:t>Societal/Systemic Improvement</a:t>
            </a:r>
            <a:r>
              <a:rPr lang="en-US" sz="3200" dirty="0" smtClean="0"/>
              <a:t>. </a:t>
            </a:r>
          </a:p>
          <a:p>
            <a:pPr lvl="1"/>
            <a:r>
              <a:rPr lang="en-US" sz="3200" dirty="0"/>
              <a:t>larger societal impacts with a heavy emphasis on improved learning situations for children</a:t>
            </a:r>
          </a:p>
          <a:p>
            <a:pPr lvl="1"/>
            <a:endParaRPr lang="en-US" dirty="0"/>
          </a:p>
        </p:txBody>
      </p:sp>
      <p:sp>
        <p:nvSpPr>
          <p:cNvPr id="5" name="Slide Number Placeholder 4"/>
          <p:cNvSpPr>
            <a:spLocks noGrp="1"/>
          </p:cNvSpPr>
          <p:nvPr>
            <p:ph type="sldNum" sz="quarter" idx="12"/>
          </p:nvPr>
        </p:nvSpPr>
        <p:spPr/>
        <p:txBody>
          <a:bodyPr/>
          <a:lstStyle/>
          <a:p>
            <a:fld id="{76E1F829-F5FD-4365-9373-7BD2C20259CE}" type="slidenum">
              <a:rPr lang="en-US" smtClean="0"/>
              <a:t>36</a:t>
            </a:fld>
            <a:endParaRPr lang="en-US"/>
          </a:p>
        </p:txBody>
      </p:sp>
    </p:spTree>
    <p:extLst>
      <p:ext uri="{BB962C8B-B14F-4D97-AF65-F5344CB8AC3E}">
        <p14:creationId xmlns:p14="http://schemas.microsoft.com/office/powerpoint/2010/main" val="2086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fontScale="90000"/>
          </a:bodyPr>
          <a:lstStyle/>
          <a:p>
            <a:r>
              <a:rPr lang="en-US" dirty="0" smtClean="0"/>
              <a:t>Representative Quotes within the Potential Long-Term Impacts Theme</a:t>
            </a:r>
            <a:endParaRPr lang="en-US" dirty="0"/>
          </a:p>
        </p:txBody>
      </p:sp>
      <p:sp>
        <p:nvSpPr>
          <p:cNvPr id="7" name="Content Placeholder 6"/>
          <p:cNvSpPr>
            <a:spLocks noGrp="1"/>
          </p:cNvSpPr>
          <p:nvPr>
            <p:ph idx="1"/>
          </p:nvPr>
        </p:nvSpPr>
        <p:spPr>
          <a:xfrm>
            <a:off x="457200" y="1200150"/>
            <a:ext cx="8229600" cy="3581399"/>
          </a:xfrm>
        </p:spPr>
        <p:txBody>
          <a:bodyPr>
            <a:normAutofit/>
          </a:bodyPr>
          <a:lstStyle/>
          <a:p>
            <a:r>
              <a:rPr lang="en-US" sz="2400" b="1" dirty="0"/>
              <a:t>Professionalizing EC </a:t>
            </a:r>
            <a:r>
              <a:rPr lang="en-US" sz="2400" b="1" dirty="0" smtClean="0"/>
              <a:t>Workforce- “</a:t>
            </a:r>
            <a:r>
              <a:rPr lang="en-US" sz="2400" i="1" dirty="0" smtClean="0"/>
              <a:t>Raise </a:t>
            </a:r>
            <a:r>
              <a:rPr lang="en-US" sz="2400" i="1" dirty="0"/>
              <a:t>the ability to be able to talk to the general public, families, school district, legislators about issues, now that they’ll have the language.”</a:t>
            </a:r>
            <a:endParaRPr lang="en-US" sz="2400" dirty="0"/>
          </a:p>
          <a:p>
            <a:r>
              <a:rPr lang="en-US" sz="2400" b="1" dirty="0" smtClean="0"/>
              <a:t>Pathways-</a:t>
            </a:r>
            <a:r>
              <a:rPr lang="en-US" sz="2400" i="1" dirty="0"/>
              <a:t>“This articulation will make early childhood education more affordable for students, will allow them to work while they are in college, and allow them to move around</a:t>
            </a:r>
            <a:r>
              <a:rPr lang="en-US" sz="2400" i="1" dirty="0" smtClean="0"/>
              <a:t>.”</a:t>
            </a:r>
          </a:p>
        </p:txBody>
      </p:sp>
      <p:sp>
        <p:nvSpPr>
          <p:cNvPr id="5" name="Slide Number Placeholder 4"/>
          <p:cNvSpPr>
            <a:spLocks noGrp="1"/>
          </p:cNvSpPr>
          <p:nvPr>
            <p:ph type="sldNum" sz="quarter" idx="12"/>
          </p:nvPr>
        </p:nvSpPr>
        <p:spPr/>
        <p:txBody>
          <a:bodyPr/>
          <a:lstStyle/>
          <a:p>
            <a:fld id="{76E1F829-F5FD-4365-9373-7BD2C20259CE}" type="slidenum">
              <a:rPr lang="en-US" smtClean="0"/>
              <a:t>37</a:t>
            </a:fld>
            <a:endParaRPr lang="en-US"/>
          </a:p>
        </p:txBody>
      </p:sp>
    </p:spTree>
    <p:extLst>
      <p:ext uri="{BB962C8B-B14F-4D97-AF65-F5344CB8AC3E}">
        <p14:creationId xmlns:p14="http://schemas.microsoft.com/office/powerpoint/2010/main" val="375702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fontScale="90000"/>
          </a:bodyPr>
          <a:lstStyle/>
          <a:p>
            <a:r>
              <a:rPr lang="en-US" dirty="0" smtClean="0"/>
              <a:t>Representative Quotes within the Potential Long-Term Impacts Theme</a:t>
            </a:r>
            <a:endParaRPr lang="en-US" dirty="0"/>
          </a:p>
        </p:txBody>
      </p:sp>
      <p:sp>
        <p:nvSpPr>
          <p:cNvPr id="7" name="Content Placeholder 6"/>
          <p:cNvSpPr>
            <a:spLocks noGrp="1"/>
          </p:cNvSpPr>
          <p:nvPr>
            <p:ph idx="1"/>
          </p:nvPr>
        </p:nvSpPr>
        <p:spPr>
          <a:xfrm>
            <a:off x="457200" y="1200150"/>
            <a:ext cx="8229600" cy="3581399"/>
          </a:xfrm>
        </p:spPr>
        <p:txBody>
          <a:bodyPr>
            <a:normAutofit/>
          </a:bodyPr>
          <a:lstStyle/>
          <a:p>
            <a:r>
              <a:rPr lang="en-US" sz="2400" b="1" dirty="0" smtClean="0"/>
              <a:t>Enrollment-</a:t>
            </a:r>
            <a:r>
              <a:rPr lang="en-US" sz="2400" i="1" dirty="0"/>
              <a:t>“The partnering institutions will benefit from well-trained students who want to go on to become teachers and who can diversify the teaching pool</a:t>
            </a:r>
            <a:r>
              <a:rPr lang="en-US" sz="2400" i="1" dirty="0" smtClean="0"/>
              <a:t>.”</a:t>
            </a:r>
          </a:p>
          <a:p>
            <a:r>
              <a:rPr lang="en-US" sz="2400" b="1" dirty="0" smtClean="0"/>
              <a:t>Societal/Systemic Improvement- </a:t>
            </a:r>
            <a:r>
              <a:rPr lang="en-US" sz="2400" i="1" dirty="0" smtClean="0"/>
              <a:t>“</a:t>
            </a:r>
            <a:r>
              <a:rPr lang="en-US" sz="2400" i="1" dirty="0"/>
              <a:t>Ultimately, our clients are young children, so we want the best possible program and the best model of delivery.”</a:t>
            </a:r>
            <a:endParaRPr lang="en-US" sz="2400" dirty="0" smtClean="0"/>
          </a:p>
        </p:txBody>
      </p:sp>
      <p:sp>
        <p:nvSpPr>
          <p:cNvPr id="5" name="Slide Number Placeholder 4"/>
          <p:cNvSpPr>
            <a:spLocks noGrp="1"/>
          </p:cNvSpPr>
          <p:nvPr>
            <p:ph type="sldNum" sz="quarter" idx="12"/>
          </p:nvPr>
        </p:nvSpPr>
        <p:spPr/>
        <p:txBody>
          <a:bodyPr/>
          <a:lstStyle/>
          <a:p>
            <a:fld id="{76E1F829-F5FD-4365-9373-7BD2C20259CE}" type="slidenum">
              <a:rPr lang="en-US" smtClean="0"/>
              <a:t>38</a:t>
            </a:fld>
            <a:endParaRPr lang="en-US"/>
          </a:p>
        </p:txBody>
      </p:sp>
    </p:spTree>
    <p:extLst>
      <p:ext uri="{BB962C8B-B14F-4D97-AF65-F5344CB8AC3E}">
        <p14:creationId xmlns:p14="http://schemas.microsoft.com/office/powerpoint/2010/main" val="73899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Mediating Impacts</a:t>
            </a:r>
            <a:endParaRPr lang="en-US" dirty="0"/>
          </a:p>
        </p:txBody>
      </p:sp>
      <p:sp>
        <p:nvSpPr>
          <p:cNvPr id="6" name="Content Placeholder 5"/>
          <p:cNvSpPr>
            <a:spLocks noGrp="1"/>
          </p:cNvSpPr>
          <p:nvPr>
            <p:ph sz="half" idx="1"/>
          </p:nvPr>
        </p:nvSpPr>
        <p:spPr/>
        <p:txBody>
          <a:bodyPr/>
          <a:lstStyle/>
          <a:p>
            <a:r>
              <a:rPr lang="en-US" sz="2400" dirty="0" smtClean="0"/>
              <a:t>Already budding, direct result from grant</a:t>
            </a:r>
          </a:p>
          <a:p>
            <a:r>
              <a:rPr lang="en-US" sz="2400" dirty="0"/>
              <a:t>P</a:t>
            </a:r>
            <a:r>
              <a:rPr lang="en-US" sz="2400" dirty="0" smtClean="0"/>
              <a:t>recursory </a:t>
            </a:r>
            <a:r>
              <a:rPr lang="en-US" sz="2400" dirty="0"/>
              <a:t>in </a:t>
            </a:r>
            <a:r>
              <a:rPr lang="en-US" sz="2400" dirty="0" smtClean="0"/>
              <a:t>nature</a:t>
            </a:r>
          </a:p>
          <a:p>
            <a:r>
              <a:rPr lang="en-US" sz="2400" dirty="0" smtClean="0"/>
              <a:t>Framework for </a:t>
            </a:r>
            <a:r>
              <a:rPr lang="en-US" sz="2400" dirty="0"/>
              <a:t/>
            </a:r>
            <a:br>
              <a:rPr lang="en-US" sz="2400" dirty="0"/>
            </a:br>
            <a:r>
              <a:rPr lang="en-US" sz="2400" dirty="0" smtClean="0"/>
              <a:t>long-term impacts</a:t>
            </a:r>
            <a:endParaRPr lang="en-US" sz="2400" dirty="0"/>
          </a:p>
          <a:p>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1200150"/>
            <a:ext cx="4663541" cy="2589823"/>
          </a:xfrm>
        </p:spPr>
      </p:pic>
      <p:sp>
        <p:nvSpPr>
          <p:cNvPr id="4" name="Slide Number Placeholder 3"/>
          <p:cNvSpPr>
            <a:spLocks noGrp="1"/>
          </p:cNvSpPr>
          <p:nvPr>
            <p:ph type="sldNum" sz="quarter" idx="12"/>
          </p:nvPr>
        </p:nvSpPr>
        <p:spPr/>
        <p:txBody>
          <a:bodyPr/>
          <a:lstStyle/>
          <a:p>
            <a:fld id="{42BF08DA-2FC0-4179-B8B0-B98D03B6487A}" type="slidenum">
              <a:rPr lang="en-US" smtClean="0"/>
              <a:pPr/>
              <a:t>39</a:t>
            </a:fld>
            <a:endParaRPr lang="en-US" dirty="0"/>
          </a:p>
        </p:txBody>
      </p:sp>
    </p:spTree>
    <p:extLst>
      <p:ext uri="{BB962C8B-B14F-4D97-AF65-F5344CB8AC3E}">
        <p14:creationId xmlns:p14="http://schemas.microsoft.com/office/powerpoint/2010/main" val="347006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Background: Goals of the EPPI Grant</a:t>
            </a:r>
            <a:endParaRPr lang="en" dirty="0"/>
          </a:p>
        </p:txBody>
      </p:sp>
      <p:sp>
        <p:nvSpPr>
          <p:cNvPr id="49" name="Shape 49"/>
          <p:cNvSpPr txBox="1">
            <a:spLocks noGrp="1"/>
          </p:cNvSpPr>
          <p:nvPr>
            <p:ph idx="1"/>
          </p:nvPr>
        </p:nvSpPr>
        <p:spPr>
          <a:xfrm>
            <a:off x="457200" y="1123950"/>
            <a:ext cx="8382000" cy="3394472"/>
          </a:xfrm>
          <a:prstGeom prst="rect">
            <a:avLst/>
          </a:prstGeom>
        </p:spPr>
        <p:txBody>
          <a:bodyPr lIns="91425" tIns="91425" rIns="91425" bIns="91425" anchor="t" anchorCtr="0">
            <a:noAutofit/>
          </a:bodyPr>
          <a:lstStyle/>
          <a:p>
            <a:pPr marL="457200" lvl="0" indent="-381000" rtl="0">
              <a:spcBef>
                <a:spcPts val="0"/>
              </a:spcBef>
              <a:spcAft>
                <a:spcPts val="1800"/>
              </a:spcAft>
              <a:buClr>
                <a:schemeClr val="dk1"/>
              </a:buClr>
              <a:buSzPct val="100000"/>
              <a:buFont typeface="Arial"/>
              <a:buAutoNum type="arabicPeriod"/>
            </a:pPr>
            <a:r>
              <a:rPr lang="en" sz="2000" dirty="0" smtClean="0"/>
              <a:t>Develop models of effective early childhood educator preparation</a:t>
            </a:r>
          </a:p>
          <a:p>
            <a:pPr marL="457200" lvl="0" indent="-381000" rtl="0">
              <a:spcBef>
                <a:spcPts val="0"/>
              </a:spcBef>
              <a:spcAft>
                <a:spcPts val="1800"/>
              </a:spcAft>
              <a:buClr>
                <a:schemeClr val="dk1"/>
              </a:buClr>
              <a:buSzPct val="100000"/>
              <a:buFont typeface="Arial"/>
              <a:buAutoNum type="arabicPeriod"/>
            </a:pPr>
            <a:r>
              <a:rPr lang="en" sz="2000" dirty="0" smtClean="0"/>
              <a:t>Foster partnership development between two- and four-year preparation programs and other community-based organizations.</a:t>
            </a:r>
          </a:p>
          <a:p>
            <a:pPr marL="457200" lvl="0" indent="-381000" rtl="0">
              <a:spcBef>
                <a:spcPts val="0"/>
              </a:spcBef>
              <a:spcAft>
                <a:spcPts val="1800"/>
              </a:spcAft>
              <a:buClr>
                <a:schemeClr val="dk1"/>
              </a:buClr>
              <a:buSzPct val="100000"/>
              <a:buFont typeface="Arial"/>
              <a:buAutoNum type="arabicPeriod"/>
            </a:pPr>
            <a:r>
              <a:rPr lang="en" sz="2000" dirty="0" smtClean="0"/>
              <a:t>Promote articulation (foundation of the EPPI grant)</a:t>
            </a:r>
          </a:p>
          <a:p>
            <a:pPr marL="457200" lvl="0" indent="-381000" rtl="0">
              <a:spcBef>
                <a:spcPts val="0"/>
              </a:spcBef>
              <a:spcAft>
                <a:spcPts val="1800"/>
              </a:spcAft>
              <a:buClr>
                <a:schemeClr val="dk1"/>
              </a:buClr>
              <a:buSzPct val="100000"/>
              <a:buFont typeface="Arial"/>
              <a:buAutoNum type="arabicPeriod"/>
            </a:pPr>
            <a:r>
              <a:rPr lang="en" sz="2000" dirty="0" smtClean="0"/>
              <a:t>Support ECE programs is designing curriculum to incorporate new program requirements</a:t>
            </a:r>
          </a:p>
          <a:p>
            <a:pPr marL="457200" lvl="0" indent="-381000" rtl="0">
              <a:spcBef>
                <a:spcPts val="0"/>
              </a:spcBef>
              <a:spcAft>
                <a:spcPts val="1800"/>
              </a:spcAft>
              <a:buClr>
                <a:schemeClr val="dk1"/>
              </a:buClr>
              <a:buSzPct val="100000"/>
              <a:buFont typeface="Arial"/>
              <a:buAutoNum type="arabicPeriod"/>
            </a:pPr>
            <a:r>
              <a:rPr lang="en-US" sz="2000" dirty="0" smtClean="0"/>
              <a:t>B</a:t>
            </a:r>
            <a:r>
              <a:rPr lang="en" sz="2000" dirty="0" smtClean="0"/>
              <a:t>uild capacity in key areas of need</a:t>
            </a:r>
          </a:p>
          <a:p>
            <a:pPr marL="457200" lvl="0" indent="-381000" rtl="0">
              <a:spcBef>
                <a:spcPts val="0"/>
              </a:spcBef>
              <a:spcAft>
                <a:spcPts val="1800"/>
              </a:spcAft>
              <a:buClr>
                <a:schemeClr val="dk1"/>
              </a:buClr>
              <a:buSzPct val="100000"/>
              <a:buFont typeface="Arial"/>
              <a:buAutoNum type="arabicPeriod"/>
            </a:pPr>
            <a:r>
              <a:rPr lang="en" sz="2000" dirty="0" smtClean="0"/>
              <a:t>Create opportunities for innovation program implementation</a:t>
            </a:r>
            <a:endParaRPr lang="en" sz="2000" dirty="0"/>
          </a:p>
        </p:txBody>
      </p:sp>
      <p:sp>
        <p:nvSpPr>
          <p:cNvPr id="2" name="Slide Number Placeholder 1"/>
          <p:cNvSpPr>
            <a:spLocks noGrp="1"/>
          </p:cNvSpPr>
          <p:nvPr>
            <p:ph type="sldNum" sz="quarter" idx="12"/>
          </p:nvPr>
        </p:nvSpPr>
        <p:spPr/>
        <p:txBody>
          <a:bodyPr/>
          <a:lstStyle/>
          <a:p>
            <a:fld id="{42BF08DA-2FC0-4179-B8B0-B98D03B6487A}" type="slidenum">
              <a:rPr lang="en-US" smtClean="0"/>
              <a:pPr/>
              <a:t>4</a:t>
            </a:fld>
            <a:endParaRPr lang="en-US" dirty="0"/>
          </a:p>
        </p:txBody>
      </p:sp>
    </p:spTree>
    <p:extLst>
      <p:ext uri="{BB962C8B-B14F-4D97-AF65-F5344CB8AC3E}">
        <p14:creationId xmlns:p14="http://schemas.microsoft.com/office/powerpoint/2010/main" val="19869561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fontScale="90000"/>
          </a:bodyPr>
          <a:lstStyle/>
          <a:p>
            <a:r>
              <a:rPr lang="en-US" dirty="0" smtClean="0"/>
              <a:t>Sub-Topics within the Mediating Impacts Theme.</a:t>
            </a:r>
            <a:endParaRPr lang="en-US" dirty="0"/>
          </a:p>
        </p:txBody>
      </p:sp>
      <p:sp>
        <p:nvSpPr>
          <p:cNvPr id="7" name="Content Placeholder 6"/>
          <p:cNvSpPr>
            <a:spLocks noGrp="1"/>
          </p:cNvSpPr>
          <p:nvPr>
            <p:ph idx="1"/>
          </p:nvPr>
        </p:nvSpPr>
        <p:spPr>
          <a:xfrm>
            <a:off x="457200" y="1200150"/>
            <a:ext cx="8305800" cy="3810000"/>
          </a:xfrm>
        </p:spPr>
        <p:txBody>
          <a:bodyPr>
            <a:normAutofit fontScale="62500" lnSpcReduction="20000"/>
          </a:bodyPr>
          <a:lstStyle/>
          <a:p>
            <a:r>
              <a:rPr lang="en-US" sz="3400" b="1" dirty="0" smtClean="0"/>
              <a:t>Programmatic Improvements</a:t>
            </a:r>
          </a:p>
          <a:p>
            <a:pPr lvl="1"/>
            <a:r>
              <a:rPr lang="en-US" sz="3400" dirty="0"/>
              <a:t>improvements generally involved both the </a:t>
            </a:r>
            <a:r>
              <a:rPr lang="en-US" sz="3400" dirty="0" smtClean="0"/>
              <a:t>depth and scope of curricula</a:t>
            </a:r>
            <a:endParaRPr lang="en-US" sz="3400" b="1" dirty="0" smtClean="0"/>
          </a:p>
          <a:p>
            <a:r>
              <a:rPr lang="en-US" sz="3400" b="1" dirty="0" smtClean="0"/>
              <a:t>Partnership Development</a:t>
            </a:r>
          </a:p>
          <a:p>
            <a:pPr lvl="1"/>
            <a:r>
              <a:rPr lang="en-US" sz="3400" dirty="0" smtClean="0"/>
              <a:t>both </a:t>
            </a:r>
            <a:r>
              <a:rPr lang="en-US" sz="3400" dirty="0"/>
              <a:t>a grant-related impact and catalyst allowing other grant-related goals to be accomplished</a:t>
            </a:r>
            <a:endParaRPr lang="en-US" sz="3400" b="1" dirty="0" smtClean="0"/>
          </a:p>
          <a:p>
            <a:r>
              <a:rPr lang="en-US" sz="3400" b="1" dirty="0" smtClean="0"/>
              <a:t>Enhanced Articulation/Seamless Transition</a:t>
            </a:r>
          </a:p>
          <a:p>
            <a:pPr lvl="1"/>
            <a:r>
              <a:rPr lang="en-US" sz="3400" dirty="0" smtClean="0"/>
              <a:t>provided </a:t>
            </a:r>
            <a:r>
              <a:rPr lang="en-US" sz="3400" dirty="0"/>
              <a:t>the framework for many of the other grant-related activities and it had a precursory relationship with attaining other goals</a:t>
            </a:r>
            <a:endParaRPr lang="en-US" sz="3400" b="1" dirty="0" smtClean="0"/>
          </a:p>
          <a:p>
            <a:endParaRPr lang="en-US" sz="2600" b="1" dirty="0" smtClean="0"/>
          </a:p>
          <a:p>
            <a:pPr lvl="1"/>
            <a:endParaRPr lang="en-US" dirty="0"/>
          </a:p>
        </p:txBody>
      </p:sp>
      <p:sp>
        <p:nvSpPr>
          <p:cNvPr id="5" name="Slide Number Placeholder 4"/>
          <p:cNvSpPr>
            <a:spLocks noGrp="1"/>
          </p:cNvSpPr>
          <p:nvPr>
            <p:ph type="sldNum" sz="quarter" idx="12"/>
          </p:nvPr>
        </p:nvSpPr>
        <p:spPr/>
        <p:txBody>
          <a:bodyPr/>
          <a:lstStyle/>
          <a:p>
            <a:fld id="{76E1F829-F5FD-4365-9373-7BD2C20259CE}" type="slidenum">
              <a:rPr lang="en-US" smtClean="0"/>
              <a:t>40</a:t>
            </a:fld>
            <a:endParaRPr lang="en-US"/>
          </a:p>
        </p:txBody>
      </p:sp>
    </p:spTree>
    <p:extLst>
      <p:ext uri="{BB962C8B-B14F-4D97-AF65-F5344CB8AC3E}">
        <p14:creationId xmlns:p14="http://schemas.microsoft.com/office/powerpoint/2010/main" val="268337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fontScale="90000"/>
          </a:bodyPr>
          <a:lstStyle/>
          <a:p>
            <a:r>
              <a:rPr lang="en-US" dirty="0" smtClean="0"/>
              <a:t>Representative Quotes </a:t>
            </a:r>
            <a:r>
              <a:rPr lang="en-US" smtClean="0"/>
              <a:t>within the Mediating Impacts </a:t>
            </a:r>
            <a:r>
              <a:rPr lang="en-US" dirty="0" smtClean="0"/>
              <a:t>Theme</a:t>
            </a:r>
            <a:endParaRPr lang="en-US" dirty="0"/>
          </a:p>
        </p:txBody>
      </p:sp>
      <p:sp>
        <p:nvSpPr>
          <p:cNvPr id="7" name="Content Placeholder 6"/>
          <p:cNvSpPr>
            <a:spLocks noGrp="1"/>
          </p:cNvSpPr>
          <p:nvPr>
            <p:ph idx="1"/>
          </p:nvPr>
        </p:nvSpPr>
        <p:spPr>
          <a:xfrm>
            <a:off x="457200" y="1047750"/>
            <a:ext cx="8229600" cy="4095750"/>
          </a:xfrm>
        </p:spPr>
        <p:txBody>
          <a:bodyPr>
            <a:normAutofit/>
          </a:bodyPr>
          <a:lstStyle/>
          <a:p>
            <a:r>
              <a:rPr lang="en-US" sz="2400" b="1" dirty="0" smtClean="0"/>
              <a:t>Programmatic Improvement</a:t>
            </a:r>
            <a:r>
              <a:rPr lang="en-US" sz="2400" dirty="0" smtClean="0"/>
              <a:t>-</a:t>
            </a:r>
            <a:r>
              <a:rPr lang="en-US" sz="2400" i="1" dirty="0"/>
              <a:t>“</a:t>
            </a:r>
            <a:r>
              <a:rPr lang="en-US" sz="2400" dirty="0"/>
              <a:t>They are now getting exposure throughout their college experience, rather than right at the end when they do their student teaching</a:t>
            </a:r>
            <a:r>
              <a:rPr lang="en-US" sz="2400" dirty="0" smtClean="0"/>
              <a:t>.”</a:t>
            </a:r>
          </a:p>
          <a:p>
            <a:r>
              <a:rPr lang="en-US" sz="2400" b="1" dirty="0" smtClean="0"/>
              <a:t>Partnership Development-</a:t>
            </a:r>
            <a:r>
              <a:rPr lang="en-US" sz="2400" dirty="0"/>
              <a:t>“The partners, the institutions, and the individuals are the main reason that I believe this grant has been working so successfully</a:t>
            </a:r>
            <a:r>
              <a:rPr lang="en-US" sz="2400" dirty="0" smtClean="0"/>
              <a:t>.”</a:t>
            </a:r>
          </a:p>
          <a:p>
            <a:r>
              <a:rPr lang="en-US" sz="2400" b="1" dirty="0" smtClean="0"/>
              <a:t>Enhanced Articulation/Seamless Transition-</a:t>
            </a:r>
            <a:r>
              <a:rPr lang="en-US" sz="2400" dirty="0"/>
              <a:t> </a:t>
            </a:r>
            <a:r>
              <a:rPr lang="en-US" sz="2400" dirty="0" smtClean="0"/>
              <a:t>“</a:t>
            </a:r>
            <a:r>
              <a:rPr lang="en-US" sz="2400" dirty="0"/>
              <a:t>Still working on articulation, but </a:t>
            </a:r>
            <a:r>
              <a:rPr lang="en-US" sz="2400" dirty="0" smtClean="0"/>
              <a:t>hoping </a:t>
            </a:r>
            <a:r>
              <a:rPr lang="en-US" sz="2400" dirty="0"/>
              <a:t>for a seamless 2+2 program.”</a:t>
            </a:r>
          </a:p>
        </p:txBody>
      </p:sp>
      <p:sp>
        <p:nvSpPr>
          <p:cNvPr id="5" name="Slide Number Placeholder 4"/>
          <p:cNvSpPr>
            <a:spLocks noGrp="1"/>
          </p:cNvSpPr>
          <p:nvPr>
            <p:ph type="sldNum" sz="quarter" idx="12"/>
          </p:nvPr>
        </p:nvSpPr>
        <p:spPr/>
        <p:txBody>
          <a:bodyPr/>
          <a:lstStyle/>
          <a:p>
            <a:fld id="{76E1F829-F5FD-4365-9373-7BD2C20259CE}" type="slidenum">
              <a:rPr lang="en-US" smtClean="0"/>
              <a:t>41</a:t>
            </a:fld>
            <a:endParaRPr lang="en-US"/>
          </a:p>
        </p:txBody>
      </p:sp>
    </p:spTree>
    <p:extLst>
      <p:ext uri="{BB962C8B-B14F-4D97-AF65-F5344CB8AC3E}">
        <p14:creationId xmlns:p14="http://schemas.microsoft.com/office/powerpoint/2010/main" val="259625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Frameworks</a:t>
            </a:r>
            <a:endParaRPr lang="en-US" dirty="0"/>
          </a:p>
        </p:txBody>
      </p:sp>
      <p:sp>
        <p:nvSpPr>
          <p:cNvPr id="6" name="Content Placeholder 5"/>
          <p:cNvSpPr>
            <a:spLocks noGrp="1"/>
          </p:cNvSpPr>
          <p:nvPr>
            <p:ph sz="half" idx="1"/>
          </p:nvPr>
        </p:nvSpPr>
        <p:spPr/>
        <p:txBody>
          <a:bodyPr>
            <a:normAutofit/>
          </a:bodyPr>
          <a:lstStyle/>
          <a:p>
            <a:r>
              <a:rPr lang="en-US" sz="2400" dirty="0" smtClean="0"/>
              <a:t>Neutral references to new program requirements and standards.</a:t>
            </a:r>
            <a:endParaRPr lang="en-US" sz="24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81400" y="2266950"/>
            <a:ext cx="5105400" cy="2266836"/>
          </a:xfrm>
        </p:spPr>
      </p:pic>
      <p:sp>
        <p:nvSpPr>
          <p:cNvPr id="4" name="Slide Number Placeholder 3"/>
          <p:cNvSpPr>
            <a:spLocks noGrp="1"/>
          </p:cNvSpPr>
          <p:nvPr>
            <p:ph type="sldNum" sz="quarter" idx="12"/>
          </p:nvPr>
        </p:nvSpPr>
        <p:spPr/>
        <p:txBody>
          <a:bodyPr/>
          <a:lstStyle/>
          <a:p>
            <a:fld id="{42BF08DA-2FC0-4179-B8B0-B98D03B6487A}" type="slidenum">
              <a:rPr lang="en-US" smtClean="0"/>
              <a:pPr/>
              <a:t>42</a:t>
            </a:fld>
            <a:endParaRPr lang="en-US" dirty="0"/>
          </a:p>
        </p:txBody>
      </p:sp>
    </p:spTree>
    <p:extLst>
      <p:ext uri="{BB962C8B-B14F-4D97-AF65-F5344CB8AC3E}">
        <p14:creationId xmlns:p14="http://schemas.microsoft.com/office/powerpoint/2010/main" val="347026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fontScale="90000"/>
          </a:bodyPr>
          <a:lstStyle/>
          <a:p>
            <a:r>
              <a:rPr lang="en-US" dirty="0" smtClean="0"/>
              <a:t>Sub-Topics within the Frameworks Theme</a:t>
            </a:r>
            <a:endParaRPr lang="en-US" dirty="0"/>
          </a:p>
        </p:txBody>
      </p:sp>
      <p:sp>
        <p:nvSpPr>
          <p:cNvPr id="7" name="Content Placeholder 6"/>
          <p:cNvSpPr>
            <a:spLocks noGrp="1"/>
          </p:cNvSpPr>
          <p:nvPr>
            <p:ph idx="1"/>
          </p:nvPr>
        </p:nvSpPr>
        <p:spPr>
          <a:xfrm>
            <a:off x="457200" y="1200151"/>
            <a:ext cx="8305800" cy="3394472"/>
          </a:xfrm>
        </p:spPr>
        <p:txBody>
          <a:bodyPr>
            <a:normAutofit/>
          </a:bodyPr>
          <a:lstStyle/>
          <a:p>
            <a:r>
              <a:rPr lang="en-US" sz="2600" b="1" dirty="0" smtClean="0"/>
              <a:t>Considering New Program Requirements</a:t>
            </a:r>
          </a:p>
          <a:p>
            <a:pPr marL="457200" lvl="1" indent="0">
              <a:buNone/>
            </a:pPr>
            <a:r>
              <a:rPr lang="en-US" sz="2600" dirty="0" smtClean="0"/>
              <a:t>Usually framed with the Gateways Credentials</a:t>
            </a:r>
          </a:p>
          <a:p>
            <a:r>
              <a:rPr lang="en-US" sz="2600" b="1" dirty="0" smtClean="0"/>
              <a:t>New ECE Program Redesign</a:t>
            </a:r>
          </a:p>
          <a:p>
            <a:pPr marL="457200" lvl="1" indent="0">
              <a:buNone/>
            </a:pPr>
            <a:r>
              <a:rPr lang="en-US" sz="2600" dirty="0"/>
              <a:t>ECE, as a whole, is in transition with several emerging program requirements. </a:t>
            </a:r>
            <a:endParaRPr lang="en-US" dirty="0"/>
          </a:p>
        </p:txBody>
      </p:sp>
      <p:sp>
        <p:nvSpPr>
          <p:cNvPr id="5" name="Slide Number Placeholder 4"/>
          <p:cNvSpPr>
            <a:spLocks noGrp="1"/>
          </p:cNvSpPr>
          <p:nvPr>
            <p:ph type="sldNum" sz="quarter" idx="12"/>
          </p:nvPr>
        </p:nvSpPr>
        <p:spPr/>
        <p:txBody>
          <a:bodyPr/>
          <a:lstStyle/>
          <a:p>
            <a:fld id="{76E1F829-F5FD-4365-9373-7BD2C20259CE}" type="slidenum">
              <a:rPr lang="en-US" smtClean="0"/>
              <a:t>43</a:t>
            </a:fld>
            <a:endParaRPr lang="en-US"/>
          </a:p>
        </p:txBody>
      </p:sp>
    </p:spTree>
    <p:extLst>
      <p:ext uri="{BB962C8B-B14F-4D97-AF65-F5344CB8AC3E}">
        <p14:creationId xmlns:p14="http://schemas.microsoft.com/office/powerpoint/2010/main" val="275038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fontScale="90000"/>
          </a:bodyPr>
          <a:lstStyle/>
          <a:p>
            <a:r>
              <a:rPr lang="en-US" dirty="0" smtClean="0"/>
              <a:t>Representative Quotes within the Frameworks Theme.</a:t>
            </a:r>
            <a:endParaRPr lang="en-US" dirty="0"/>
          </a:p>
        </p:txBody>
      </p:sp>
      <p:sp>
        <p:nvSpPr>
          <p:cNvPr id="7" name="Content Placeholder 6"/>
          <p:cNvSpPr>
            <a:spLocks noGrp="1"/>
          </p:cNvSpPr>
          <p:nvPr>
            <p:ph idx="1"/>
          </p:nvPr>
        </p:nvSpPr>
        <p:spPr>
          <a:xfrm>
            <a:off x="457200" y="1200151"/>
            <a:ext cx="8305800" cy="3394472"/>
          </a:xfrm>
        </p:spPr>
        <p:txBody>
          <a:bodyPr>
            <a:normAutofit fontScale="85000" lnSpcReduction="10000"/>
          </a:bodyPr>
          <a:lstStyle/>
          <a:p>
            <a:r>
              <a:rPr lang="en-US" sz="2600" b="1" dirty="0" smtClean="0"/>
              <a:t>Considering New Program Requirements-</a:t>
            </a:r>
            <a:r>
              <a:rPr lang="en-US" sz="2800" dirty="0"/>
              <a:t>“Credentialing will be worked right into the coursework. When students enter their first semester, they will be enrolled and walked through the Gateways Registry.”</a:t>
            </a:r>
            <a:endParaRPr lang="en-US" sz="2600" b="1" dirty="0" smtClean="0"/>
          </a:p>
          <a:p>
            <a:r>
              <a:rPr lang="en-US" sz="2600" b="1" dirty="0" smtClean="0"/>
              <a:t>New ECE Program Redesign-</a:t>
            </a:r>
            <a:r>
              <a:rPr lang="en-US" sz="2800" dirty="0"/>
              <a:t>“The first goal was a complete redesign of the early childhood program to address the evolving standards including those stemming from various bodies such as the state and professional organizations.”</a:t>
            </a:r>
            <a:endParaRPr lang="en-US" sz="2600" b="1" dirty="0" smtClean="0"/>
          </a:p>
          <a:p>
            <a:pPr lvl="1"/>
            <a:endParaRPr lang="en-US" dirty="0"/>
          </a:p>
        </p:txBody>
      </p:sp>
      <p:sp>
        <p:nvSpPr>
          <p:cNvPr id="5" name="Slide Number Placeholder 4"/>
          <p:cNvSpPr>
            <a:spLocks noGrp="1"/>
          </p:cNvSpPr>
          <p:nvPr>
            <p:ph type="sldNum" sz="quarter" idx="12"/>
          </p:nvPr>
        </p:nvSpPr>
        <p:spPr/>
        <p:txBody>
          <a:bodyPr/>
          <a:lstStyle/>
          <a:p>
            <a:fld id="{76E1F829-F5FD-4365-9373-7BD2C20259CE}" type="slidenum">
              <a:rPr lang="en-US" smtClean="0"/>
              <a:t>44</a:t>
            </a:fld>
            <a:endParaRPr lang="en-US"/>
          </a:p>
        </p:txBody>
      </p:sp>
    </p:spTree>
    <p:extLst>
      <p:ext uri="{BB962C8B-B14F-4D97-AF65-F5344CB8AC3E}">
        <p14:creationId xmlns:p14="http://schemas.microsoft.com/office/powerpoint/2010/main" val="139591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85750"/>
            <a:ext cx="8229600" cy="857250"/>
          </a:xfrm>
          <a:prstGeom prst="rect">
            <a:avLst/>
          </a:prstGeom>
        </p:spPr>
        <p:txBody>
          <a:bodyPr lIns="91425" tIns="91425" rIns="91425" bIns="91425" anchor="b" anchorCtr="0">
            <a:noAutofit/>
          </a:bodyPr>
          <a:lstStyle/>
          <a:p>
            <a:pPr>
              <a:spcBef>
                <a:spcPts val="0"/>
              </a:spcBef>
              <a:buNone/>
            </a:pPr>
            <a:r>
              <a:rPr lang="en" sz="2800" dirty="0" smtClean="0"/>
              <a:t>Views </a:t>
            </a:r>
            <a:r>
              <a:rPr lang="en" sz="2800" dirty="0"/>
              <a:t>of the Current Grant Process</a:t>
            </a:r>
          </a:p>
        </p:txBody>
      </p:sp>
      <p:sp>
        <p:nvSpPr>
          <p:cNvPr id="109" name="Shape 109"/>
          <p:cNvSpPr txBox="1">
            <a:spLocks noGrp="1"/>
          </p:cNvSpPr>
          <p:nvPr>
            <p:ph idx="1"/>
          </p:nvPr>
        </p:nvSpPr>
        <p:spPr>
          <a:prstGeom prst="rect">
            <a:avLst/>
          </a:prstGeom>
        </p:spPr>
        <p:txBody>
          <a:bodyPr lIns="91425" tIns="91425" rIns="91425" bIns="91425" anchor="t" anchorCtr="0">
            <a:noAutofit/>
          </a:bodyPr>
          <a:lstStyle/>
          <a:p>
            <a:pPr lvl="0" rtl="0">
              <a:spcBef>
                <a:spcPts val="0"/>
              </a:spcBef>
              <a:spcAft>
                <a:spcPts val="1200"/>
              </a:spcAft>
              <a:buNone/>
            </a:pPr>
            <a:r>
              <a:rPr lang="en" sz="2400" b="1" dirty="0" smtClean="0">
                <a:solidFill>
                  <a:srgbClr val="00477F"/>
                </a:solidFill>
              </a:rPr>
              <a:t>1. Almost exclusively </a:t>
            </a:r>
            <a:r>
              <a:rPr lang="en" sz="2400" b="1" dirty="0">
                <a:solidFill>
                  <a:srgbClr val="00477F"/>
                </a:solidFill>
              </a:rPr>
              <a:t>positive</a:t>
            </a:r>
          </a:p>
          <a:p>
            <a:pPr marL="457200" lvl="0" indent="-280988" rtl="0">
              <a:spcBef>
                <a:spcPts val="0"/>
              </a:spcBef>
              <a:spcAft>
                <a:spcPts val="1200"/>
              </a:spcAft>
              <a:buFont typeface="Arial" pitchFamily="34" charset="0"/>
              <a:buChar char="–"/>
            </a:pPr>
            <a:r>
              <a:rPr lang="en" sz="2000" dirty="0" smtClean="0"/>
              <a:t>Many respondents mentioned </a:t>
            </a:r>
            <a:r>
              <a:rPr lang="en" sz="2000" dirty="0"/>
              <a:t>their intentions </a:t>
            </a:r>
            <a:r>
              <a:rPr lang="en" sz="2000" dirty="0" smtClean="0"/>
              <a:t>or hopes of </a:t>
            </a:r>
            <a:r>
              <a:rPr lang="en" sz="2000" dirty="0"/>
              <a:t>applying again</a:t>
            </a:r>
          </a:p>
          <a:p>
            <a:pPr marL="176212" indent="0">
              <a:spcBef>
                <a:spcPts val="0"/>
              </a:spcBef>
              <a:spcAft>
                <a:spcPts val="1200"/>
              </a:spcAft>
              <a:buNone/>
            </a:pPr>
            <a:r>
              <a:rPr lang="en-US" i="1" dirty="0" smtClean="0">
                <a:solidFill>
                  <a:srgbClr val="AD655F"/>
                </a:solidFill>
              </a:rPr>
              <a:t>“</a:t>
            </a:r>
            <a:r>
              <a:rPr lang="en-US" i="1" dirty="0">
                <a:solidFill>
                  <a:srgbClr val="AD655F"/>
                </a:solidFill>
              </a:rPr>
              <a:t>Grant opportunities like </a:t>
            </a:r>
            <a:r>
              <a:rPr lang="en-US" i="1" dirty="0" smtClean="0">
                <a:solidFill>
                  <a:srgbClr val="AD655F"/>
                </a:solidFill>
              </a:rPr>
              <a:t>these </a:t>
            </a:r>
            <a:r>
              <a:rPr lang="en-US" i="1" dirty="0">
                <a:solidFill>
                  <a:srgbClr val="AD655F"/>
                </a:solidFill>
              </a:rPr>
              <a:t>push us to do this difficult work that we would not have done otherwise</a:t>
            </a:r>
            <a:r>
              <a:rPr lang="en-US" i="1" dirty="0" smtClean="0">
                <a:solidFill>
                  <a:srgbClr val="AD655F"/>
                </a:solidFill>
              </a:rPr>
              <a:t>.”</a:t>
            </a:r>
          </a:p>
          <a:p>
            <a:pPr marL="176212" indent="0">
              <a:spcBef>
                <a:spcPts val="0"/>
              </a:spcBef>
              <a:spcAft>
                <a:spcPts val="1200"/>
              </a:spcAft>
              <a:buNone/>
            </a:pPr>
            <a:r>
              <a:rPr lang="en-US" i="1" dirty="0">
                <a:solidFill>
                  <a:srgbClr val="AD655F"/>
                </a:solidFill>
              </a:rPr>
              <a:t>“This current grant provides a wonderful and outstanding model.”</a:t>
            </a:r>
          </a:p>
          <a:p>
            <a:pPr marL="457200" indent="-280988">
              <a:spcBef>
                <a:spcPts val="0"/>
              </a:spcBef>
              <a:spcAft>
                <a:spcPts val="1200"/>
              </a:spcAft>
              <a:buFont typeface="Arial" pitchFamily="34" charset="0"/>
              <a:buChar char="–"/>
            </a:pPr>
            <a:r>
              <a:rPr lang="en" sz="2000" dirty="0"/>
              <a:t>Initial skeptics were pleasantly surprised at the end</a:t>
            </a:r>
          </a:p>
          <a:p>
            <a:pPr marL="176212" indent="0">
              <a:spcBef>
                <a:spcPts val="0"/>
              </a:spcBef>
              <a:spcAft>
                <a:spcPts val="1200"/>
              </a:spcAft>
              <a:buNone/>
            </a:pPr>
            <a:r>
              <a:rPr lang="en-US" i="1" dirty="0" smtClean="0">
                <a:solidFill>
                  <a:srgbClr val="AD655F"/>
                </a:solidFill>
              </a:rPr>
              <a:t>“Often </a:t>
            </a:r>
            <a:r>
              <a:rPr lang="en-US" i="1" dirty="0">
                <a:solidFill>
                  <a:srgbClr val="AD655F"/>
                </a:solidFill>
              </a:rPr>
              <a:t>wondered if it would all lead to the end goal of reaching the students. But it </a:t>
            </a:r>
            <a:r>
              <a:rPr lang="en-US" i="1" dirty="0" smtClean="0">
                <a:solidFill>
                  <a:srgbClr val="AD655F"/>
                </a:solidFill>
              </a:rPr>
              <a:t>did…</a:t>
            </a:r>
            <a:r>
              <a:rPr lang="en-US" i="1" dirty="0">
                <a:solidFill>
                  <a:srgbClr val="AD655F"/>
                </a:solidFill>
              </a:rPr>
              <a:t>It was incredibly worthwhile to go through the whole process.</a:t>
            </a:r>
            <a:r>
              <a:rPr lang="en-US" i="1" dirty="0" smtClean="0">
                <a:solidFill>
                  <a:srgbClr val="AD655F"/>
                </a:solidFill>
              </a:rPr>
              <a:t>”</a:t>
            </a:r>
            <a:endParaRPr lang="en-US" i="1" dirty="0">
              <a:solidFill>
                <a:srgbClr val="AD655F"/>
              </a:solidFill>
            </a:endParaRPr>
          </a:p>
          <a:p>
            <a:pPr marL="176212" lvl="0" indent="0" rtl="0">
              <a:spcBef>
                <a:spcPts val="0"/>
              </a:spcBef>
              <a:spcAft>
                <a:spcPts val="1200"/>
              </a:spcAft>
              <a:buNone/>
            </a:pPr>
            <a:endParaRPr lang="en" sz="1600" dirty="0" smtClean="0"/>
          </a:p>
          <a:p>
            <a:pPr marL="176212" lvl="0" indent="0" rtl="0">
              <a:spcBef>
                <a:spcPts val="0"/>
              </a:spcBef>
              <a:spcAft>
                <a:spcPts val="1200"/>
              </a:spcAft>
              <a:buNone/>
            </a:pPr>
            <a:endParaRPr lang="en" sz="1600" dirty="0"/>
          </a:p>
          <a:p>
            <a:pPr marL="176212" lvl="0" indent="0" rtl="0">
              <a:spcBef>
                <a:spcPts val="0"/>
              </a:spcBef>
              <a:spcAft>
                <a:spcPts val="1200"/>
              </a:spcAft>
              <a:buNone/>
            </a:pPr>
            <a:endParaRPr lang="en" sz="1600" dirty="0" smtClean="0"/>
          </a:p>
        </p:txBody>
      </p:sp>
      <p:sp>
        <p:nvSpPr>
          <p:cNvPr id="2" name="Slide Number Placeholder 1"/>
          <p:cNvSpPr>
            <a:spLocks noGrp="1"/>
          </p:cNvSpPr>
          <p:nvPr>
            <p:ph type="sldNum" sz="quarter" idx="12"/>
          </p:nvPr>
        </p:nvSpPr>
        <p:spPr/>
        <p:txBody>
          <a:bodyPr/>
          <a:lstStyle/>
          <a:p>
            <a:fld id="{42BF08DA-2FC0-4179-B8B0-B98D03B6487A}" type="slidenum">
              <a:rPr lang="en-US" smtClean="0"/>
              <a:pPr/>
              <a:t>45</a:t>
            </a:fld>
            <a:endParaRPr lang="en-US" dirty="0"/>
          </a:p>
        </p:txBody>
      </p:sp>
    </p:spTree>
    <p:extLst>
      <p:ext uri="{BB962C8B-B14F-4D97-AF65-F5344CB8AC3E}">
        <p14:creationId xmlns:p14="http://schemas.microsoft.com/office/powerpoint/2010/main" val="250818306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2400" dirty="0" smtClean="0"/>
              <a:t>Views </a:t>
            </a:r>
            <a:r>
              <a:rPr lang="en" sz="2400" dirty="0"/>
              <a:t>of the Current Grant Process</a:t>
            </a:r>
          </a:p>
        </p:txBody>
      </p:sp>
      <p:sp>
        <p:nvSpPr>
          <p:cNvPr id="109" name="Shape 109"/>
          <p:cNvSpPr txBox="1">
            <a:spLocks noGrp="1"/>
          </p:cNvSpPr>
          <p:nvPr>
            <p:ph idx="1"/>
          </p:nvPr>
        </p:nvSpPr>
        <p:spPr>
          <a:prstGeom prst="rect">
            <a:avLst/>
          </a:prstGeom>
        </p:spPr>
        <p:txBody>
          <a:bodyPr lIns="91425" tIns="91425" rIns="91425" bIns="91425" anchor="t" anchorCtr="0">
            <a:noAutofit/>
          </a:bodyPr>
          <a:lstStyle/>
          <a:p>
            <a:pPr>
              <a:spcBef>
                <a:spcPts val="0"/>
              </a:spcBef>
              <a:spcAft>
                <a:spcPts val="1200"/>
              </a:spcAft>
              <a:buNone/>
            </a:pPr>
            <a:r>
              <a:rPr lang="en" sz="2400" b="1" dirty="0" smtClean="0">
                <a:solidFill>
                  <a:srgbClr val="00477F"/>
                </a:solidFill>
              </a:rPr>
              <a:t>2. Cataylst </a:t>
            </a:r>
            <a:r>
              <a:rPr lang="en" sz="2400" b="1" dirty="0">
                <a:solidFill>
                  <a:srgbClr val="00477F"/>
                </a:solidFill>
              </a:rPr>
              <a:t>for new dialogue and conversation </a:t>
            </a:r>
            <a:endParaRPr lang="en" sz="2400" b="1" dirty="0" smtClean="0">
              <a:solidFill>
                <a:srgbClr val="00477F"/>
              </a:solidFill>
            </a:endParaRPr>
          </a:p>
          <a:p>
            <a:pPr>
              <a:spcBef>
                <a:spcPts val="0"/>
              </a:spcBef>
              <a:spcAft>
                <a:spcPts val="1200"/>
              </a:spcAft>
              <a:buNone/>
            </a:pPr>
            <a:r>
              <a:rPr lang="en-US" sz="2000" i="1" dirty="0" smtClean="0">
                <a:solidFill>
                  <a:srgbClr val="00477F"/>
                </a:solidFill>
              </a:rPr>
              <a:t>“The </a:t>
            </a:r>
            <a:r>
              <a:rPr lang="en-US" sz="2000" i="1" dirty="0">
                <a:solidFill>
                  <a:srgbClr val="00477F"/>
                </a:solidFill>
              </a:rPr>
              <a:t>grant has allowed for a bigger conversation of </a:t>
            </a:r>
            <a:r>
              <a:rPr lang="en-US" sz="2000" i="1" dirty="0" smtClean="0">
                <a:solidFill>
                  <a:srgbClr val="00477F"/>
                </a:solidFill>
              </a:rPr>
              <a:t>the education </a:t>
            </a:r>
            <a:r>
              <a:rPr lang="en-US" sz="2000" i="1" dirty="0">
                <a:solidFill>
                  <a:srgbClr val="00477F"/>
                </a:solidFill>
              </a:rPr>
              <a:t>system as a whole and has allowed for institutions to realize how similar they are</a:t>
            </a:r>
            <a:r>
              <a:rPr lang="en-US" sz="2000" i="1" dirty="0" smtClean="0">
                <a:solidFill>
                  <a:srgbClr val="00477F"/>
                </a:solidFill>
              </a:rPr>
              <a:t>.”</a:t>
            </a:r>
          </a:p>
          <a:p>
            <a:pPr>
              <a:spcBef>
                <a:spcPts val="0"/>
              </a:spcBef>
              <a:spcAft>
                <a:spcPts val="1200"/>
              </a:spcAft>
              <a:buNone/>
            </a:pPr>
            <a:r>
              <a:rPr lang="en-US" sz="2000" i="1" dirty="0" smtClean="0">
                <a:solidFill>
                  <a:srgbClr val="00477F"/>
                </a:solidFill>
              </a:rPr>
              <a:t>“Those </a:t>
            </a:r>
            <a:r>
              <a:rPr lang="en-US" sz="2000" i="1" dirty="0">
                <a:solidFill>
                  <a:srgbClr val="00477F"/>
                </a:solidFill>
              </a:rPr>
              <a:t>people that applied for the grant are not only motivated to help their institutions, but are also motivated to help the </a:t>
            </a:r>
            <a:r>
              <a:rPr lang="en-US" sz="2000" i="1" dirty="0" smtClean="0">
                <a:solidFill>
                  <a:srgbClr val="00477F"/>
                </a:solidFill>
              </a:rPr>
              <a:t>profession.”</a:t>
            </a:r>
            <a:endParaRPr lang="en-US" sz="2000" i="1" dirty="0">
              <a:solidFill>
                <a:srgbClr val="00477F"/>
              </a:solidFill>
            </a:endParaRPr>
          </a:p>
        </p:txBody>
      </p:sp>
      <p:sp>
        <p:nvSpPr>
          <p:cNvPr id="2" name="Slide Number Placeholder 1"/>
          <p:cNvSpPr>
            <a:spLocks noGrp="1"/>
          </p:cNvSpPr>
          <p:nvPr>
            <p:ph type="sldNum" sz="quarter" idx="12"/>
          </p:nvPr>
        </p:nvSpPr>
        <p:spPr/>
        <p:txBody>
          <a:bodyPr/>
          <a:lstStyle/>
          <a:p>
            <a:fld id="{42BF08DA-2FC0-4179-B8B0-B98D03B6487A}" type="slidenum">
              <a:rPr lang="en-US" smtClean="0"/>
              <a:pPr/>
              <a:t>46</a:t>
            </a:fld>
            <a:endParaRPr lang="en-US" dirty="0"/>
          </a:p>
        </p:txBody>
      </p:sp>
    </p:spTree>
    <p:extLst>
      <p:ext uri="{BB962C8B-B14F-4D97-AF65-F5344CB8AC3E}">
        <p14:creationId xmlns:p14="http://schemas.microsoft.com/office/powerpoint/2010/main" val="321001727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itle 1"/>
          <p:cNvSpPr>
            <a:spLocks noGrp="1"/>
          </p:cNvSpPr>
          <p:nvPr>
            <p:ph type="title"/>
          </p:nvPr>
        </p:nvSpPr>
        <p:spPr>
          <a:xfrm>
            <a:off x="457200" y="438150"/>
            <a:ext cx="8686800" cy="476250"/>
          </a:xfrm>
        </p:spPr>
        <p:txBody>
          <a:bodyPr>
            <a:normAutofit fontScale="90000"/>
          </a:bodyPr>
          <a:lstStyle/>
          <a:p>
            <a:r>
              <a:rPr lang="en-US" dirty="0" smtClean="0"/>
              <a:t>Views Regarding the Grant Process</a:t>
            </a:r>
            <a:endParaRPr lang="en-US" dirty="0"/>
          </a:p>
        </p:txBody>
      </p:sp>
      <p:sp>
        <p:nvSpPr>
          <p:cNvPr id="115" name="Shape 115"/>
          <p:cNvSpPr txBox="1">
            <a:spLocks noGrp="1"/>
          </p:cNvSpPr>
          <p:nvPr>
            <p:ph idx="1"/>
          </p:nvPr>
        </p:nvSpPr>
        <p:spPr>
          <a:prstGeom prst="rect">
            <a:avLst/>
          </a:prstGeom>
        </p:spPr>
        <p:txBody>
          <a:bodyPr lIns="91425" tIns="91425" rIns="91425" bIns="91425" anchor="t" anchorCtr="0">
            <a:noAutofit/>
          </a:bodyPr>
          <a:lstStyle/>
          <a:p>
            <a:pPr marL="0" indent="0">
              <a:spcBef>
                <a:spcPts val="0"/>
              </a:spcBef>
              <a:spcAft>
                <a:spcPts val="1200"/>
              </a:spcAft>
              <a:buNone/>
            </a:pPr>
            <a:r>
              <a:rPr lang="en" sz="2400" b="1" dirty="0" smtClean="0">
                <a:solidFill>
                  <a:srgbClr val="00477F"/>
                </a:solidFill>
              </a:rPr>
              <a:t>3. Overall </a:t>
            </a:r>
            <a:r>
              <a:rPr lang="en" sz="2400" b="1" dirty="0">
                <a:solidFill>
                  <a:srgbClr val="00477F"/>
                </a:solidFill>
              </a:rPr>
              <a:t>the structure and support </a:t>
            </a:r>
            <a:r>
              <a:rPr lang="en" sz="2400" b="1" dirty="0" smtClean="0">
                <a:solidFill>
                  <a:srgbClr val="00477F"/>
                </a:solidFill>
              </a:rPr>
              <a:t>were </a:t>
            </a:r>
            <a:r>
              <a:rPr lang="en" sz="2400" b="1" dirty="0">
                <a:solidFill>
                  <a:srgbClr val="00477F"/>
                </a:solidFill>
              </a:rPr>
              <a:t>beneficial, probably more so than the </a:t>
            </a:r>
            <a:r>
              <a:rPr lang="en" sz="2400" b="1" dirty="0" smtClean="0">
                <a:solidFill>
                  <a:srgbClr val="00477F"/>
                </a:solidFill>
              </a:rPr>
              <a:t>money</a:t>
            </a:r>
          </a:p>
          <a:p>
            <a:pPr marL="0" lvl="1" indent="0">
              <a:spcBef>
                <a:spcPts val="0"/>
              </a:spcBef>
              <a:spcAft>
                <a:spcPts val="1200"/>
              </a:spcAft>
              <a:buNone/>
            </a:pPr>
            <a:r>
              <a:rPr lang="en-US" sz="1800" i="1" dirty="0">
                <a:solidFill>
                  <a:srgbClr val="AD655F"/>
                </a:solidFill>
              </a:rPr>
              <a:t>“The grant provided the structure and support necessary to accomplish the goals and move from talk and discussion to action</a:t>
            </a:r>
            <a:r>
              <a:rPr lang="en-US" sz="1800" i="1" dirty="0" smtClean="0">
                <a:solidFill>
                  <a:srgbClr val="AD655F"/>
                </a:solidFill>
              </a:rPr>
              <a:t>.”</a:t>
            </a:r>
          </a:p>
          <a:p>
            <a:pPr marL="0" lvl="1" indent="0">
              <a:spcBef>
                <a:spcPts val="0"/>
              </a:spcBef>
              <a:spcAft>
                <a:spcPts val="1200"/>
              </a:spcAft>
              <a:buNone/>
            </a:pPr>
            <a:r>
              <a:rPr lang="en-US" sz="1800" i="1" dirty="0" smtClean="0">
                <a:solidFill>
                  <a:srgbClr val="AD655F"/>
                </a:solidFill>
              </a:rPr>
              <a:t>“The </a:t>
            </a:r>
            <a:r>
              <a:rPr lang="en-US" sz="1800" i="1" dirty="0">
                <a:solidFill>
                  <a:srgbClr val="AD655F"/>
                </a:solidFill>
              </a:rPr>
              <a:t>money is the draw for this kind of work, but the money isn’t sustained in terms of following through. But because the grant got us </a:t>
            </a:r>
            <a:r>
              <a:rPr lang="en-US" sz="1800" i="1" dirty="0" smtClean="0">
                <a:solidFill>
                  <a:srgbClr val="AD655F"/>
                </a:solidFill>
              </a:rPr>
              <a:t>started, </a:t>
            </a:r>
            <a:r>
              <a:rPr lang="en-US" sz="1800" i="1" dirty="0">
                <a:solidFill>
                  <a:srgbClr val="AD655F"/>
                </a:solidFill>
              </a:rPr>
              <a:t>it contributed to both the commitment and to the work.” </a:t>
            </a:r>
            <a:endParaRPr lang="en-US" sz="1800" i="1" dirty="0" smtClean="0">
              <a:solidFill>
                <a:srgbClr val="AD655F"/>
              </a:solidFill>
            </a:endParaRPr>
          </a:p>
          <a:p>
            <a:pPr marL="457200" lvl="1" indent="0">
              <a:spcBef>
                <a:spcPts val="0"/>
              </a:spcBef>
              <a:spcAft>
                <a:spcPts val="1200"/>
              </a:spcAft>
              <a:buNone/>
            </a:pPr>
            <a:endParaRPr lang="en" sz="1800" b="1" dirty="0"/>
          </a:p>
        </p:txBody>
      </p:sp>
      <p:sp>
        <p:nvSpPr>
          <p:cNvPr id="3" name="Slide Number Placeholder 2"/>
          <p:cNvSpPr>
            <a:spLocks noGrp="1"/>
          </p:cNvSpPr>
          <p:nvPr>
            <p:ph type="sldNum" sz="quarter" idx="12"/>
          </p:nvPr>
        </p:nvSpPr>
        <p:spPr/>
        <p:txBody>
          <a:bodyPr/>
          <a:lstStyle/>
          <a:p>
            <a:fld id="{42BF08DA-2FC0-4179-B8B0-B98D03B6487A}" type="slidenum">
              <a:rPr lang="en-US" smtClean="0"/>
              <a:pPr/>
              <a:t>47</a:t>
            </a:fld>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Findings</a:t>
            </a:r>
            <a:endParaRPr lang="en-US" dirty="0"/>
          </a:p>
        </p:txBody>
      </p:sp>
      <p:sp>
        <p:nvSpPr>
          <p:cNvPr id="3" name="Content Placeholder 2"/>
          <p:cNvSpPr>
            <a:spLocks noGrp="1"/>
          </p:cNvSpPr>
          <p:nvPr>
            <p:ph idx="1"/>
          </p:nvPr>
        </p:nvSpPr>
        <p:spPr>
          <a:xfrm>
            <a:off x="457200" y="1200150"/>
            <a:ext cx="8229600" cy="3657599"/>
          </a:xfrm>
        </p:spPr>
        <p:txBody>
          <a:bodyPr>
            <a:normAutofit fontScale="70000" lnSpcReduction="20000"/>
          </a:bodyPr>
          <a:lstStyle/>
          <a:p>
            <a:r>
              <a:rPr lang="en-US" sz="2600" dirty="0" smtClean="0"/>
              <a:t>Most </a:t>
            </a:r>
            <a:r>
              <a:rPr lang="en-US" sz="2600" dirty="0"/>
              <a:t>of the partnerships were moving towards achieving their grant-related </a:t>
            </a:r>
            <a:r>
              <a:rPr lang="en-US" sz="2600" dirty="0" smtClean="0"/>
              <a:t>goals</a:t>
            </a:r>
          </a:p>
          <a:p>
            <a:r>
              <a:rPr lang="en-US" sz="2600" dirty="0" smtClean="0"/>
              <a:t>The grants </a:t>
            </a:r>
            <a:r>
              <a:rPr lang="en-US" sz="2600" dirty="0"/>
              <a:t>had a fairly large positive impact, particularly in terms </a:t>
            </a:r>
            <a:r>
              <a:rPr lang="en-US" sz="2600" dirty="0" smtClean="0"/>
              <a:t>of: 	</a:t>
            </a:r>
          </a:p>
          <a:p>
            <a:pPr lvl="1"/>
            <a:r>
              <a:rPr lang="en-US" sz="2600" dirty="0" smtClean="0"/>
              <a:t>partnership development;</a:t>
            </a:r>
          </a:p>
          <a:p>
            <a:pPr lvl="1"/>
            <a:r>
              <a:rPr lang="en-US" sz="2600" dirty="0" smtClean="0"/>
              <a:t>in </a:t>
            </a:r>
            <a:r>
              <a:rPr lang="en-US" sz="2600" dirty="0"/>
              <a:t>enhancing articulation pathways between the </a:t>
            </a:r>
            <a:r>
              <a:rPr lang="en-US" sz="2600" dirty="0" smtClean="0"/>
              <a:t>partners;</a:t>
            </a:r>
          </a:p>
          <a:p>
            <a:pPr lvl="1"/>
            <a:r>
              <a:rPr lang="en-US" sz="2600" dirty="0"/>
              <a:t>i</a:t>
            </a:r>
            <a:r>
              <a:rPr lang="en-US" sz="2600" dirty="0" smtClean="0"/>
              <a:t>ntegration of the Gateways </a:t>
            </a:r>
            <a:r>
              <a:rPr lang="en-US" sz="2600" dirty="0"/>
              <a:t>Credentials into </a:t>
            </a:r>
            <a:r>
              <a:rPr lang="en-US" sz="2600" dirty="0" smtClean="0"/>
              <a:t>programs </a:t>
            </a:r>
            <a:r>
              <a:rPr lang="en-US" sz="2600" dirty="0"/>
              <a:t>and into the transfer process. </a:t>
            </a:r>
          </a:p>
          <a:p>
            <a:r>
              <a:rPr lang="en-US" sz="2600" dirty="0" smtClean="0"/>
              <a:t>Some of </a:t>
            </a:r>
            <a:r>
              <a:rPr lang="en-US" sz="2600" dirty="0"/>
              <a:t>the themes and sub-topics that were established in analyzing the interview responses were directly related to key ideas within partnership development theory, as described by </a:t>
            </a:r>
            <a:r>
              <a:rPr lang="en-US" sz="2600" dirty="0" err="1"/>
              <a:t>McQuaid</a:t>
            </a:r>
            <a:r>
              <a:rPr lang="en-US" sz="2600" dirty="0"/>
              <a:t> (2009</a:t>
            </a:r>
            <a:r>
              <a:rPr lang="en-US" sz="2600" dirty="0" smtClean="0"/>
              <a:t>).</a:t>
            </a:r>
          </a:p>
          <a:p>
            <a:r>
              <a:rPr lang="en-US" sz="2600" dirty="0" smtClean="0"/>
              <a:t>Identified </a:t>
            </a:r>
            <a:r>
              <a:rPr lang="en-US" sz="2600" dirty="0"/>
              <a:t>barriers were often wedded to a </a:t>
            </a:r>
            <a:r>
              <a:rPr lang="en-US" sz="2600" dirty="0" smtClean="0"/>
              <a:t>catalyst</a:t>
            </a:r>
            <a:endParaRPr lang="en-US" dirty="0"/>
          </a:p>
        </p:txBody>
      </p:sp>
      <p:sp>
        <p:nvSpPr>
          <p:cNvPr id="4" name="Slide Number Placeholder 3"/>
          <p:cNvSpPr>
            <a:spLocks noGrp="1"/>
          </p:cNvSpPr>
          <p:nvPr>
            <p:ph type="sldNum" sz="quarter" idx="12"/>
          </p:nvPr>
        </p:nvSpPr>
        <p:spPr/>
        <p:txBody>
          <a:bodyPr/>
          <a:lstStyle/>
          <a:p>
            <a:fld id="{42BF08DA-2FC0-4179-B8B0-B98D03B6487A}" type="slidenum">
              <a:rPr lang="en-US" smtClean="0"/>
              <a:pPr/>
              <a:t>48</a:t>
            </a:fld>
            <a:endParaRPr lang="en-US" dirty="0"/>
          </a:p>
        </p:txBody>
      </p:sp>
    </p:spTree>
    <p:extLst>
      <p:ext uri="{BB962C8B-B14F-4D97-AF65-F5344CB8AC3E}">
        <p14:creationId xmlns:p14="http://schemas.microsoft.com/office/powerpoint/2010/main" val="11287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Findings cont.</a:t>
            </a:r>
            <a:endParaRPr lang="en-US" dirty="0"/>
          </a:p>
        </p:txBody>
      </p:sp>
      <p:sp>
        <p:nvSpPr>
          <p:cNvPr id="3" name="Content Placeholder 2"/>
          <p:cNvSpPr>
            <a:spLocks noGrp="1"/>
          </p:cNvSpPr>
          <p:nvPr>
            <p:ph idx="1"/>
          </p:nvPr>
        </p:nvSpPr>
        <p:spPr>
          <a:xfrm>
            <a:off x="457200" y="1123950"/>
            <a:ext cx="8229600" cy="3581399"/>
          </a:xfrm>
        </p:spPr>
        <p:txBody>
          <a:bodyPr>
            <a:noAutofit/>
          </a:bodyPr>
          <a:lstStyle/>
          <a:p>
            <a:r>
              <a:rPr lang="en-US" sz="2000" dirty="0" smtClean="0"/>
              <a:t>Views </a:t>
            </a:r>
            <a:r>
              <a:rPr lang="en-US" sz="2000" dirty="0"/>
              <a:t>regarding the grant system and the partnerships were not </a:t>
            </a:r>
            <a:r>
              <a:rPr lang="en-US" sz="2000" dirty="0" smtClean="0"/>
              <a:t>universally positive</a:t>
            </a:r>
          </a:p>
          <a:p>
            <a:pPr lvl="1"/>
            <a:r>
              <a:rPr lang="en-US" sz="2000" dirty="0" smtClean="0"/>
              <a:t>The </a:t>
            </a:r>
            <a:r>
              <a:rPr lang="en-US" sz="2000" dirty="0"/>
              <a:t>grant system perpetuated existing </a:t>
            </a:r>
            <a:r>
              <a:rPr lang="en-US" sz="2000" dirty="0" smtClean="0"/>
              <a:t>perceived biases</a:t>
            </a:r>
          </a:p>
          <a:p>
            <a:pPr lvl="1"/>
            <a:r>
              <a:rPr lang="en-US" sz="2000" dirty="0" smtClean="0"/>
              <a:t>The </a:t>
            </a:r>
            <a:r>
              <a:rPr lang="en-US" sz="2000" dirty="0"/>
              <a:t>short timeframe </a:t>
            </a:r>
            <a:r>
              <a:rPr lang="en-US" sz="2000" dirty="0" smtClean="0"/>
              <a:t>was sometimes </a:t>
            </a:r>
            <a:r>
              <a:rPr lang="en-US" sz="2000" dirty="0"/>
              <a:t>viewed in a negative </a:t>
            </a:r>
            <a:r>
              <a:rPr lang="en-US" sz="2000" dirty="0" smtClean="0"/>
              <a:t>light</a:t>
            </a:r>
          </a:p>
          <a:p>
            <a:r>
              <a:rPr lang="en-US" sz="2000" dirty="0"/>
              <a:t>Another interviewee mentioned that although the partnership in question has traditionally been </a:t>
            </a:r>
            <a:r>
              <a:rPr lang="en-US" sz="2000" dirty="0" smtClean="0"/>
              <a:t>strong</a:t>
            </a:r>
            <a:r>
              <a:rPr lang="en-US" sz="2000" dirty="0"/>
              <a:t>, the grant did not lead to significant </a:t>
            </a:r>
            <a:r>
              <a:rPr lang="en-US" sz="2000" dirty="0" smtClean="0"/>
              <a:t>change.</a:t>
            </a:r>
            <a:endParaRPr lang="en-US" sz="2000" dirty="0"/>
          </a:p>
        </p:txBody>
      </p:sp>
      <p:sp>
        <p:nvSpPr>
          <p:cNvPr id="4" name="Slide Number Placeholder 3"/>
          <p:cNvSpPr>
            <a:spLocks noGrp="1"/>
          </p:cNvSpPr>
          <p:nvPr>
            <p:ph type="sldNum" sz="quarter" idx="12"/>
          </p:nvPr>
        </p:nvSpPr>
        <p:spPr/>
        <p:txBody>
          <a:bodyPr/>
          <a:lstStyle/>
          <a:p>
            <a:fld id="{42BF08DA-2FC0-4179-B8B0-B98D03B6487A}" type="slidenum">
              <a:rPr lang="en-US" smtClean="0"/>
              <a:pPr/>
              <a:t>49</a:t>
            </a:fld>
            <a:endParaRPr lang="en-US" dirty="0"/>
          </a:p>
        </p:txBody>
      </p:sp>
    </p:spTree>
    <p:extLst>
      <p:ext uri="{BB962C8B-B14F-4D97-AF65-F5344CB8AC3E}">
        <p14:creationId xmlns:p14="http://schemas.microsoft.com/office/powerpoint/2010/main" val="230691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Purpose of the Implementation Study</a:t>
            </a:r>
            <a:endParaRPr lang="en" dirty="0"/>
          </a:p>
        </p:txBody>
      </p:sp>
      <p:sp>
        <p:nvSpPr>
          <p:cNvPr id="49" name="Shape 49"/>
          <p:cNvSpPr txBox="1">
            <a:spLocks noGrp="1"/>
          </p:cNvSpPr>
          <p:nvPr>
            <p:ph idx="1"/>
          </p:nvPr>
        </p:nvSpPr>
        <p:spPr>
          <a:xfrm>
            <a:off x="457200" y="1123950"/>
            <a:ext cx="8382000" cy="3394472"/>
          </a:xfrm>
          <a:prstGeom prst="rect">
            <a:avLst/>
          </a:prstGeom>
        </p:spPr>
        <p:txBody>
          <a:bodyPr lIns="91425" tIns="91425" rIns="91425" bIns="91425" anchor="t" anchorCtr="0">
            <a:noAutofit/>
          </a:bodyPr>
          <a:lstStyle/>
          <a:p>
            <a:pPr marL="457200" lvl="0" indent="-381000" rtl="0">
              <a:spcBef>
                <a:spcPts val="0"/>
              </a:spcBef>
              <a:spcAft>
                <a:spcPts val="1800"/>
              </a:spcAft>
              <a:buClr>
                <a:schemeClr val="dk1"/>
              </a:buClr>
              <a:buSzPct val="100000"/>
              <a:buFont typeface="Arial"/>
              <a:buAutoNum type="arabicPeriod"/>
            </a:pPr>
            <a:r>
              <a:rPr lang="en" sz="2400" dirty="0" smtClean="0"/>
              <a:t>Examine the initial implementation of proposed grant activities</a:t>
            </a:r>
          </a:p>
          <a:p>
            <a:pPr marL="457200" lvl="0" indent="-381000" rtl="0">
              <a:spcBef>
                <a:spcPts val="0"/>
              </a:spcBef>
              <a:spcAft>
                <a:spcPts val="1800"/>
              </a:spcAft>
              <a:buClr>
                <a:schemeClr val="dk1"/>
              </a:buClr>
              <a:buSzPct val="100000"/>
              <a:buFont typeface="Arial"/>
              <a:buAutoNum type="arabicPeriod"/>
            </a:pPr>
            <a:r>
              <a:rPr lang="en-US" sz="2400" dirty="0" smtClean="0"/>
              <a:t>I</a:t>
            </a:r>
            <a:r>
              <a:rPr lang="en" sz="2400" dirty="0" smtClean="0"/>
              <a:t>dentify barriers </a:t>
            </a:r>
          </a:p>
          <a:p>
            <a:pPr marL="457200" lvl="0" indent="-381000" rtl="0">
              <a:spcBef>
                <a:spcPts val="0"/>
              </a:spcBef>
              <a:spcAft>
                <a:spcPts val="1800"/>
              </a:spcAft>
              <a:buClr>
                <a:schemeClr val="dk1"/>
              </a:buClr>
              <a:buSzPct val="100000"/>
              <a:buFont typeface="Arial"/>
              <a:buAutoNum type="arabicPeriod"/>
            </a:pPr>
            <a:r>
              <a:rPr lang="en-US" sz="2400" dirty="0" smtClean="0"/>
              <a:t>I</a:t>
            </a:r>
            <a:r>
              <a:rPr lang="en" sz="2400" dirty="0" smtClean="0"/>
              <a:t>dentify catalysts </a:t>
            </a:r>
          </a:p>
          <a:p>
            <a:pPr marL="457200" lvl="0" indent="-381000" rtl="0">
              <a:spcBef>
                <a:spcPts val="0"/>
              </a:spcBef>
              <a:spcAft>
                <a:spcPts val="1800"/>
              </a:spcAft>
              <a:buClr>
                <a:schemeClr val="dk1"/>
              </a:buClr>
              <a:buSzPct val="100000"/>
              <a:buFont typeface="Arial"/>
              <a:buAutoNum type="arabicPeriod"/>
            </a:pPr>
            <a:r>
              <a:rPr lang="en" sz="2400" dirty="0" smtClean="0"/>
              <a:t>Consider sustainability of the grants’ impact </a:t>
            </a:r>
            <a:endParaRPr lang="en" sz="2400" dirty="0"/>
          </a:p>
        </p:txBody>
      </p:sp>
      <p:sp>
        <p:nvSpPr>
          <p:cNvPr id="2" name="Slide Number Placeholder 1"/>
          <p:cNvSpPr>
            <a:spLocks noGrp="1"/>
          </p:cNvSpPr>
          <p:nvPr>
            <p:ph type="sldNum" sz="quarter" idx="12"/>
          </p:nvPr>
        </p:nvSpPr>
        <p:spPr/>
        <p:txBody>
          <a:bodyPr/>
          <a:lstStyle/>
          <a:p>
            <a:fld id="{42BF08DA-2FC0-4179-B8B0-B98D03B6487A}" type="slidenum">
              <a:rPr lang="en-US" smtClean="0"/>
              <a:pPr/>
              <a:t>5</a:t>
            </a:fld>
            <a:endParaRPr lang="en-US" dirty="0"/>
          </a:p>
        </p:txBody>
      </p:sp>
    </p:spTree>
    <p:extLst>
      <p:ext uri="{BB962C8B-B14F-4D97-AF65-F5344CB8AC3E}">
        <p14:creationId xmlns:p14="http://schemas.microsoft.com/office/powerpoint/2010/main" val="380959167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a:bodyPr>
          <a:lstStyle/>
          <a:p>
            <a:r>
              <a:rPr lang="en-US" dirty="0" smtClean="0"/>
              <a:t>Select Innovative Steps: Cross-Advising</a:t>
            </a:r>
            <a:endParaRPr lang="en-US" dirty="0"/>
          </a:p>
        </p:txBody>
      </p:sp>
      <p:sp>
        <p:nvSpPr>
          <p:cNvPr id="3" name="Content Placeholder 2"/>
          <p:cNvSpPr>
            <a:spLocks noGrp="1"/>
          </p:cNvSpPr>
          <p:nvPr>
            <p:ph idx="1"/>
          </p:nvPr>
        </p:nvSpPr>
        <p:spPr/>
        <p:txBody>
          <a:bodyPr>
            <a:normAutofit fontScale="77500" lnSpcReduction="20000"/>
          </a:bodyPr>
          <a:lstStyle/>
          <a:p>
            <a:r>
              <a:rPr lang="en-US" sz="2600" dirty="0" smtClean="0"/>
              <a:t>Sound </a:t>
            </a:r>
            <a:r>
              <a:rPr lang="en-US" sz="2600" dirty="0"/>
              <a:t>advising practices mediate the influence of formalized </a:t>
            </a:r>
            <a:r>
              <a:rPr lang="en-US" sz="2600" dirty="0" smtClean="0"/>
              <a:t>articulation</a:t>
            </a:r>
          </a:p>
          <a:p>
            <a:r>
              <a:rPr lang="en-US" sz="2600" dirty="0" smtClean="0"/>
              <a:t>It serves as an academic, advising, and cultural bridge</a:t>
            </a:r>
          </a:p>
          <a:p>
            <a:pPr lvl="1"/>
            <a:r>
              <a:rPr lang="en-US" sz="2400" dirty="0" smtClean="0"/>
              <a:t>Best practices identified by Karp (2014) and Council of Independent Colleges (2014)</a:t>
            </a:r>
          </a:p>
          <a:p>
            <a:pPr marL="168275" lvl="1">
              <a:buClr>
                <a:srgbClr val="AD655F"/>
              </a:buClr>
              <a:buFont typeface="Arial" pitchFamily="34" charset="0"/>
              <a:buChar char="•"/>
            </a:pPr>
            <a:r>
              <a:rPr lang="en-US" sz="2600" dirty="0" smtClean="0"/>
              <a:t>High-touch services</a:t>
            </a:r>
            <a:endParaRPr lang="en-US" sz="2600" dirty="0"/>
          </a:p>
          <a:p>
            <a:r>
              <a:rPr lang="en-US" sz="2600" dirty="0" smtClean="0"/>
              <a:t>How </a:t>
            </a:r>
            <a:r>
              <a:rPr lang="en-US" sz="2600" dirty="0"/>
              <a:t>to bring such advising practices to </a:t>
            </a:r>
            <a:r>
              <a:rPr lang="en-US" sz="2600" dirty="0" smtClean="0"/>
              <a:t>scale and establish their </a:t>
            </a:r>
            <a:r>
              <a:rPr lang="en-US" sz="2600" dirty="0"/>
              <a:t>cost </a:t>
            </a:r>
            <a:r>
              <a:rPr lang="en-US" sz="2600" dirty="0" smtClean="0"/>
              <a:t>effectiveness?</a:t>
            </a:r>
            <a:r>
              <a:rPr lang="en-US" sz="2600" dirty="0"/>
              <a:t> </a:t>
            </a:r>
          </a:p>
          <a:p>
            <a:pPr marL="0" indent="0">
              <a:buNone/>
            </a:pP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42BF08DA-2FC0-4179-B8B0-B98D03B6487A}" type="slidenum">
              <a:rPr lang="en-US" smtClean="0"/>
              <a:pPr/>
              <a:t>50</a:t>
            </a:fld>
            <a:endParaRPr lang="en-US" dirty="0"/>
          </a:p>
        </p:txBody>
      </p:sp>
    </p:spTree>
    <p:extLst>
      <p:ext uri="{BB962C8B-B14F-4D97-AF65-F5344CB8AC3E}">
        <p14:creationId xmlns:p14="http://schemas.microsoft.com/office/powerpoint/2010/main" val="169784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a:bodyPr>
          <a:lstStyle/>
          <a:p>
            <a:r>
              <a:rPr lang="en-US" dirty="0" smtClean="0"/>
              <a:t>Select Innovative Steps: Cultural Bridge</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Related to Tinto’s (1987) Theory of Integration</a:t>
            </a:r>
          </a:p>
          <a:p>
            <a:r>
              <a:rPr lang="en-US" sz="2400" dirty="0" smtClean="0"/>
              <a:t>Creating an environment that allows for a psychological and social attachment to be formed</a:t>
            </a:r>
          </a:p>
          <a:p>
            <a:r>
              <a:rPr lang="en-US" sz="2400" dirty="0" smtClean="0"/>
              <a:t>Transfer shock</a:t>
            </a:r>
          </a:p>
          <a:p>
            <a:r>
              <a:rPr lang="en-US" sz="2400" dirty="0" smtClean="0"/>
              <a:t>Create opportunities for transfer </a:t>
            </a:r>
            <a:r>
              <a:rPr lang="en-US" sz="2400" dirty="0"/>
              <a:t>students to be active in both institutions during their first two years to ease the </a:t>
            </a:r>
            <a:r>
              <a:rPr lang="en-US" sz="2400" dirty="0" smtClean="0"/>
              <a:t>transition</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42BF08DA-2FC0-4179-B8B0-B98D03B6487A}" type="slidenum">
              <a:rPr lang="en-US" smtClean="0"/>
              <a:pPr/>
              <a:t>51</a:t>
            </a:fld>
            <a:endParaRPr lang="en-US" dirty="0"/>
          </a:p>
        </p:txBody>
      </p:sp>
    </p:spTree>
    <p:extLst>
      <p:ext uri="{BB962C8B-B14F-4D97-AF65-F5344CB8AC3E}">
        <p14:creationId xmlns:p14="http://schemas.microsoft.com/office/powerpoint/2010/main" val="172543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 Innovative Steps: Articulation and Early Commitment</a:t>
            </a:r>
            <a:endParaRPr lang="en-US" dirty="0"/>
          </a:p>
        </p:txBody>
      </p:sp>
      <p:sp>
        <p:nvSpPr>
          <p:cNvPr id="3" name="Content Placeholder 2"/>
          <p:cNvSpPr>
            <a:spLocks noGrp="1"/>
          </p:cNvSpPr>
          <p:nvPr>
            <p:ph idx="1"/>
          </p:nvPr>
        </p:nvSpPr>
        <p:spPr>
          <a:xfrm>
            <a:off x="457200" y="1200150"/>
            <a:ext cx="8229600" cy="3657599"/>
          </a:xfrm>
        </p:spPr>
        <p:txBody>
          <a:bodyPr>
            <a:normAutofit fontScale="92500" lnSpcReduction="20000"/>
          </a:bodyPr>
          <a:lstStyle/>
          <a:p>
            <a:r>
              <a:rPr lang="en-US" sz="2000" dirty="0"/>
              <a:t>Developing such highly structured transfer </a:t>
            </a:r>
            <a:r>
              <a:rPr lang="en-US" sz="2000" dirty="0" smtClean="0"/>
              <a:t>was </a:t>
            </a:r>
            <a:r>
              <a:rPr lang="en-US" sz="2000" dirty="0"/>
              <a:t>a common goal with the overwhelming majority of the </a:t>
            </a:r>
            <a:r>
              <a:rPr lang="en-US" sz="2000" dirty="0" smtClean="0"/>
              <a:t>partnerships.</a:t>
            </a:r>
          </a:p>
          <a:p>
            <a:r>
              <a:rPr lang="en-US" sz="2000" dirty="0" smtClean="0"/>
              <a:t>Specificity </a:t>
            </a:r>
            <a:r>
              <a:rPr lang="en-US" sz="2000" dirty="0"/>
              <a:t>is the key to such agreements, in terms of the sending and receiving institutions, the majors, and articulated courses. </a:t>
            </a:r>
            <a:endParaRPr lang="en-US" sz="2000" dirty="0" smtClean="0"/>
          </a:p>
          <a:p>
            <a:r>
              <a:rPr lang="en-US" sz="2000" dirty="0" smtClean="0"/>
              <a:t>Slight </a:t>
            </a:r>
            <a:r>
              <a:rPr lang="en-US" sz="2000" dirty="0"/>
              <a:t>deviations from the plan or uncertainty about a major at the beginning of one’s college career might necessitate additional time </a:t>
            </a:r>
            <a:r>
              <a:rPr lang="en-US" sz="2000" dirty="0" smtClean="0"/>
              <a:t>to degree completion.</a:t>
            </a:r>
          </a:p>
          <a:p>
            <a:r>
              <a:rPr lang="en-US" sz="2000" dirty="0" smtClean="0"/>
              <a:t>We </a:t>
            </a:r>
            <a:r>
              <a:rPr lang="en-US" sz="2000" dirty="0"/>
              <a:t>argue that more must be done to get community college students potentially interested in ECE to commit to that major earlier in their academic </a:t>
            </a:r>
            <a:r>
              <a:rPr lang="en-US" sz="2000" dirty="0" smtClean="0"/>
              <a:t>career.</a:t>
            </a:r>
          </a:p>
          <a:p>
            <a:pPr lvl="1"/>
            <a:r>
              <a:rPr lang="en-US" sz="2000" dirty="0" smtClean="0"/>
              <a:t>Dual-credit could be one option</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42BF08DA-2FC0-4179-B8B0-B98D03B6487A}" type="slidenum">
              <a:rPr lang="en-US" smtClean="0"/>
              <a:pPr/>
              <a:t>52</a:t>
            </a:fld>
            <a:endParaRPr lang="en-US" dirty="0"/>
          </a:p>
        </p:txBody>
      </p:sp>
    </p:spTree>
    <p:extLst>
      <p:ext uri="{BB962C8B-B14F-4D97-AF65-F5344CB8AC3E}">
        <p14:creationId xmlns:p14="http://schemas.microsoft.com/office/powerpoint/2010/main" val="1916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Practice</a:t>
            </a:r>
            <a:endParaRPr lang="en-US" dirty="0"/>
          </a:p>
        </p:txBody>
      </p:sp>
      <p:sp>
        <p:nvSpPr>
          <p:cNvPr id="3" name="Content Placeholder 2"/>
          <p:cNvSpPr>
            <a:spLocks noGrp="1"/>
          </p:cNvSpPr>
          <p:nvPr>
            <p:ph idx="1"/>
          </p:nvPr>
        </p:nvSpPr>
        <p:spPr/>
        <p:txBody>
          <a:bodyPr/>
          <a:lstStyle/>
          <a:p>
            <a:r>
              <a:rPr lang="en-US" sz="2000" dirty="0" smtClean="0"/>
              <a:t>Frame discussions and goals using a student-centric approach</a:t>
            </a:r>
          </a:p>
          <a:p>
            <a:r>
              <a:rPr lang="en-US" sz="2000" dirty="0" smtClean="0"/>
              <a:t>Include necessary players at the table</a:t>
            </a:r>
          </a:p>
          <a:p>
            <a:r>
              <a:rPr lang="en-US" sz="2000" dirty="0" smtClean="0"/>
              <a:t>Rotate meeting sites, at times hold meetings in informal settings</a:t>
            </a:r>
          </a:p>
          <a:p>
            <a:r>
              <a:rPr lang="en-US" sz="2000" dirty="0" smtClean="0"/>
              <a:t>Integrate community-based entities into the partnership</a:t>
            </a:r>
          </a:p>
          <a:p>
            <a:r>
              <a:rPr lang="en-US" sz="2000" dirty="0" smtClean="0"/>
              <a:t>Within-institution communication</a:t>
            </a:r>
          </a:p>
          <a:p>
            <a:r>
              <a:rPr lang="en-US" sz="2000" dirty="0" smtClean="0"/>
              <a:t>Use technology to supplement traditional face-to-face meetings and enhance the flow of information between partners</a:t>
            </a:r>
          </a:p>
          <a:p>
            <a:endParaRPr lang="en-US" dirty="0"/>
          </a:p>
        </p:txBody>
      </p:sp>
      <p:sp>
        <p:nvSpPr>
          <p:cNvPr id="4" name="Slide Number Placeholder 3"/>
          <p:cNvSpPr>
            <a:spLocks noGrp="1"/>
          </p:cNvSpPr>
          <p:nvPr>
            <p:ph type="sldNum" sz="quarter" idx="12"/>
          </p:nvPr>
        </p:nvSpPr>
        <p:spPr/>
        <p:txBody>
          <a:bodyPr/>
          <a:lstStyle/>
          <a:p>
            <a:fld id="{42BF08DA-2FC0-4179-B8B0-B98D03B6487A}" type="slidenum">
              <a:rPr lang="en-US" smtClean="0"/>
              <a:pPr/>
              <a:t>53</a:t>
            </a:fld>
            <a:endParaRPr lang="en-US" dirty="0"/>
          </a:p>
        </p:txBody>
      </p:sp>
    </p:spTree>
    <p:extLst>
      <p:ext uri="{BB962C8B-B14F-4D97-AF65-F5344CB8AC3E}">
        <p14:creationId xmlns:p14="http://schemas.microsoft.com/office/powerpoint/2010/main" val="75400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fontScale="92500" lnSpcReduction="20000"/>
          </a:bodyPr>
          <a:lstStyle/>
          <a:p>
            <a:r>
              <a:rPr lang="en-US" sz="2600" dirty="0" smtClean="0"/>
              <a:t>Need for Continuity</a:t>
            </a:r>
          </a:p>
          <a:p>
            <a:pPr lvl="1"/>
            <a:r>
              <a:rPr lang="en-US" sz="2200" dirty="0" smtClean="0">
                <a:solidFill>
                  <a:srgbClr val="00477F"/>
                </a:solidFill>
              </a:rPr>
              <a:t>Beyond the funding period and scope of the grant</a:t>
            </a:r>
          </a:p>
          <a:p>
            <a:pPr lvl="1"/>
            <a:r>
              <a:rPr lang="en-US" sz="2200" dirty="0" smtClean="0">
                <a:solidFill>
                  <a:srgbClr val="00477F"/>
                </a:solidFill>
              </a:rPr>
              <a:t>So the accomplishments outlive the current partners</a:t>
            </a:r>
          </a:p>
          <a:p>
            <a:r>
              <a:rPr lang="en-US" sz="2600" dirty="0" smtClean="0"/>
              <a:t>Grant was important in moving the partnerships past many of the identified barriers</a:t>
            </a:r>
          </a:p>
          <a:p>
            <a:r>
              <a:rPr lang="en-US" sz="2600" dirty="0" smtClean="0"/>
              <a:t>Grant provided structure allowing for programmatic and curricular enhancements</a:t>
            </a:r>
          </a:p>
          <a:p>
            <a:r>
              <a:rPr lang="en-US" sz="2600" dirty="0" smtClean="0"/>
              <a:t>Grant necessitated accountability</a:t>
            </a:r>
          </a:p>
          <a:p>
            <a:endParaRPr lang="en-US" dirty="0"/>
          </a:p>
        </p:txBody>
      </p:sp>
      <p:sp>
        <p:nvSpPr>
          <p:cNvPr id="4" name="Slide Number Placeholder 3"/>
          <p:cNvSpPr>
            <a:spLocks noGrp="1"/>
          </p:cNvSpPr>
          <p:nvPr>
            <p:ph type="sldNum" sz="quarter" idx="12"/>
          </p:nvPr>
        </p:nvSpPr>
        <p:spPr/>
        <p:txBody>
          <a:bodyPr/>
          <a:lstStyle/>
          <a:p>
            <a:fld id="{42BF08DA-2FC0-4179-B8B0-B98D03B6487A}" type="slidenum">
              <a:rPr lang="en-US" smtClean="0"/>
              <a:pPr/>
              <a:t>54</a:t>
            </a:fld>
            <a:endParaRPr lang="en-US" dirty="0"/>
          </a:p>
        </p:txBody>
      </p:sp>
    </p:spTree>
    <p:extLst>
      <p:ext uri="{BB962C8B-B14F-4D97-AF65-F5344CB8AC3E}">
        <p14:creationId xmlns:p14="http://schemas.microsoft.com/office/powerpoint/2010/main" val="151431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 cont.</a:t>
            </a:r>
            <a:endParaRPr lang="en-US" dirty="0"/>
          </a:p>
        </p:txBody>
      </p:sp>
      <p:sp>
        <p:nvSpPr>
          <p:cNvPr id="3" name="Content Placeholder 2"/>
          <p:cNvSpPr>
            <a:spLocks noGrp="1"/>
          </p:cNvSpPr>
          <p:nvPr>
            <p:ph idx="1"/>
          </p:nvPr>
        </p:nvSpPr>
        <p:spPr/>
        <p:txBody>
          <a:bodyPr>
            <a:normAutofit/>
          </a:bodyPr>
          <a:lstStyle/>
          <a:p>
            <a:r>
              <a:rPr lang="en-US" sz="2600" dirty="0" smtClean="0"/>
              <a:t>Amicability within the Profession</a:t>
            </a:r>
          </a:p>
          <a:p>
            <a:pPr marL="461963" indent="0">
              <a:buNone/>
            </a:pPr>
            <a:r>
              <a:rPr lang="en-US" sz="2400" dirty="0" smtClean="0">
                <a:solidFill>
                  <a:srgbClr val="AD655F"/>
                </a:solidFill>
              </a:rPr>
              <a:t>“There </a:t>
            </a:r>
            <a:r>
              <a:rPr lang="en-US" sz="2400" dirty="0">
                <a:solidFill>
                  <a:srgbClr val="AD655F"/>
                </a:solidFill>
              </a:rPr>
              <a:t>are no mean people in Early Childhood</a:t>
            </a:r>
            <a:r>
              <a:rPr lang="en-US" sz="2400" dirty="0" smtClean="0">
                <a:solidFill>
                  <a:srgbClr val="AD655F"/>
                </a:solidFill>
              </a:rPr>
              <a:t>.”</a:t>
            </a:r>
          </a:p>
          <a:p>
            <a:pPr marL="461963" indent="0">
              <a:buNone/>
            </a:pPr>
            <a:r>
              <a:rPr lang="en-US" sz="2400" dirty="0" smtClean="0">
                <a:solidFill>
                  <a:srgbClr val="AD655F"/>
                </a:solidFill>
              </a:rPr>
              <a:t>“…same heart….”</a:t>
            </a:r>
          </a:p>
          <a:p>
            <a:pPr marL="461963" indent="0">
              <a:buNone/>
            </a:pPr>
            <a:r>
              <a:rPr lang="en-US" sz="2400" dirty="0">
                <a:solidFill>
                  <a:srgbClr val="AD655F"/>
                </a:solidFill>
              </a:rPr>
              <a:t>“…early childhood educators are not mean and very creative when given the opportunity.”</a:t>
            </a:r>
          </a:p>
          <a:p>
            <a:pPr marL="461963" indent="0">
              <a:buNone/>
            </a:pPr>
            <a:r>
              <a:rPr lang="en-US" sz="2400" dirty="0" smtClean="0">
                <a:solidFill>
                  <a:srgbClr val="AD655F"/>
                </a:solidFill>
              </a:rPr>
              <a:t>“Everyone in Early Childhood is nice.”</a:t>
            </a:r>
          </a:p>
          <a:p>
            <a:endParaRPr lang="en-US" dirty="0"/>
          </a:p>
        </p:txBody>
      </p:sp>
      <p:sp>
        <p:nvSpPr>
          <p:cNvPr id="4" name="Slide Number Placeholder 3"/>
          <p:cNvSpPr>
            <a:spLocks noGrp="1"/>
          </p:cNvSpPr>
          <p:nvPr>
            <p:ph type="sldNum" sz="quarter" idx="12"/>
          </p:nvPr>
        </p:nvSpPr>
        <p:spPr/>
        <p:txBody>
          <a:bodyPr/>
          <a:lstStyle/>
          <a:p>
            <a:fld id="{42BF08DA-2FC0-4179-B8B0-B98D03B6487A}" type="slidenum">
              <a:rPr lang="en-US" smtClean="0"/>
              <a:pPr/>
              <a:t>55</a:t>
            </a:fld>
            <a:endParaRPr lang="en-US" dirty="0"/>
          </a:p>
        </p:txBody>
      </p:sp>
    </p:spTree>
    <p:extLst>
      <p:ext uri="{BB962C8B-B14F-4D97-AF65-F5344CB8AC3E}">
        <p14:creationId xmlns:p14="http://schemas.microsoft.com/office/powerpoint/2010/main" val="111305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42BF08DA-2FC0-4179-B8B0-B98D03B6487A}" type="slidenum">
              <a:rPr lang="en-US" smtClean="0"/>
              <a:pPr/>
              <a:t>56</a:t>
            </a:fld>
            <a:endParaRPr lang="en-US" dirty="0"/>
          </a:p>
        </p:txBody>
      </p:sp>
    </p:spTree>
    <p:extLst>
      <p:ext uri="{BB962C8B-B14F-4D97-AF65-F5344CB8AC3E}">
        <p14:creationId xmlns:p14="http://schemas.microsoft.com/office/powerpoint/2010/main" val="24394096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Additional Information Contact</a:t>
            </a:r>
            <a:endParaRPr lang="en-US" dirty="0"/>
          </a:p>
        </p:txBody>
      </p:sp>
      <p:sp>
        <p:nvSpPr>
          <p:cNvPr id="3" name="Content Placeholder 2"/>
          <p:cNvSpPr>
            <a:spLocks noGrp="1"/>
          </p:cNvSpPr>
          <p:nvPr>
            <p:ph idx="1"/>
          </p:nvPr>
        </p:nvSpPr>
        <p:spPr/>
        <p:txBody>
          <a:bodyPr/>
          <a:lstStyle/>
          <a:p>
            <a:pPr marL="0" indent="0" algn="ctr">
              <a:buNone/>
            </a:pPr>
            <a:r>
              <a:rPr lang="en-US" dirty="0" smtClean="0"/>
              <a:t>Eric Lichtenberger</a:t>
            </a:r>
          </a:p>
          <a:p>
            <a:pPr marL="0" indent="0" algn="ctr">
              <a:buNone/>
            </a:pPr>
            <a:r>
              <a:rPr lang="en-US" dirty="0" smtClean="0"/>
              <a:t>(618) 650-3017</a:t>
            </a:r>
          </a:p>
          <a:p>
            <a:pPr marL="0" indent="0" algn="ctr">
              <a:buNone/>
            </a:pPr>
            <a:r>
              <a:rPr lang="en-US" dirty="0" smtClean="0">
                <a:hlinkClick r:id="rId2"/>
              </a:rPr>
              <a:t>elichte@siue.edu</a:t>
            </a:r>
            <a:endParaRPr lang="en-US" dirty="0" smtClean="0"/>
          </a:p>
          <a:p>
            <a:pPr marL="0" indent="0" algn="ctr">
              <a:buNone/>
            </a:pPr>
            <a:r>
              <a:rPr lang="en-US" dirty="0" smtClean="0"/>
              <a:t>Illinois Education Research Council</a:t>
            </a:r>
            <a:endParaRPr lang="en-US" dirty="0"/>
          </a:p>
        </p:txBody>
      </p:sp>
      <p:sp>
        <p:nvSpPr>
          <p:cNvPr id="4" name="Slide Number Placeholder 3"/>
          <p:cNvSpPr>
            <a:spLocks noGrp="1"/>
          </p:cNvSpPr>
          <p:nvPr>
            <p:ph type="sldNum" sz="quarter" idx="12"/>
          </p:nvPr>
        </p:nvSpPr>
        <p:spPr/>
        <p:txBody>
          <a:bodyPr/>
          <a:lstStyle/>
          <a:p>
            <a:fld id="{42BF08DA-2FC0-4179-B8B0-B98D03B6487A}" type="slidenum">
              <a:rPr lang="en-US" smtClean="0"/>
              <a:pPr/>
              <a:t>57</a:t>
            </a:fld>
            <a:endParaRPr lang="en-US" dirty="0"/>
          </a:p>
        </p:txBody>
      </p:sp>
    </p:spTree>
    <p:extLst>
      <p:ext uri="{BB962C8B-B14F-4D97-AF65-F5344CB8AC3E}">
        <p14:creationId xmlns:p14="http://schemas.microsoft.com/office/powerpoint/2010/main" val="1065233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Development Theory</a:t>
            </a:r>
            <a:endParaRPr lang="en-US" dirty="0"/>
          </a:p>
        </p:txBody>
      </p:sp>
      <p:sp>
        <p:nvSpPr>
          <p:cNvPr id="3" name="Content Placeholder 2"/>
          <p:cNvSpPr>
            <a:spLocks noGrp="1"/>
          </p:cNvSpPr>
          <p:nvPr>
            <p:ph idx="1"/>
          </p:nvPr>
        </p:nvSpPr>
        <p:spPr/>
        <p:txBody>
          <a:bodyPr>
            <a:normAutofit/>
          </a:bodyPr>
          <a:lstStyle/>
          <a:p>
            <a:r>
              <a:rPr lang="en-US" sz="2400" dirty="0" smtClean="0"/>
              <a:t>Many </a:t>
            </a:r>
            <a:r>
              <a:rPr lang="en-US" sz="2400" dirty="0"/>
              <a:t>of the themes and subtopics paralleled the benefits, challenges, and success factors identified in </a:t>
            </a:r>
            <a:r>
              <a:rPr lang="en-US" sz="2400" dirty="0" err="1"/>
              <a:t>McQuaid’s</a:t>
            </a:r>
            <a:r>
              <a:rPr lang="en-US" sz="2400" dirty="0"/>
              <a:t> (2009) </a:t>
            </a:r>
            <a:endParaRPr lang="en-US" sz="2400" dirty="0" smtClean="0"/>
          </a:p>
          <a:p>
            <a:r>
              <a:rPr lang="en-US" sz="2400" dirty="0" smtClean="0"/>
              <a:t>Although </a:t>
            </a:r>
            <a:r>
              <a:rPr lang="en-US" sz="2400" dirty="0" err="1"/>
              <a:t>McQuaid’s</a:t>
            </a:r>
            <a:r>
              <a:rPr lang="en-US" sz="2400" dirty="0"/>
              <a:t> (2009) study focused on the </a:t>
            </a:r>
            <a:r>
              <a:rPr lang="en-US" sz="2400" dirty="0" smtClean="0"/>
              <a:t>job </a:t>
            </a:r>
            <a:r>
              <a:rPr lang="en-US" sz="2400" dirty="0"/>
              <a:t>placement agencies, </a:t>
            </a:r>
            <a:r>
              <a:rPr lang="en-US" sz="2400" dirty="0" smtClean="0"/>
              <a:t>many </a:t>
            </a:r>
            <a:r>
              <a:rPr lang="en-US" sz="2400" dirty="0"/>
              <a:t>of his arguments were directly applicable to the community college and four-year </a:t>
            </a:r>
            <a:r>
              <a:rPr lang="en-US" sz="2400" dirty="0" smtClean="0"/>
              <a:t>partnerships</a:t>
            </a:r>
            <a:endParaRPr lang="en-US" sz="2400" dirty="0"/>
          </a:p>
        </p:txBody>
      </p:sp>
      <p:sp>
        <p:nvSpPr>
          <p:cNvPr id="4" name="Slide Number Placeholder 3"/>
          <p:cNvSpPr>
            <a:spLocks noGrp="1"/>
          </p:cNvSpPr>
          <p:nvPr>
            <p:ph type="sldNum" sz="quarter" idx="12"/>
          </p:nvPr>
        </p:nvSpPr>
        <p:spPr/>
        <p:txBody>
          <a:bodyPr/>
          <a:lstStyle/>
          <a:p>
            <a:fld id="{42BF08DA-2FC0-4179-B8B0-B98D03B6487A}" type="slidenum">
              <a:rPr lang="en-US" smtClean="0"/>
              <a:pPr/>
              <a:t>6</a:t>
            </a:fld>
            <a:endParaRPr lang="en-US" dirty="0"/>
          </a:p>
        </p:txBody>
      </p:sp>
    </p:spTree>
    <p:extLst>
      <p:ext uri="{BB962C8B-B14F-4D97-AF65-F5344CB8AC3E}">
        <p14:creationId xmlns:p14="http://schemas.microsoft.com/office/powerpoint/2010/main" val="31750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Early Childhood Education</a:t>
            </a:r>
            <a:endParaRPr lang="en-US" dirty="0"/>
          </a:p>
        </p:txBody>
      </p:sp>
      <p:sp>
        <p:nvSpPr>
          <p:cNvPr id="3" name="Content Placeholder 2"/>
          <p:cNvSpPr>
            <a:spLocks noGrp="1"/>
          </p:cNvSpPr>
          <p:nvPr>
            <p:ph idx="1"/>
          </p:nvPr>
        </p:nvSpPr>
        <p:spPr/>
        <p:txBody>
          <a:bodyPr>
            <a:noAutofit/>
          </a:bodyPr>
          <a:lstStyle/>
          <a:p>
            <a:r>
              <a:rPr lang="en-US" sz="2000" dirty="0" smtClean="0"/>
              <a:t>There </a:t>
            </a:r>
            <a:r>
              <a:rPr lang="en-US" sz="2000" dirty="0"/>
              <a:t>is high degree of complexity regarding </a:t>
            </a:r>
            <a:r>
              <a:rPr lang="en-US" sz="2000" dirty="0" smtClean="0"/>
              <a:t>ECE itself</a:t>
            </a:r>
            <a:r>
              <a:rPr lang="en-US" sz="2000" dirty="0"/>
              <a:t>, as well as in the preparation of early childhood teachers</a:t>
            </a:r>
            <a:r>
              <a:rPr lang="en-US" sz="2000" dirty="0" smtClean="0"/>
              <a:t>.</a:t>
            </a:r>
          </a:p>
          <a:p>
            <a:r>
              <a:rPr lang="en-US" sz="2000" dirty="0" smtClean="0"/>
              <a:t>ECE is </a:t>
            </a:r>
            <a:r>
              <a:rPr lang="en-US" sz="2000" dirty="0"/>
              <a:t>inclusive of a wide array of roles and responsibilities within myriad of public and private settings, both in and out of schools</a:t>
            </a:r>
            <a:r>
              <a:rPr lang="en-US" sz="2000" dirty="0" smtClean="0"/>
              <a:t>.</a:t>
            </a:r>
          </a:p>
          <a:p>
            <a:r>
              <a:rPr lang="en-US" sz="2000" dirty="0" smtClean="0"/>
              <a:t>Depending </a:t>
            </a:r>
            <a:r>
              <a:rPr lang="en-US" sz="2000" dirty="0"/>
              <a:t>upon an early childhood educator’s role(s) and responsibilities, there could be multiple degree, licensing, and/or credentialing requirements from one or more </a:t>
            </a:r>
            <a:r>
              <a:rPr lang="en-US" sz="2000" dirty="0" smtClean="0"/>
              <a:t>agencies.</a:t>
            </a:r>
          </a:p>
          <a:p>
            <a:r>
              <a:rPr lang="en-US" sz="2000" dirty="0"/>
              <a:t>Relatedly, there are numerous entry points into the early childhood workforce that result in a wide-range of </a:t>
            </a:r>
            <a:r>
              <a:rPr lang="en-US" sz="2000" dirty="0" smtClean="0"/>
              <a:t>jobs.</a:t>
            </a:r>
            <a:endParaRPr lang="en-US" sz="2000" dirty="0"/>
          </a:p>
        </p:txBody>
      </p:sp>
      <p:sp>
        <p:nvSpPr>
          <p:cNvPr id="4" name="Slide Number Placeholder 3"/>
          <p:cNvSpPr>
            <a:spLocks noGrp="1"/>
          </p:cNvSpPr>
          <p:nvPr>
            <p:ph type="sldNum" sz="quarter" idx="12"/>
          </p:nvPr>
        </p:nvSpPr>
        <p:spPr/>
        <p:txBody>
          <a:bodyPr/>
          <a:lstStyle/>
          <a:p>
            <a:fld id="{42BF08DA-2FC0-4179-B8B0-B98D03B6487A}" type="slidenum">
              <a:rPr lang="en-US" smtClean="0"/>
              <a:pPr/>
              <a:t>7</a:t>
            </a:fld>
            <a:endParaRPr lang="en-US" dirty="0"/>
          </a:p>
        </p:txBody>
      </p:sp>
    </p:spTree>
    <p:extLst>
      <p:ext uri="{BB962C8B-B14F-4D97-AF65-F5344CB8AC3E}">
        <p14:creationId xmlns:p14="http://schemas.microsoft.com/office/powerpoint/2010/main" val="209694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Overview of Methods</a:t>
            </a:r>
            <a:endParaRPr lang="en" dirty="0"/>
          </a:p>
        </p:txBody>
      </p:sp>
      <p:sp>
        <p:nvSpPr>
          <p:cNvPr id="49" name="Shape 49"/>
          <p:cNvSpPr txBox="1">
            <a:spLocks noGrp="1"/>
          </p:cNvSpPr>
          <p:nvPr>
            <p:ph idx="1"/>
          </p:nvPr>
        </p:nvSpPr>
        <p:spPr>
          <a:xfrm>
            <a:off x="457200" y="1123950"/>
            <a:ext cx="8382000" cy="3394472"/>
          </a:xfrm>
          <a:prstGeom prst="rect">
            <a:avLst/>
          </a:prstGeom>
        </p:spPr>
        <p:txBody>
          <a:bodyPr lIns="91425" tIns="91425" rIns="91425" bIns="91425" anchor="t" anchorCtr="0">
            <a:noAutofit/>
          </a:bodyPr>
          <a:lstStyle/>
          <a:p>
            <a:pPr marL="457200" lvl="0" indent="-381000" rtl="0">
              <a:spcBef>
                <a:spcPts val="0"/>
              </a:spcBef>
              <a:spcAft>
                <a:spcPts val="1800"/>
              </a:spcAft>
              <a:buClr>
                <a:schemeClr val="dk1"/>
              </a:buClr>
              <a:buSzPct val="100000"/>
              <a:buFont typeface="Arial"/>
              <a:buAutoNum type="arabicPeriod"/>
            </a:pPr>
            <a:r>
              <a:rPr lang="en" sz="2000" dirty="0"/>
              <a:t>Systematically reviewed </a:t>
            </a:r>
            <a:r>
              <a:rPr lang="en" sz="2000" dirty="0" smtClean="0"/>
              <a:t>proposal </a:t>
            </a:r>
            <a:r>
              <a:rPr lang="en" sz="2000" dirty="0"/>
              <a:t>narratives for each project</a:t>
            </a:r>
          </a:p>
          <a:p>
            <a:pPr marL="457200" lvl="0" indent="-381000" rtl="0">
              <a:spcBef>
                <a:spcPts val="0"/>
              </a:spcBef>
              <a:spcAft>
                <a:spcPts val="1800"/>
              </a:spcAft>
              <a:buClr>
                <a:schemeClr val="dk1"/>
              </a:buClr>
              <a:buSzPct val="100000"/>
              <a:buFont typeface="Arial"/>
              <a:buAutoNum type="arabicPeriod"/>
            </a:pPr>
            <a:r>
              <a:rPr lang="en" sz="2000" dirty="0" smtClean="0"/>
              <a:t>Developed </a:t>
            </a:r>
            <a:r>
              <a:rPr lang="en" sz="2000" dirty="0"/>
              <a:t>interview protocol </a:t>
            </a:r>
          </a:p>
          <a:p>
            <a:pPr marL="457200" lvl="0" indent="-381000" rtl="0">
              <a:spcBef>
                <a:spcPts val="0"/>
              </a:spcBef>
              <a:spcAft>
                <a:spcPts val="1800"/>
              </a:spcAft>
              <a:buClr>
                <a:schemeClr val="dk1"/>
              </a:buClr>
              <a:buSzPct val="100000"/>
              <a:buFont typeface="Arial"/>
              <a:buAutoNum type="arabicPeriod"/>
            </a:pPr>
            <a:r>
              <a:rPr lang="en" sz="2000" dirty="0" smtClean="0"/>
              <a:t>Conducted </a:t>
            </a:r>
            <a:r>
              <a:rPr lang="en" sz="2000" dirty="0"/>
              <a:t>the interviews</a:t>
            </a:r>
          </a:p>
          <a:p>
            <a:pPr marL="457200" lvl="0" indent="-381000">
              <a:spcBef>
                <a:spcPts val="0"/>
              </a:spcBef>
              <a:spcAft>
                <a:spcPts val="1800"/>
              </a:spcAft>
              <a:buClr>
                <a:schemeClr val="dk1"/>
              </a:buClr>
              <a:buSzPct val="100000"/>
              <a:buFont typeface="Arial"/>
              <a:buAutoNum type="arabicPeriod"/>
            </a:pPr>
            <a:r>
              <a:rPr lang="en" sz="2000" dirty="0" smtClean="0"/>
              <a:t>Coded responses</a:t>
            </a:r>
          </a:p>
          <a:p>
            <a:pPr marL="457200" lvl="0" indent="-381000">
              <a:spcBef>
                <a:spcPts val="0"/>
              </a:spcBef>
              <a:spcAft>
                <a:spcPts val="1800"/>
              </a:spcAft>
              <a:buClr>
                <a:schemeClr val="dk1"/>
              </a:buClr>
              <a:buSzPct val="100000"/>
              <a:buFont typeface="Arial"/>
              <a:buAutoNum type="arabicPeriod"/>
            </a:pPr>
            <a:r>
              <a:rPr lang="en" sz="2000" dirty="0" smtClean="0"/>
              <a:t>Analyzed responses for overarching themes and sub-topics as well as their relationship to partnership development theory (McQuaid, 2009)</a:t>
            </a:r>
            <a:endParaRPr lang="en" sz="2000" dirty="0"/>
          </a:p>
        </p:txBody>
      </p:sp>
      <p:sp>
        <p:nvSpPr>
          <p:cNvPr id="2" name="Slide Number Placeholder 1"/>
          <p:cNvSpPr>
            <a:spLocks noGrp="1"/>
          </p:cNvSpPr>
          <p:nvPr>
            <p:ph type="sldNum" sz="quarter" idx="12"/>
          </p:nvPr>
        </p:nvSpPr>
        <p:spPr/>
        <p:txBody>
          <a:bodyPr/>
          <a:lstStyle/>
          <a:p>
            <a:fld id="{42BF08DA-2FC0-4179-B8B0-B98D03B6487A}" type="slidenum">
              <a:rPr lang="en-US" smtClean="0"/>
              <a:pPr/>
              <a:t>8</a:t>
            </a:fld>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Review of Proposal Narratives</a:t>
            </a:r>
          </a:p>
        </p:txBody>
      </p:sp>
      <p:sp>
        <p:nvSpPr>
          <p:cNvPr id="55" name="Shape 55"/>
          <p:cNvSpPr txBox="1">
            <a:spLocks noGrp="1"/>
          </p:cNvSpPr>
          <p:nvPr>
            <p:ph idx="1"/>
          </p:nvPr>
        </p:nvSpPr>
        <p:spPr>
          <a:xfrm>
            <a:off x="457200" y="1123950"/>
            <a:ext cx="8229600" cy="3474720"/>
          </a:xfrm>
          <a:prstGeom prst="rect">
            <a:avLst/>
          </a:prstGeom>
        </p:spPr>
        <p:txBody>
          <a:bodyPr lIns="91425" tIns="91425" rIns="91425" bIns="91425" anchor="t" anchorCtr="0">
            <a:noAutofit/>
          </a:bodyPr>
          <a:lstStyle/>
          <a:p>
            <a:pPr>
              <a:lnSpc>
                <a:spcPct val="150000"/>
              </a:lnSpc>
              <a:spcBef>
                <a:spcPts val="0"/>
              </a:spcBef>
            </a:pPr>
            <a:r>
              <a:rPr lang="en" sz="2000" b="1" dirty="0" smtClean="0">
                <a:solidFill>
                  <a:schemeClr val="tx2"/>
                </a:solidFill>
              </a:rPr>
              <a:t>Unique </a:t>
            </a:r>
            <a:r>
              <a:rPr lang="en" sz="2000" b="1" dirty="0">
                <a:solidFill>
                  <a:schemeClr val="tx2"/>
                </a:solidFill>
              </a:rPr>
              <a:t>contributions of each project</a:t>
            </a:r>
          </a:p>
          <a:p>
            <a:pPr>
              <a:lnSpc>
                <a:spcPct val="150000"/>
              </a:lnSpc>
              <a:spcBef>
                <a:spcPts val="0"/>
              </a:spcBef>
            </a:pPr>
            <a:r>
              <a:rPr lang="en" sz="2000" b="1" dirty="0" smtClean="0">
                <a:solidFill>
                  <a:schemeClr val="tx2"/>
                </a:solidFill>
              </a:rPr>
              <a:t>Commonalities / overlap</a:t>
            </a:r>
          </a:p>
          <a:p>
            <a:pPr lvl="1">
              <a:lnSpc>
                <a:spcPct val="150000"/>
              </a:lnSpc>
              <a:spcBef>
                <a:spcPts val="0"/>
              </a:spcBef>
            </a:pPr>
            <a:r>
              <a:rPr lang="en" sz="2000" dirty="0" smtClean="0"/>
              <a:t>Improving articulation </a:t>
            </a:r>
          </a:p>
          <a:p>
            <a:pPr lvl="1">
              <a:lnSpc>
                <a:spcPct val="150000"/>
              </a:lnSpc>
              <a:spcBef>
                <a:spcPts val="0"/>
              </a:spcBef>
            </a:pPr>
            <a:r>
              <a:rPr lang="en" sz="2000" dirty="0" smtClean="0"/>
              <a:t>Partnership development</a:t>
            </a:r>
          </a:p>
          <a:p>
            <a:pPr lvl="1">
              <a:lnSpc>
                <a:spcPct val="150000"/>
              </a:lnSpc>
              <a:spcBef>
                <a:spcPts val="0"/>
              </a:spcBef>
            </a:pPr>
            <a:r>
              <a:rPr lang="en" sz="2000" dirty="0" smtClean="0"/>
              <a:t>Gateways Credentials </a:t>
            </a:r>
          </a:p>
          <a:p>
            <a:pPr lvl="1">
              <a:lnSpc>
                <a:spcPct val="150000"/>
              </a:lnSpc>
              <a:spcBef>
                <a:spcPts val="0"/>
              </a:spcBef>
            </a:pPr>
            <a:r>
              <a:rPr lang="en" sz="2000" dirty="0" smtClean="0"/>
              <a:t>Addressing emerging standards and program requirements</a:t>
            </a:r>
          </a:p>
          <a:p>
            <a:pPr lvl="1">
              <a:lnSpc>
                <a:spcPct val="150000"/>
              </a:lnSpc>
              <a:spcBef>
                <a:spcPts val="0"/>
              </a:spcBef>
            </a:pPr>
            <a:r>
              <a:rPr lang="en" sz="2000" dirty="0" smtClean="0"/>
              <a:t>Improving field-based experiences</a:t>
            </a:r>
          </a:p>
        </p:txBody>
      </p:sp>
      <p:sp>
        <p:nvSpPr>
          <p:cNvPr id="2" name="Slide Number Placeholder 1"/>
          <p:cNvSpPr>
            <a:spLocks noGrp="1"/>
          </p:cNvSpPr>
          <p:nvPr>
            <p:ph type="sldNum" sz="quarter" idx="12"/>
          </p:nvPr>
        </p:nvSpPr>
        <p:spPr/>
        <p:txBody>
          <a:bodyPr/>
          <a:lstStyle/>
          <a:p>
            <a:fld id="{42BF08DA-2FC0-4179-B8B0-B98D03B6487A}" type="slidenum">
              <a:rPr lang="en-US" smtClean="0"/>
              <a:pPr/>
              <a:t>9</a:t>
            </a:fld>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17738</TotalTime>
  <Words>3325</Words>
  <Application>Microsoft Office PowerPoint</Application>
  <PresentationFormat>On-screen Show (16:9)</PresentationFormat>
  <Paragraphs>375</Paragraphs>
  <Slides>57</Slides>
  <Notes>20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The Early Childhood Educator Preparation Innovation Grants: Lessons from Initial Implementation</vt:lpstr>
      <vt:lpstr>Illinois Education Research Council</vt:lpstr>
      <vt:lpstr>What we will discuss today</vt:lpstr>
      <vt:lpstr>Background: Goals of the EPPI Grant</vt:lpstr>
      <vt:lpstr>Purpose of the Implementation Study</vt:lpstr>
      <vt:lpstr>Partnership Development Theory</vt:lpstr>
      <vt:lpstr>Complexity of Early Childhood Education</vt:lpstr>
      <vt:lpstr>Overview of Methods</vt:lpstr>
      <vt:lpstr>Review of Proposal Narratives</vt:lpstr>
      <vt:lpstr>Developing the Interview Protocol</vt:lpstr>
      <vt:lpstr>Questions on the Interview Protocol</vt:lpstr>
      <vt:lpstr>Questions on the Interview Protocol (cont.)</vt:lpstr>
      <vt:lpstr>Different Versions of the Interview Protocol</vt:lpstr>
      <vt:lpstr>Interview Participants</vt:lpstr>
      <vt:lpstr>Characteristics of the Grantees</vt:lpstr>
      <vt:lpstr>Geographic Location of Project Sites</vt:lpstr>
      <vt:lpstr>Interview Process</vt:lpstr>
      <vt:lpstr>Coding Process</vt:lpstr>
      <vt:lpstr>Overarching Coding Structure</vt:lpstr>
      <vt:lpstr>Motivation for Participation</vt:lpstr>
      <vt:lpstr>Motivation for Participation cont.</vt:lpstr>
      <vt:lpstr>Institutional Barriers </vt:lpstr>
      <vt:lpstr>Sub-Topics within the Institutional Barriers Theme</vt:lpstr>
      <vt:lpstr>Representative Quotes within the Institutional Barriers Theme</vt:lpstr>
      <vt:lpstr>Systemic Barriers</vt:lpstr>
      <vt:lpstr>Sub-Topics within the Systemic Barriers Theme</vt:lpstr>
      <vt:lpstr>Sub-Topics within the Systemic Barriers Theme cont.</vt:lpstr>
      <vt:lpstr>Representative Quotes within the Systemic Barriers Theme</vt:lpstr>
      <vt:lpstr>Representative Quotes within the Systemic Barriers Theme cont.</vt:lpstr>
      <vt:lpstr>Catalysts</vt:lpstr>
      <vt:lpstr>Sub-Topics within the Catalysts Theme</vt:lpstr>
      <vt:lpstr>Sub-Topics within the Catalysts Theme cont.</vt:lpstr>
      <vt:lpstr>Representative Quotes within the Catalysts Theme</vt:lpstr>
      <vt:lpstr>Representative Quotes within the Catalysts Theme</vt:lpstr>
      <vt:lpstr>Potential Long-term Impacts</vt:lpstr>
      <vt:lpstr>Sub-Topics within the Potential Long-Term Impacts Theme.</vt:lpstr>
      <vt:lpstr>Representative Quotes within the Potential Long-Term Impacts Theme</vt:lpstr>
      <vt:lpstr>Representative Quotes within the Potential Long-Term Impacts Theme</vt:lpstr>
      <vt:lpstr>Mediating Impacts</vt:lpstr>
      <vt:lpstr>Sub-Topics within the Mediating Impacts Theme.</vt:lpstr>
      <vt:lpstr>Representative Quotes within the Mediating Impacts Theme</vt:lpstr>
      <vt:lpstr>Frameworks</vt:lpstr>
      <vt:lpstr>Sub-Topics within the Frameworks Theme</vt:lpstr>
      <vt:lpstr>Representative Quotes within the Frameworks Theme.</vt:lpstr>
      <vt:lpstr>Views of the Current Grant Process</vt:lpstr>
      <vt:lpstr>Views of the Current Grant Process</vt:lpstr>
      <vt:lpstr>Views Regarding the Grant Process</vt:lpstr>
      <vt:lpstr>Major Findings</vt:lpstr>
      <vt:lpstr>Major Findings cont.</vt:lpstr>
      <vt:lpstr>Select Innovative Steps: Cross-Advising</vt:lpstr>
      <vt:lpstr>Select Innovative Steps: Cultural Bridge</vt:lpstr>
      <vt:lpstr>Select Innovative Steps: Articulation and Early Commitment</vt:lpstr>
      <vt:lpstr>Recommendations for Practice</vt:lpstr>
      <vt:lpstr>Final Thoughts</vt:lpstr>
      <vt:lpstr>Final Thoughts cont.</vt:lpstr>
      <vt:lpstr>Questions?</vt:lpstr>
      <vt:lpstr>For Additional Information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Childhood Innovation Implementation Evaluation</dc:title>
  <dc:creator>Barnhart, Jennifer</dc:creator>
  <cp:lastModifiedBy>Sarah</cp:lastModifiedBy>
  <cp:revision>121</cp:revision>
  <cp:lastPrinted>2014-12-11T18:17:34Z</cp:lastPrinted>
  <dcterms:modified xsi:type="dcterms:W3CDTF">2015-04-24T15:48:49Z</dcterms:modified>
</cp:coreProperties>
</file>