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62"/>
  </p:notesMasterIdLst>
  <p:handoutMasterIdLst>
    <p:handoutMasterId r:id="rId63"/>
  </p:handoutMasterIdLst>
  <p:sldIdLst>
    <p:sldId id="812" r:id="rId2"/>
    <p:sldId id="817" r:id="rId3"/>
    <p:sldId id="892" r:id="rId4"/>
    <p:sldId id="907" r:id="rId5"/>
    <p:sldId id="908" r:id="rId6"/>
    <p:sldId id="884" r:id="rId7"/>
    <p:sldId id="886" r:id="rId8"/>
    <p:sldId id="888" r:id="rId9"/>
    <p:sldId id="890" r:id="rId10"/>
    <p:sldId id="911" r:id="rId11"/>
    <p:sldId id="931" r:id="rId12"/>
    <p:sldId id="932" r:id="rId13"/>
    <p:sldId id="933" r:id="rId14"/>
    <p:sldId id="882" r:id="rId15"/>
    <p:sldId id="883" r:id="rId16"/>
    <p:sldId id="885" r:id="rId17"/>
    <p:sldId id="891" r:id="rId18"/>
    <p:sldId id="870" r:id="rId19"/>
    <p:sldId id="900" r:id="rId20"/>
    <p:sldId id="920" r:id="rId21"/>
    <p:sldId id="901" r:id="rId22"/>
    <p:sldId id="902" r:id="rId23"/>
    <p:sldId id="903" r:id="rId24"/>
    <p:sldId id="956" r:id="rId25"/>
    <p:sldId id="957" r:id="rId26"/>
    <p:sldId id="965" r:id="rId27"/>
    <p:sldId id="966" r:id="rId28"/>
    <p:sldId id="971" r:id="rId29"/>
    <p:sldId id="958" r:id="rId30"/>
    <p:sldId id="961" r:id="rId31"/>
    <p:sldId id="962" r:id="rId32"/>
    <p:sldId id="963" r:id="rId33"/>
    <p:sldId id="919" r:id="rId34"/>
    <p:sldId id="945" r:id="rId35"/>
    <p:sldId id="951" r:id="rId36"/>
    <p:sldId id="952" r:id="rId37"/>
    <p:sldId id="950" r:id="rId38"/>
    <p:sldId id="946" r:id="rId39"/>
    <p:sldId id="947" r:id="rId40"/>
    <p:sldId id="948" r:id="rId41"/>
    <p:sldId id="949" r:id="rId42"/>
    <p:sldId id="953" r:id="rId43"/>
    <p:sldId id="954" r:id="rId44"/>
    <p:sldId id="955" r:id="rId45"/>
    <p:sldId id="964" r:id="rId46"/>
    <p:sldId id="967" r:id="rId47"/>
    <p:sldId id="968" r:id="rId48"/>
    <p:sldId id="969" r:id="rId49"/>
    <p:sldId id="938" r:id="rId50"/>
    <p:sldId id="970" r:id="rId51"/>
    <p:sldId id="939" r:id="rId52"/>
    <p:sldId id="972" r:id="rId53"/>
    <p:sldId id="942" r:id="rId54"/>
    <p:sldId id="922" r:id="rId55"/>
    <p:sldId id="935" r:id="rId56"/>
    <p:sldId id="915" r:id="rId57"/>
    <p:sldId id="874" r:id="rId58"/>
    <p:sldId id="937" r:id="rId59"/>
    <p:sldId id="943" r:id="rId60"/>
    <p:sldId id="863" r:id="rId61"/>
  </p:sldIdLst>
  <p:sldSz cx="9144000" cy="6858000" type="screen4x3"/>
  <p:notesSz cx="6858000" cy="9296400"/>
  <p:custDataLst>
    <p:tags r:id="rId6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9F6A"/>
    <a:srgbClr val="996633"/>
    <a:srgbClr val="FFFFCC"/>
    <a:srgbClr val="FF9999"/>
    <a:srgbClr val="66FF66"/>
    <a:srgbClr val="FF99CC"/>
    <a:srgbClr val="66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09" autoAdjust="0"/>
    <p:restoredTop sz="91697" autoAdjust="0"/>
  </p:normalViewPr>
  <p:slideViewPr>
    <p:cSldViewPr snapToGrid="0" snapToObjects="1">
      <p:cViewPr>
        <p:scale>
          <a:sx n="100" d="100"/>
          <a:sy n="100" d="100"/>
        </p:scale>
        <p:origin x="-12" y="558"/>
      </p:cViewPr>
      <p:guideLst>
        <p:guide orient="horz" pos="2160"/>
        <p:guide pos="2880"/>
      </p:guideLst>
    </p:cSldViewPr>
  </p:slideViewPr>
  <p:outlineViewPr>
    <p:cViewPr>
      <p:scale>
        <a:sx n="33" d="100"/>
        <a:sy n="33" d="100"/>
      </p:scale>
      <p:origin x="85640" y="0"/>
    </p:cViewPr>
  </p:outlineViewPr>
  <p:notesTextViewPr>
    <p:cViewPr>
      <p:scale>
        <a:sx n="100" d="100"/>
        <a:sy n="100" d="100"/>
      </p:scale>
      <p:origin x="0" y="0"/>
    </p:cViewPr>
  </p:notesTextViewPr>
  <p:sorterViewPr>
    <p:cViewPr>
      <p:scale>
        <a:sx n="70" d="100"/>
        <a:sy n="70" d="100"/>
      </p:scale>
      <p:origin x="0" y="0"/>
    </p:cViewPr>
  </p:sorterViewPr>
  <p:notesViewPr>
    <p:cSldViewPr snapToGrid="0" snapToObjects="1">
      <p:cViewPr varScale="1">
        <p:scale>
          <a:sx n="82" d="100"/>
          <a:sy n="82" d="100"/>
        </p:scale>
        <p:origin x="-3792" y="-11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ad.uillinois.edu\SWAN\Shared\ISTEM\Funded_Projects\McCormick%20Foundation\Meeting%20Notes%20&amp;%20Agendas\Student%20Demographics%20Tables%20for%20pp%202.11.201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d.uillinois.edu\SWAN\Shared\ISTEM\Funded_Projects\McCormick%20Foundation\Meeting%20Notes%20&amp;%20Agendas\Student%20Demographics%20Tables%20for%20pp%202.11.201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ad.uillinois.edu\SWAN\Shared\ISTEM\Funded_Projects\McCormick%20Foundation\Meeting%20Notes%20&amp;%20Agendas\Student%20Demographics%20Tables%20for%20pp%202.11.201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ad.uillinois.edu\SWAN\Shared\ISTEM\Funded_Projects\McCormick%20Foundation\Meeting%20Notes%20&amp;%20Agendas\Student%20Demographics%20Tables%20for%20pp%202.11.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dPt>
          <c:dLbls>
            <c:dLbl>
              <c:idx val="0"/>
              <c:layout>
                <c:manualLayout>
                  <c:x val="-0.20972222222222212"/>
                  <c:y val="-0.1251742165149855"/>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lumMod val="85000"/>
                          </a:schemeClr>
                        </a:solidFill>
                        <a:latin typeface="+mn-lt"/>
                        <a:ea typeface="+mn-ea"/>
                        <a:cs typeface="+mn-cs"/>
                      </a:defRPr>
                    </a:pPr>
                    <a:r>
                      <a:rPr lang="en-US" dirty="0" smtClean="0"/>
                      <a:t> </a:t>
                    </a:r>
                    <a:r>
                      <a:rPr lang="en-US" dirty="0" err="1" smtClean="0">
                        <a:solidFill>
                          <a:schemeClr val="tx1"/>
                        </a:solidFill>
                      </a:rPr>
                      <a:t>PreK</a:t>
                    </a:r>
                    <a:r>
                      <a:rPr lang="en-US" dirty="0" smtClean="0">
                        <a:solidFill>
                          <a:schemeClr val="tx1"/>
                        </a:solidFill>
                      </a:rPr>
                      <a:t>- 57% (n=352)</a:t>
                    </a:r>
                  </a:p>
                </c:rich>
              </c:tx>
              <c:spPr>
                <a:noFill/>
                <a:ln>
                  <a:noFill/>
                </a:ln>
                <a:effectLst/>
              </c:spPr>
              <c:showLegendKey val="0"/>
              <c:showVal val="0"/>
              <c:showCatName val="0"/>
              <c:showSerName val="0"/>
              <c:showPercent val="1"/>
              <c:showBubbleSize val="0"/>
              <c:extLst>
                <c:ext xmlns:c15="http://schemas.microsoft.com/office/drawing/2012/chart" uri="{CE6537A1-D6FC-4f65-9D91-7224C49458BB}">
                  <c15:layout>
                    <c:manualLayout>
                      <c:w val="0.16093750000000001"/>
                      <c:h val="0.10913922485862845"/>
                    </c:manualLayout>
                  </c15:layout>
                  <c15:dlblFieldTable/>
                  <c15:showDataLabelsRange val="0"/>
                </c:ext>
              </c:extLst>
            </c:dLbl>
            <c:dLbl>
              <c:idx val="1"/>
              <c:layout>
                <c:manualLayout>
                  <c:x val="0.17625688976377954"/>
                  <c:y val="-0.15049395747883504"/>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lumMod val="85000"/>
                          </a:schemeClr>
                        </a:solidFill>
                        <a:latin typeface="+mn-lt"/>
                        <a:ea typeface="+mn-ea"/>
                        <a:cs typeface="+mn-cs"/>
                      </a:defRPr>
                    </a:pPr>
                    <a:r>
                      <a:rPr lang="en-US" dirty="0" smtClean="0">
                        <a:solidFill>
                          <a:schemeClr val="tx1"/>
                        </a:solidFill>
                      </a:rPr>
                      <a:t>K- 17% (n=105)</a:t>
                    </a:r>
                  </a:p>
                </c:rich>
              </c:tx>
              <c:spPr>
                <a:noFill/>
                <a:ln>
                  <a:noFill/>
                </a:ln>
                <a:effectLst/>
              </c:spPr>
              <c:showLegendKey val="0"/>
              <c:showVal val="0"/>
              <c:showCatName val="0"/>
              <c:showSerName val="0"/>
              <c:showPercent val="1"/>
              <c:showBubbleSize val="0"/>
              <c:extLst>
                <c:ext xmlns:c15="http://schemas.microsoft.com/office/drawing/2012/chart" uri="{CE6537A1-D6FC-4f65-9D91-7224C49458BB}">
                  <c15:layout>
                    <c:manualLayout>
                      <c:w val="0.18177083333333333"/>
                      <c:h val="0.10496164687360919"/>
                    </c:manualLayout>
                  </c15:layout>
                  <c15:dlblFieldTable/>
                  <c15:showDataLabelsRange val="0"/>
                </c:ext>
              </c:extLst>
            </c:dLbl>
            <c:dLbl>
              <c:idx val="2"/>
              <c:layout>
                <c:manualLayout>
                  <c:x val="5.468755468066492E-2"/>
                  <c:y val="2.5724998922711188E-3"/>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lumMod val="85000"/>
                          </a:schemeClr>
                        </a:solidFill>
                        <a:latin typeface="+mn-lt"/>
                        <a:ea typeface="+mn-ea"/>
                        <a:cs typeface="+mn-cs"/>
                      </a:defRPr>
                    </a:pPr>
                    <a:r>
                      <a:rPr lang="en-US" dirty="0" smtClean="0">
                        <a:solidFill>
                          <a:schemeClr val="tx1"/>
                        </a:solidFill>
                      </a:rPr>
                      <a:t>2</a:t>
                    </a:r>
                    <a:r>
                      <a:rPr lang="en-US" baseline="30000" dirty="0" smtClean="0">
                        <a:solidFill>
                          <a:schemeClr val="tx1"/>
                        </a:solidFill>
                      </a:rPr>
                      <a:t>nd</a:t>
                    </a:r>
                    <a:r>
                      <a:rPr lang="en-US" dirty="0" smtClean="0">
                        <a:solidFill>
                          <a:schemeClr val="tx1"/>
                        </a:solidFill>
                      </a:rPr>
                      <a:t>- 3% (n=18)</a:t>
                    </a:r>
                  </a:p>
                </c:rich>
              </c:tx>
              <c:spPr>
                <a:noFill/>
                <a:ln>
                  <a:noFill/>
                </a:ln>
                <a:effectLst/>
              </c:spPr>
              <c:showLegendKey val="0"/>
              <c:showVal val="0"/>
              <c:showCatName val="0"/>
              <c:showSerName val="0"/>
              <c:showPercent val="1"/>
              <c:showBubbleSize val="0"/>
              <c:extLst>
                <c:ext xmlns:c15="http://schemas.microsoft.com/office/drawing/2012/chart" uri="{CE6537A1-D6FC-4f65-9D91-7224C49458BB}">
                  <c15:layout>
                    <c:manualLayout>
                      <c:w val="0.1640625"/>
                      <c:h val="9.8695279896080276E-2"/>
                    </c:manualLayout>
                  </c15:layout>
                  <c15:dlblFieldTable/>
                  <c15:showDataLabelsRange val="0"/>
                </c:ext>
              </c:extLst>
            </c:dLbl>
            <c:dLbl>
              <c:idx val="3"/>
              <c:layout>
                <c:manualLayout>
                  <c:x val="0.18474496937882764"/>
                  <c:y val="0.16103658538591117"/>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lumMod val="85000"/>
                          </a:schemeClr>
                        </a:solidFill>
                        <a:latin typeface="+mn-lt"/>
                        <a:ea typeface="+mn-ea"/>
                        <a:cs typeface="+mn-cs"/>
                      </a:defRPr>
                    </a:pPr>
                    <a:r>
                      <a:rPr lang="en-US" dirty="0" smtClean="0">
                        <a:solidFill>
                          <a:schemeClr val="tx1"/>
                        </a:solidFill>
                      </a:rPr>
                      <a:t>3</a:t>
                    </a:r>
                    <a:r>
                      <a:rPr lang="en-US" baseline="30000" dirty="0" smtClean="0">
                        <a:solidFill>
                          <a:schemeClr val="tx1"/>
                        </a:solidFill>
                      </a:rPr>
                      <a:t>rd</a:t>
                    </a:r>
                    <a:r>
                      <a:rPr lang="en-US" dirty="0" smtClean="0">
                        <a:solidFill>
                          <a:schemeClr val="tx1"/>
                        </a:solidFill>
                      </a:rPr>
                      <a:t>- 19% (n=116)</a:t>
                    </a:r>
                  </a:p>
                </c:rich>
              </c:tx>
              <c:spPr>
                <a:noFill/>
                <a:ln>
                  <a:noFill/>
                </a:ln>
                <a:effectLst/>
              </c:spPr>
              <c:showLegendKey val="0"/>
              <c:showVal val="0"/>
              <c:showCatName val="0"/>
              <c:showSerName val="0"/>
              <c:showPercent val="1"/>
              <c:showBubbleSize val="0"/>
              <c:extLst>
                <c:ext xmlns:c15="http://schemas.microsoft.com/office/drawing/2012/chart" uri="{CE6537A1-D6FC-4f65-9D91-7224C49458BB}">
                  <c15:layout>
                    <c:manualLayout>
                      <c:w val="0.14557291666666666"/>
                      <c:h val="0.12793832579121517"/>
                    </c:manualLayout>
                  </c15:layout>
                  <c15:dlblFieldTable/>
                  <c15:showDataLabelsRange val="0"/>
                </c:ext>
              </c:extLst>
            </c:dLbl>
            <c:dLbl>
              <c:idx val="4"/>
              <c:layout>
                <c:manualLayout>
                  <c:x val="5.2083223972003496E-2"/>
                  <c:y val="1.6447157421361658E-7"/>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lumMod val="85000"/>
                          </a:schemeClr>
                        </a:solidFill>
                        <a:latin typeface="+mn-lt"/>
                        <a:ea typeface="+mn-ea"/>
                        <a:cs typeface="+mn-cs"/>
                      </a:defRPr>
                    </a:pPr>
                    <a:r>
                      <a:rPr lang="en-US" dirty="0" smtClean="0">
                        <a:solidFill>
                          <a:schemeClr val="tx1"/>
                        </a:solidFill>
                      </a:rPr>
                      <a:t>Bilingual</a:t>
                    </a:r>
                    <a:r>
                      <a:rPr lang="en-US" baseline="0" dirty="0" smtClean="0">
                        <a:solidFill>
                          <a:schemeClr val="tx1"/>
                        </a:solidFill>
                      </a:rPr>
                      <a:t> Teacher- 5% </a:t>
                    </a:r>
                    <a:r>
                      <a:rPr lang="en-US" dirty="0" smtClean="0">
                        <a:solidFill>
                          <a:schemeClr val="tx1"/>
                        </a:solidFill>
                      </a:rPr>
                      <a:t>(n=29)</a:t>
                    </a:r>
                  </a:p>
                </c:rich>
              </c:tx>
              <c:spPr>
                <a:noFill/>
                <a:ln>
                  <a:noFill/>
                </a:ln>
                <a:effectLst/>
              </c:spPr>
              <c:showLegendKey val="0"/>
              <c:showVal val="0"/>
              <c:showCatName val="0"/>
              <c:showSerName val="0"/>
              <c:showPercent val="1"/>
              <c:showBubbleSize val="0"/>
              <c:extLst>
                <c:ext xmlns:c15="http://schemas.microsoft.com/office/drawing/2012/chart" uri="{CE6537A1-D6FC-4f65-9D91-7224C49458BB}">
                  <c15:layout>
                    <c:manualLayout>
                      <c:w val="0.32968749999999997"/>
                      <c:h val="8.1984967956003185E-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lumMod val="8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Sheet3!$A$8:$A$12</c:f>
              <c:strCache>
                <c:ptCount val="5"/>
                <c:pt idx="0">
                  <c:v>PreK</c:v>
                </c:pt>
                <c:pt idx="1">
                  <c:v>K</c:v>
                </c:pt>
                <c:pt idx="2">
                  <c:v>2nd</c:v>
                </c:pt>
                <c:pt idx="3">
                  <c:v>3rd</c:v>
                </c:pt>
                <c:pt idx="4">
                  <c:v>Bilingual Teacher</c:v>
                </c:pt>
              </c:strCache>
            </c:strRef>
          </c:cat>
          <c:val>
            <c:numRef>
              <c:f>Sheet3!$B$8:$B$12</c:f>
              <c:numCache>
                <c:formatCode>General</c:formatCode>
                <c:ptCount val="5"/>
                <c:pt idx="0">
                  <c:v>352</c:v>
                </c:pt>
                <c:pt idx="1">
                  <c:v>105</c:v>
                </c:pt>
                <c:pt idx="2">
                  <c:v>18</c:v>
                </c:pt>
                <c:pt idx="3">
                  <c:v>116</c:v>
                </c:pt>
                <c:pt idx="4">
                  <c:v>29</c:v>
                </c:pt>
              </c:numCache>
            </c:numRef>
          </c:val>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dPt>
          <c:dPt>
            <c:idx val="1"/>
            <c:bubble3D val="0"/>
            <c:spPr>
              <a:gradFill rotWithShape="1">
                <a:gsLst>
                  <a:gs pos="0">
                    <a:schemeClr val="accent2">
                      <a:tint val="96000"/>
                      <a:lumMod val="100000"/>
                    </a:schemeClr>
                  </a:gs>
                  <a:gs pos="78000">
                    <a:schemeClr val="accent2">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dPt>
          <c:dPt>
            <c:idx val="2"/>
            <c:bubble3D val="0"/>
            <c:spPr>
              <a:gradFill rotWithShape="1">
                <a:gsLst>
                  <a:gs pos="0">
                    <a:schemeClr val="accent3">
                      <a:tint val="96000"/>
                      <a:lumMod val="100000"/>
                    </a:schemeClr>
                  </a:gs>
                  <a:gs pos="78000">
                    <a:schemeClr val="accent3">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dPt>
          <c:dPt>
            <c:idx val="3"/>
            <c:bubble3D val="0"/>
            <c:spPr>
              <a:gradFill rotWithShape="1">
                <a:gsLst>
                  <a:gs pos="0">
                    <a:schemeClr val="accent4">
                      <a:tint val="96000"/>
                      <a:lumMod val="100000"/>
                    </a:schemeClr>
                  </a:gs>
                  <a:gs pos="78000">
                    <a:schemeClr val="accent4">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dPt>
          <c:dPt>
            <c:idx val="4"/>
            <c:bubble3D val="0"/>
            <c:spPr>
              <a:gradFill rotWithShape="1">
                <a:gsLst>
                  <a:gs pos="0">
                    <a:schemeClr val="accent5">
                      <a:tint val="96000"/>
                      <a:lumMod val="100000"/>
                    </a:schemeClr>
                  </a:gs>
                  <a:gs pos="78000">
                    <a:schemeClr val="accent5">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dPt>
          <c:dPt>
            <c:idx val="5"/>
            <c:bubble3D val="0"/>
            <c:spPr>
              <a:gradFill rotWithShape="1">
                <a:gsLst>
                  <a:gs pos="0">
                    <a:schemeClr val="accent6">
                      <a:tint val="96000"/>
                      <a:lumMod val="100000"/>
                    </a:schemeClr>
                  </a:gs>
                  <a:gs pos="78000">
                    <a:schemeClr val="accent6">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dPt>
          <c:dPt>
            <c:idx val="6"/>
            <c:bubble3D val="0"/>
            <c:spPr>
              <a:gradFill rotWithShape="1">
                <a:gsLst>
                  <a:gs pos="0">
                    <a:schemeClr val="accent1">
                      <a:lumMod val="60000"/>
                      <a:tint val="96000"/>
                      <a:lumMod val="100000"/>
                    </a:schemeClr>
                  </a:gs>
                  <a:gs pos="78000">
                    <a:schemeClr val="accent1">
                      <a:lumMod val="6000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dPt>
          <c:dLbls>
            <c:dLbl>
              <c:idx val="0"/>
              <c:layout>
                <c:manualLayout>
                  <c:x val="3.9564140419947505E-2"/>
                  <c:y val="-2.1702091109139493E-4"/>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r>
                      <a:rPr lang="en-US" dirty="0" smtClean="0">
                        <a:solidFill>
                          <a:schemeClr val="tx1"/>
                        </a:solidFill>
                      </a:rPr>
                      <a:t>N=7</a:t>
                    </a:r>
                    <a:endParaRPr lang="en-US" dirty="0">
                      <a:solidFill>
                        <a:schemeClr val="tx1"/>
                      </a:solidFill>
                    </a:endParaRPr>
                  </a:p>
                </c:rich>
              </c:tx>
              <c:spPr>
                <a:noFill/>
                <a:ln>
                  <a:noFill/>
                </a:ln>
                <a:effectLst/>
              </c:spPr>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13555850831146113"/>
                  <c:y val="0.14507110950204286"/>
                </c:manualLayout>
              </c:layout>
              <c:tx>
                <c:rich>
                  <a:bodyPr/>
                  <a:lstStyle/>
                  <a:p>
                    <a:r>
                      <a:rPr lang="en-US" dirty="0" smtClean="0">
                        <a:solidFill>
                          <a:schemeClr val="tx1"/>
                        </a:solidFill>
                      </a:rPr>
                      <a:t>N= 133</a:t>
                    </a:r>
                    <a:endParaRPr lang="en-US" dirty="0">
                      <a:solidFill>
                        <a:schemeClr val="tx1"/>
                      </a:solidFill>
                    </a:endParaRPr>
                  </a:p>
                </c:rich>
              </c:tx>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9.4929461942257265E-2"/>
                  <c:y val="-0.22296975751767373"/>
                </c:manualLayout>
              </c:layout>
              <c:tx>
                <c:rich>
                  <a:bodyPr/>
                  <a:lstStyle/>
                  <a:p>
                    <a:r>
                      <a:rPr lang="en-US" dirty="0" smtClean="0">
                        <a:solidFill>
                          <a:schemeClr val="tx1"/>
                        </a:solidFill>
                      </a:rPr>
                      <a:t>N= 215</a:t>
                    </a:r>
                    <a:endParaRPr lang="en-US" dirty="0">
                      <a:solidFill>
                        <a:schemeClr val="tx1"/>
                      </a:solidFill>
                    </a:endParaRPr>
                  </a:p>
                </c:rich>
              </c:tx>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1.51121227034121E-2"/>
                  <c:y val="7.6454670487523498E-3"/>
                </c:manualLayout>
              </c:layout>
              <c:tx>
                <c:rich>
                  <a:bodyPr/>
                  <a:lstStyle/>
                  <a:p>
                    <a:r>
                      <a:rPr lang="en-US" dirty="0" smtClean="0">
                        <a:solidFill>
                          <a:schemeClr val="tx1"/>
                        </a:solidFill>
                      </a:rPr>
                      <a:t>N=1</a:t>
                    </a:r>
                    <a:endParaRPr lang="en-US" dirty="0">
                      <a:solidFill>
                        <a:schemeClr val="tx1"/>
                      </a:solidFill>
                    </a:endParaRPr>
                  </a:p>
                </c:rich>
              </c:tx>
              <c:showLegendKey val="0"/>
              <c:showVal val="0"/>
              <c:showCatName val="0"/>
              <c:showSerName val="0"/>
              <c:showPercent val="1"/>
              <c:showBubbleSize val="0"/>
              <c:extLst>
                <c:ext xmlns:c15="http://schemas.microsoft.com/office/drawing/2012/chart" uri="{CE6537A1-D6FC-4f65-9D91-7224C49458BB}">
                  <c15:layout/>
                </c:ext>
              </c:extLst>
            </c:dLbl>
            <c:dLbl>
              <c:idx val="4"/>
              <c:layout>
                <c:manualLayout>
                  <c:x val="0.14577613735783027"/>
                  <c:y val="3.6163375239320193E-2"/>
                </c:manualLayout>
              </c:layout>
              <c:tx>
                <c:rich>
                  <a:bodyPr/>
                  <a:lstStyle/>
                  <a:p>
                    <a:r>
                      <a:rPr lang="en-US" dirty="0" smtClean="0">
                        <a:solidFill>
                          <a:schemeClr val="tx1"/>
                        </a:solidFill>
                      </a:rPr>
                      <a:t>N=156</a:t>
                    </a:r>
                    <a:endParaRPr lang="en-US" dirty="0">
                      <a:solidFill>
                        <a:schemeClr val="tx1"/>
                      </a:solidFill>
                    </a:endParaRPr>
                  </a:p>
                </c:rich>
              </c:tx>
              <c:showLegendKey val="0"/>
              <c:showVal val="0"/>
              <c:showCatName val="0"/>
              <c:showSerName val="0"/>
              <c:showPercent val="1"/>
              <c:showBubbleSize val="0"/>
              <c:extLst>
                <c:ext xmlns:c15="http://schemas.microsoft.com/office/drawing/2012/chart" uri="{CE6537A1-D6FC-4f65-9D91-7224C49458BB}">
                  <c15:layout/>
                </c:ext>
              </c:extLst>
            </c:dLbl>
            <c:dLbl>
              <c:idx val="5"/>
              <c:layout>
                <c:manualLayout>
                  <c:x val="3.4968285214348208E-2"/>
                  <c:y val="0.11818542056568762"/>
                </c:manualLayout>
              </c:layout>
              <c:tx>
                <c:rich>
                  <a:bodyPr/>
                  <a:lstStyle/>
                  <a:p>
                    <a:r>
                      <a:rPr lang="en-US" dirty="0" smtClean="0">
                        <a:solidFill>
                          <a:schemeClr val="tx1"/>
                        </a:solidFill>
                      </a:rPr>
                      <a:t>N=35</a:t>
                    </a:r>
                    <a:endParaRPr lang="en-US" dirty="0">
                      <a:solidFill>
                        <a:schemeClr val="tx1"/>
                      </a:solidFill>
                    </a:endParaRPr>
                  </a:p>
                </c:rich>
              </c:tx>
              <c:showLegendKey val="0"/>
              <c:showVal val="0"/>
              <c:showCatName val="0"/>
              <c:showSerName val="0"/>
              <c:showPercent val="1"/>
              <c:showBubbleSize val="0"/>
              <c:extLst>
                <c:ext xmlns:c15="http://schemas.microsoft.com/office/drawing/2012/chart" uri="{CE6537A1-D6FC-4f65-9D91-7224C49458BB}">
                  <c15:layout/>
                </c:ext>
              </c:extLst>
            </c:dLbl>
            <c:dLbl>
              <c:idx val="6"/>
              <c:layout>
                <c:manualLayout>
                  <c:x val="2.1489501312336001E-4"/>
                  <c:y val="-8.6573670993225198E-3"/>
                </c:manualLayout>
              </c:layout>
              <c:tx>
                <c:rich>
                  <a:bodyPr/>
                  <a:lstStyle/>
                  <a:p>
                    <a:r>
                      <a:rPr lang="en-US" dirty="0" smtClean="0">
                        <a:solidFill>
                          <a:schemeClr val="tx1"/>
                        </a:solidFill>
                      </a:rPr>
                      <a:t>N=1</a:t>
                    </a:r>
                    <a:endParaRPr lang="en-US" dirty="0">
                      <a:solidFill>
                        <a:schemeClr val="tx1"/>
                      </a:solidFill>
                    </a:endParaRPr>
                  </a:p>
                </c:rich>
              </c:tx>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lumMod val="8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Sheet6!$B$3:$B$9</c:f>
              <c:strCache>
                <c:ptCount val="7"/>
                <c:pt idx="0">
                  <c:v>Asian</c:v>
                </c:pt>
                <c:pt idx="1">
                  <c:v>Black/ African American</c:v>
                </c:pt>
                <c:pt idx="2">
                  <c:v>Hispanic/ Latino</c:v>
                </c:pt>
                <c:pt idx="3">
                  <c:v>Native Hawaiian/ Other Pacific Islander</c:v>
                </c:pt>
                <c:pt idx="4">
                  <c:v>White</c:v>
                </c:pt>
                <c:pt idx="5">
                  <c:v>Multiracial</c:v>
                </c:pt>
                <c:pt idx="6">
                  <c:v>Other</c:v>
                </c:pt>
              </c:strCache>
            </c:strRef>
          </c:cat>
          <c:val>
            <c:numRef>
              <c:f>Sheet6!$C$3:$C$9</c:f>
              <c:numCache>
                <c:formatCode>General</c:formatCode>
                <c:ptCount val="7"/>
                <c:pt idx="0">
                  <c:v>7</c:v>
                </c:pt>
                <c:pt idx="1">
                  <c:v>133</c:v>
                </c:pt>
                <c:pt idx="2">
                  <c:v>215</c:v>
                </c:pt>
                <c:pt idx="3">
                  <c:v>1</c:v>
                </c:pt>
                <c:pt idx="4">
                  <c:v>156</c:v>
                </c:pt>
                <c:pt idx="5">
                  <c:v>35</c:v>
                </c:pt>
                <c:pt idx="6">
                  <c:v>1</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US"/>
          </a:p>
        </c:txPr>
      </c:legendEntry>
      <c:legendEntry>
        <c:idx val="3"/>
        <c:txPr>
          <a:bodyPr rot="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US"/>
          </a:p>
        </c:txPr>
      </c:legendEntry>
      <c:legendEntry>
        <c:idx val="4"/>
        <c:txPr>
          <a:bodyPr rot="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US"/>
          </a:p>
        </c:txPr>
      </c:legendEntry>
      <c:legendEntry>
        <c:idx val="5"/>
        <c:txPr>
          <a:bodyPr rot="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US"/>
          </a:p>
        </c:txPr>
      </c:legendEntry>
      <c:legendEntry>
        <c:idx val="6"/>
        <c:txPr>
          <a:bodyPr rot="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US"/>
          </a:p>
        </c:txPr>
      </c:legendEntry>
      <c:layout>
        <c:manualLayout>
          <c:xMode val="edge"/>
          <c:yMode val="edge"/>
          <c:x val="0.71662631233595797"/>
          <c:y val="0.177185669336034"/>
          <c:w val="0.277123687664042"/>
          <c:h val="0.61978323382127298"/>
        </c:manualLayout>
      </c:layout>
      <c:overlay val="0"/>
      <c:spPr>
        <a:noFill/>
        <a:ln>
          <a:noFill/>
        </a:ln>
        <a:effectLst/>
      </c:spPr>
      <c:txPr>
        <a:bodyPr rot="0" spcFirstLastPara="1" vertOverflow="ellipsis" vert="horz" wrap="square" anchor="ctr" anchorCtr="1"/>
        <a:lstStyle/>
        <a:p>
          <a:pPr>
            <a:defRPr sz="1500" b="1"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Sheet8!$B$3</c:f>
              <c:strCache>
                <c:ptCount val="1"/>
                <c:pt idx="0">
                  <c:v>Free</c:v>
                </c:pt>
              </c:strCache>
            </c:strRef>
          </c:tx>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val>
            <c:numRef>
              <c:f>Sheet8!$C$3</c:f>
              <c:numCache>
                <c:formatCode>General</c:formatCode>
                <c:ptCount val="1"/>
                <c:pt idx="0">
                  <c:v>129</c:v>
                </c:pt>
              </c:numCache>
            </c:numRef>
          </c:val>
        </c:ser>
        <c:ser>
          <c:idx val="1"/>
          <c:order val="1"/>
          <c:tx>
            <c:strRef>
              <c:f>Sheet8!$B$4</c:f>
              <c:strCache>
                <c:ptCount val="1"/>
                <c:pt idx="0">
                  <c:v>Paid</c:v>
                </c:pt>
              </c:strCache>
            </c:strRef>
          </c:tx>
          <c:spPr>
            <a:gradFill rotWithShape="1">
              <a:gsLst>
                <a:gs pos="0">
                  <a:schemeClr val="accent2">
                    <a:tint val="96000"/>
                    <a:lumMod val="100000"/>
                  </a:schemeClr>
                </a:gs>
                <a:gs pos="78000">
                  <a:schemeClr val="accent2">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Sheet8!$C$4</c:f>
              <c:numCache>
                <c:formatCode>General</c:formatCode>
                <c:ptCount val="1"/>
                <c:pt idx="0">
                  <c:v>78</c:v>
                </c:pt>
              </c:numCache>
            </c:numRef>
          </c:val>
        </c:ser>
        <c:ser>
          <c:idx val="2"/>
          <c:order val="2"/>
          <c:tx>
            <c:strRef>
              <c:f>Sheet8!$B$5</c:f>
              <c:strCache>
                <c:ptCount val="1"/>
                <c:pt idx="0">
                  <c:v>Reduced</c:v>
                </c:pt>
              </c:strCache>
            </c:strRef>
          </c:tx>
          <c:spPr>
            <a:gradFill rotWithShape="1">
              <a:gsLst>
                <a:gs pos="0">
                  <a:schemeClr val="accent3">
                    <a:tint val="96000"/>
                    <a:lumMod val="100000"/>
                  </a:schemeClr>
                </a:gs>
                <a:gs pos="78000">
                  <a:schemeClr val="accent3">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val>
            <c:numRef>
              <c:f>Sheet8!$C$5</c:f>
              <c:numCache>
                <c:formatCode>General</c:formatCode>
                <c:ptCount val="1"/>
                <c:pt idx="0">
                  <c:v>1</c:v>
                </c:pt>
              </c:numCache>
            </c:numRef>
          </c:val>
        </c:ser>
        <c:ser>
          <c:idx val="3"/>
          <c:order val="3"/>
          <c:tx>
            <c:strRef>
              <c:f>Sheet8!$B$6</c:f>
              <c:strCache>
                <c:ptCount val="1"/>
                <c:pt idx="0">
                  <c:v>Fee waiver</c:v>
                </c:pt>
              </c:strCache>
            </c:strRef>
          </c:tx>
          <c:spPr>
            <a:gradFill rotWithShape="1">
              <a:gsLst>
                <a:gs pos="0">
                  <a:schemeClr val="accent4">
                    <a:tint val="96000"/>
                    <a:lumMod val="100000"/>
                  </a:schemeClr>
                </a:gs>
                <a:gs pos="78000">
                  <a:schemeClr val="accent4">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val>
            <c:numRef>
              <c:f>Sheet8!$C$6</c:f>
              <c:numCache>
                <c:formatCode>General</c:formatCode>
                <c:ptCount val="1"/>
                <c:pt idx="0">
                  <c:v>29</c:v>
                </c:pt>
              </c:numCache>
            </c:numRef>
          </c:val>
        </c:ser>
        <c:ser>
          <c:idx val="4"/>
          <c:order val="4"/>
          <c:tx>
            <c:strRef>
              <c:f>Sheet8!$B$7</c:f>
              <c:strCache>
                <c:ptCount val="1"/>
                <c:pt idx="0">
                  <c:v>Not eligible for free lunch</c:v>
                </c:pt>
              </c:strCache>
            </c:strRef>
          </c:tx>
          <c:spPr>
            <a:gradFill rotWithShape="1">
              <a:gsLst>
                <a:gs pos="0">
                  <a:schemeClr val="accent5">
                    <a:tint val="96000"/>
                    <a:lumMod val="100000"/>
                  </a:schemeClr>
                </a:gs>
                <a:gs pos="78000">
                  <a:schemeClr val="accent5">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val>
            <c:numRef>
              <c:f>Sheet8!$C$7</c:f>
              <c:numCache>
                <c:formatCode>General</c:formatCode>
                <c:ptCount val="1"/>
                <c:pt idx="0">
                  <c:v>31</c:v>
                </c:pt>
              </c:numCache>
            </c:numRef>
          </c:val>
        </c:ser>
        <c:dLbls>
          <c:dLblPos val="outEnd"/>
          <c:showLegendKey val="0"/>
          <c:showVal val="1"/>
          <c:showCatName val="0"/>
          <c:showSerName val="0"/>
          <c:showPercent val="0"/>
          <c:showBubbleSize val="0"/>
        </c:dLbls>
        <c:gapWidth val="100"/>
        <c:overlap val="-24"/>
        <c:axId val="44401152"/>
        <c:axId val="58504832"/>
      </c:barChart>
      <c:catAx>
        <c:axId val="44401152"/>
        <c:scaling>
          <c:orientation val="minMax"/>
        </c:scaling>
        <c:delete val="1"/>
        <c:axPos val="b"/>
        <c:numFmt formatCode="General" sourceLinked="1"/>
        <c:majorTickMark val="none"/>
        <c:minorTickMark val="none"/>
        <c:tickLblPos val="nextTo"/>
        <c:crossAx val="58504832"/>
        <c:crosses val="autoZero"/>
        <c:auto val="1"/>
        <c:lblAlgn val="ctr"/>
        <c:lblOffset val="100"/>
        <c:noMultiLvlLbl val="0"/>
      </c:catAx>
      <c:valAx>
        <c:axId val="5850483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401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Sheet9!$A$1</c:f>
              <c:strCache>
                <c:ptCount val="1"/>
                <c:pt idx="0">
                  <c:v>No</c:v>
                </c:pt>
              </c:strCache>
            </c:strRef>
          </c:tx>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val>
            <c:numRef>
              <c:f>Sheet9!$B$1</c:f>
              <c:numCache>
                <c:formatCode>General</c:formatCode>
                <c:ptCount val="1"/>
                <c:pt idx="0">
                  <c:v>144</c:v>
                </c:pt>
              </c:numCache>
            </c:numRef>
          </c:val>
        </c:ser>
        <c:ser>
          <c:idx val="1"/>
          <c:order val="1"/>
          <c:tx>
            <c:strRef>
              <c:f>Sheet9!$A$2</c:f>
              <c:strCache>
                <c:ptCount val="1"/>
                <c:pt idx="0">
                  <c:v>Yes</c:v>
                </c:pt>
              </c:strCache>
            </c:strRef>
          </c:tx>
          <c:spPr>
            <a:gradFill rotWithShape="1">
              <a:gsLst>
                <a:gs pos="0">
                  <a:schemeClr val="accent2">
                    <a:tint val="96000"/>
                    <a:lumMod val="100000"/>
                  </a:schemeClr>
                </a:gs>
                <a:gs pos="78000">
                  <a:schemeClr val="accent2">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dLbls>
            <c:dLbl>
              <c:idx val="0"/>
              <c:tx>
                <c:rich>
                  <a:bodyPr/>
                  <a:lstStyle/>
                  <a:p>
                    <a:r>
                      <a:rPr lang="en-US" sz="2000" b="1" i="0" baseline="0" dirty="0" smtClean="0">
                        <a:solidFill>
                          <a:schemeClr val="tx1"/>
                        </a:solidFill>
                      </a:rPr>
                      <a:t>47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Sheet9!$B$2</c:f>
              <c:numCache>
                <c:formatCode>General</c:formatCode>
                <c:ptCount val="1"/>
                <c:pt idx="0">
                  <c:v>47</c:v>
                </c:pt>
              </c:numCache>
            </c:numRef>
          </c:val>
        </c:ser>
        <c:dLbls>
          <c:dLblPos val="outEnd"/>
          <c:showLegendKey val="0"/>
          <c:showVal val="1"/>
          <c:showCatName val="0"/>
          <c:showSerName val="0"/>
          <c:showPercent val="0"/>
          <c:showBubbleSize val="0"/>
        </c:dLbls>
        <c:gapWidth val="100"/>
        <c:overlap val="-24"/>
        <c:axId val="44400640"/>
        <c:axId val="58506560"/>
      </c:barChart>
      <c:catAx>
        <c:axId val="44400640"/>
        <c:scaling>
          <c:orientation val="minMax"/>
        </c:scaling>
        <c:delete val="1"/>
        <c:axPos val="b"/>
        <c:numFmt formatCode="General" sourceLinked="1"/>
        <c:majorTickMark val="none"/>
        <c:minorTickMark val="none"/>
        <c:tickLblPos val="nextTo"/>
        <c:crossAx val="58506560"/>
        <c:crosses val="autoZero"/>
        <c:auto val="1"/>
        <c:lblAlgn val="ctr"/>
        <c:lblOffset val="100"/>
        <c:noMultiLvlLbl val="0"/>
      </c:catAx>
      <c:valAx>
        <c:axId val="5850656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400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0A6DEA-4163-8B45-B05C-DFC5C5E4498F}" type="doc">
      <dgm:prSet loTypeId="urn:microsoft.com/office/officeart/2005/8/layout/cycle3" loCatId="cycle" qsTypeId="urn:microsoft.com/office/officeart/2005/8/quickstyle/simple4" qsCatId="simple" csTypeId="urn:microsoft.com/office/officeart/2005/8/colors/accent1_2" csCatId="accent1" phldr="1"/>
      <dgm:spPr/>
      <dgm:t>
        <a:bodyPr/>
        <a:lstStyle/>
        <a:p>
          <a:endParaRPr lang="en-US"/>
        </a:p>
      </dgm:t>
    </dgm:pt>
    <dgm:pt modelId="{BD3FC544-BDC8-4943-A35B-F45DD2278DF8}">
      <dgm:prSet phldrT="[Text]"/>
      <dgm:spPr>
        <a:solidFill>
          <a:schemeClr val="accent6">
            <a:lumMod val="20000"/>
            <a:lumOff val="80000"/>
            <a:alpha val="50000"/>
          </a:schemeClr>
        </a:solidFill>
        <a:ln>
          <a:solidFill>
            <a:srgbClr val="002060"/>
          </a:solidFill>
        </a:ln>
      </dgm:spPr>
      <dgm:t>
        <a:bodyPr/>
        <a:lstStyle/>
        <a:p>
          <a:r>
            <a:rPr lang="en-US" dirty="0" smtClean="0">
              <a:solidFill>
                <a:srgbClr val="000000"/>
              </a:solidFill>
              <a:effectLst>
                <a:outerShdw blurRad="50800" dist="38100" dir="2700000">
                  <a:srgbClr val="000000">
                    <a:alpha val="43000"/>
                  </a:srgbClr>
                </a:outerShdw>
              </a:effectLst>
            </a:rPr>
            <a:t>Plan</a:t>
          </a:r>
          <a:endParaRPr lang="en-US" dirty="0">
            <a:solidFill>
              <a:srgbClr val="000000"/>
            </a:solidFill>
            <a:effectLst>
              <a:outerShdw blurRad="50800" dist="38100" dir="2700000">
                <a:srgbClr val="000000">
                  <a:alpha val="43000"/>
                </a:srgbClr>
              </a:outerShdw>
            </a:effectLst>
          </a:endParaRPr>
        </a:p>
      </dgm:t>
    </dgm:pt>
    <dgm:pt modelId="{E78E7775-D7EE-5F4D-8F90-FE65DD0DA3DE}" type="parTrans" cxnId="{B11D67AC-460E-B140-ADAA-61F30677EDFB}">
      <dgm:prSet/>
      <dgm:spPr/>
      <dgm:t>
        <a:bodyPr/>
        <a:lstStyle/>
        <a:p>
          <a:endParaRPr lang="en-US"/>
        </a:p>
      </dgm:t>
    </dgm:pt>
    <dgm:pt modelId="{6E954EDD-9232-074D-A659-247A1527D69D}" type="sibTrans" cxnId="{B11D67AC-460E-B140-ADAA-61F30677EDFB}">
      <dgm:prSet/>
      <dgm:spPr/>
      <dgm:t>
        <a:bodyPr/>
        <a:lstStyle/>
        <a:p>
          <a:endParaRPr lang="en-US"/>
        </a:p>
      </dgm:t>
    </dgm:pt>
    <dgm:pt modelId="{345CD7AE-870A-AB49-A253-21430B237CC8}">
      <dgm:prSet phldrT="[Text]"/>
      <dgm:spPr>
        <a:solidFill>
          <a:schemeClr val="accent6">
            <a:lumMod val="20000"/>
            <a:lumOff val="80000"/>
            <a:alpha val="50000"/>
          </a:schemeClr>
        </a:solidFill>
        <a:ln>
          <a:solidFill>
            <a:srgbClr val="002060"/>
          </a:solidFill>
        </a:ln>
      </dgm:spPr>
      <dgm:t>
        <a:bodyPr/>
        <a:lstStyle/>
        <a:p>
          <a:r>
            <a:rPr lang="en-US" dirty="0" smtClean="0">
              <a:solidFill>
                <a:srgbClr val="000000"/>
              </a:solidFill>
              <a:effectLst>
                <a:outerShdw blurRad="50800" dist="38100" dir="2700000">
                  <a:srgbClr val="000000">
                    <a:alpha val="43000"/>
                  </a:srgbClr>
                </a:outerShdw>
              </a:effectLst>
            </a:rPr>
            <a:t>Teach</a:t>
          </a:r>
          <a:endParaRPr lang="en-US" dirty="0">
            <a:solidFill>
              <a:srgbClr val="000000"/>
            </a:solidFill>
            <a:effectLst>
              <a:outerShdw blurRad="50800" dist="38100" dir="2700000">
                <a:srgbClr val="000000">
                  <a:alpha val="43000"/>
                </a:srgbClr>
              </a:outerShdw>
            </a:effectLst>
          </a:endParaRPr>
        </a:p>
      </dgm:t>
    </dgm:pt>
    <dgm:pt modelId="{CDE24FC0-B79C-6C4C-BEB1-EDB7E53F2CF1}" type="parTrans" cxnId="{BAD05B1F-3390-D14A-8C92-C87FF6DA36BF}">
      <dgm:prSet/>
      <dgm:spPr/>
      <dgm:t>
        <a:bodyPr/>
        <a:lstStyle/>
        <a:p>
          <a:endParaRPr lang="en-US"/>
        </a:p>
      </dgm:t>
    </dgm:pt>
    <dgm:pt modelId="{71491402-BDC1-8D45-B35B-7D71EBB01176}" type="sibTrans" cxnId="{BAD05B1F-3390-D14A-8C92-C87FF6DA36BF}">
      <dgm:prSet/>
      <dgm:spPr/>
      <dgm:t>
        <a:bodyPr/>
        <a:lstStyle/>
        <a:p>
          <a:endParaRPr lang="en-US"/>
        </a:p>
      </dgm:t>
    </dgm:pt>
    <dgm:pt modelId="{2A993511-9403-DE46-A4C2-3081A6526732}">
      <dgm:prSet phldrT="[Text]"/>
      <dgm:spPr>
        <a:solidFill>
          <a:schemeClr val="accent6">
            <a:lumMod val="20000"/>
            <a:lumOff val="80000"/>
            <a:alpha val="50000"/>
          </a:schemeClr>
        </a:solidFill>
        <a:ln>
          <a:solidFill>
            <a:srgbClr val="002060"/>
          </a:solidFill>
        </a:ln>
      </dgm:spPr>
      <dgm:t>
        <a:bodyPr/>
        <a:lstStyle/>
        <a:p>
          <a:r>
            <a:rPr lang="en-US" dirty="0" smtClean="0">
              <a:solidFill>
                <a:srgbClr val="000000"/>
              </a:solidFill>
              <a:effectLst>
                <a:outerShdw blurRad="50800" dist="38100" dir="2700000">
                  <a:srgbClr val="000000">
                    <a:alpha val="43000"/>
                  </a:srgbClr>
                </a:outerShdw>
              </a:effectLst>
            </a:rPr>
            <a:t>Reflect</a:t>
          </a:r>
          <a:endParaRPr lang="en-US" dirty="0">
            <a:solidFill>
              <a:srgbClr val="000000"/>
            </a:solidFill>
            <a:effectLst>
              <a:outerShdw blurRad="50800" dist="38100" dir="2700000">
                <a:srgbClr val="000000">
                  <a:alpha val="43000"/>
                </a:srgbClr>
              </a:outerShdw>
            </a:effectLst>
          </a:endParaRPr>
        </a:p>
      </dgm:t>
    </dgm:pt>
    <dgm:pt modelId="{58096EEA-7331-2C40-A4F4-48865D62A5E7}" type="parTrans" cxnId="{E38CE7DE-B9D9-0146-853A-789D11A92CAE}">
      <dgm:prSet/>
      <dgm:spPr/>
      <dgm:t>
        <a:bodyPr/>
        <a:lstStyle/>
        <a:p>
          <a:endParaRPr lang="en-US"/>
        </a:p>
      </dgm:t>
    </dgm:pt>
    <dgm:pt modelId="{8E6B6901-E8F6-9E4C-A82A-63BC3019546A}" type="sibTrans" cxnId="{E38CE7DE-B9D9-0146-853A-789D11A92CAE}">
      <dgm:prSet/>
      <dgm:spPr/>
      <dgm:t>
        <a:bodyPr/>
        <a:lstStyle/>
        <a:p>
          <a:endParaRPr lang="en-US"/>
        </a:p>
      </dgm:t>
    </dgm:pt>
    <dgm:pt modelId="{E6E30B25-26D5-9F43-BF1E-AF39BBB00CDF}">
      <dgm:prSet phldrT="[Text]"/>
      <dgm:spPr>
        <a:solidFill>
          <a:schemeClr val="accent6">
            <a:lumMod val="20000"/>
            <a:lumOff val="80000"/>
            <a:alpha val="50000"/>
          </a:schemeClr>
        </a:solidFill>
        <a:ln>
          <a:solidFill>
            <a:srgbClr val="002060"/>
          </a:solidFill>
        </a:ln>
      </dgm:spPr>
      <dgm:t>
        <a:bodyPr/>
        <a:lstStyle/>
        <a:p>
          <a:r>
            <a:rPr lang="en-US" dirty="0" smtClean="0">
              <a:solidFill>
                <a:srgbClr val="000000"/>
              </a:solidFill>
              <a:effectLst>
                <a:outerShdw blurRad="50800" dist="38100" dir="2700000">
                  <a:srgbClr val="000000">
                    <a:alpha val="43000"/>
                  </a:srgbClr>
                </a:outerShdw>
              </a:effectLst>
            </a:rPr>
            <a:t>Apply</a:t>
          </a:r>
          <a:endParaRPr lang="en-US" dirty="0">
            <a:solidFill>
              <a:srgbClr val="000000"/>
            </a:solidFill>
            <a:effectLst>
              <a:outerShdw blurRad="50800" dist="38100" dir="2700000">
                <a:srgbClr val="000000">
                  <a:alpha val="43000"/>
                </a:srgbClr>
              </a:outerShdw>
            </a:effectLst>
          </a:endParaRPr>
        </a:p>
      </dgm:t>
    </dgm:pt>
    <dgm:pt modelId="{07820DFA-9655-7741-9F1B-E54663633823}" type="parTrans" cxnId="{DEE6E53A-FB31-5448-8F93-BE21013A6C8B}">
      <dgm:prSet/>
      <dgm:spPr/>
      <dgm:t>
        <a:bodyPr/>
        <a:lstStyle/>
        <a:p>
          <a:endParaRPr lang="en-US"/>
        </a:p>
      </dgm:t>
    </dgm:pt>
    <dgm:pt modelId="{7DBB9B48-6D4E-5F4A-B391-0D789A07118E}" type="sibTrans" cxnId="{DEE6E53A-FB31-5448-8F93-BE21013A6C8B}">
      <dgm:prSet/>
      <dgm:spPr/>
      <dgm:t>
        <a:bodyPr/>
        <a:lstStyle/>
        <a:p>
          <a:endParaRPr lang="en-US"/>
        </a:p>
      </dgm:t>
    </dgm:pt>
    <dgm:pt modelId="{2FB8FEC6-839A-A146-8ACE-CBFF7486E483}" type="pres">
      <dgm:prSet presAssocID="{910A6DEA-4163-8B45-B05C-DFC5C5E4498F}" presName="Name0" presStyleCnt="0">
        <dgm:presLayoutVars>
          <dgm:dir/>
          <dgm:resizeHandles val="exact"/>
        </dgm:presLayoutVars>
      </dgm:prSet>
      <dgm:spPr/>
      <dgm:t>
        <a:bodyPr/>
        <a:lstStyle/>
        <a:p>
          <a:endParaRPr lang="en-US"/>
        </a:p>
      </dgm:t>
    </dgm:pt>
    <dgm:pt modelId="{2EBA5C43-1EC7-1549-BA55-F13FCED83023}" type="pres">
      <dgm:prSet presAssocID="{910A6DEA-4163-8B45-B05C-DFC5C5E4498F}" presName="cycle" presStyleCnt="0"/>
      <dgm:spPr/>
    </dgm:pt>
    <dgm:pt modelId="{A2BBAFC1-37BA-384F-A4AC-4815DADC334F}" type="pres">
      <dgm:prSet presAssocID="{BD3FC544-BDC8-4943-A35B-F45DD2278DF8}" presName="nodeFirstNode" presStyleLbl="node1" presStyleIdx="0" presStyleCnt="4" custRadScaleRad="117118" custRadScaleInc="0">
        <dgm:presLayoutVars>
          <dgm:bulletEnabled val="1"/>
        </dgm:presLayoutVars>
      </dgm:prSet>
      <dgm:spPr/>
      <dgm:t>
        <a:bodyPr/>
        <a:lstStyle/>
        <a:p>
          <a:endParaRPr lang="en-US"/>
        </a:p>
      </dgm:t>
    </dgm:pt>
    <dgm:pt modelId="{6E12FB2A-A721-524C-83B9-A4FC5AD8946F}" type="pres">
      <dgm:prSet presAssocID="{6E954EDD-9232-074D-A659-247A1527D69D}" presName="sibTransFirstNode" presStyleLbl="bgShp" presStyleIdx="0" presStyleCnt="1"/>
      <dgm:spPr/>
      <dgm:t>
        <a:bodyPr/>
        <a:lstStyle/>
        <a:p>
          <a:endParaRPr lang="en-US"/>
        </a:p>
      </dgm:t>
    </dgm:pt>
    <dgm:pt modelId="{3C099987-035B-8A48-994E-98F562F9ADEE}" type="pres">
      <dgm:prSet presAssocID="{345CD7AE-870A-AB49-A253-21430B237CC8}" presName="nodeFollowingNodes" presStyleLbl="node1" presStyleIdx="1" presStyleCnt="4">
        <dgm:presLayoutVars>
          <dgm:bulletEnabled val="1"/>
        </dgm:presLayoutVars>
      </dgm:prSet>
      <dgm:spPr/>
      <dgm:t>
        <a:bodyPr/>
        <a:lstStyle/>
        <a:p>
          <a:endParaRPr lang="en-US"/>
        </a:p>
      </dgm:t>
    </dgm:pt>
    <dgm:pt modelId="{2F4ABFE6-84CF-514B-B2F2-BF1440F48F72}" type="pres">
      <dgm:prSet presAssocID="{2A993511-9403-DE46-A4C2-3081A6526732}" presName="nodeFollowingNodes" presStyleLbl="node1" presStyleIdx="2" presStyleCnt="4" custRadScaleRad="100055" custRadScaleInc="0">
        <dgm:presLayoutVars>
          <dgm:bulletEnabled val="1"/>
        </dgm:presLayoutVars>
      </dgm:prSet>
      <dgm:spPr/>
      <dgm:t>
        <a:bodyPr/>
        <a:lstStyle/>
        <a:p>
          <a:endParaRPr lang="en-US"/>
        </a:p>
      </dgm:t>
    </dgm:pt>
    <dgm:pt modelId="{98A82BCF-A664-AA40-9BF8-65E22E84906B}" type="pres">
      <dgm:prSet presAssocID="{E6E30B25-26D5-9F43-BF1E-AF39BBB00CDF}" presName="nodeFollowingNodes" presStyleLbl="node1" presStyleIdx="3" presStyleCnt="4" custRadScaleRad="127108" custRadScaleInc="-885">
        <dgm:presLayoutVars>
          <dgm:bulletEnabled val="1"/>
        </dgm:presLayoutVars>
      </dgm:prSet>
      <dgm:spPr/>
      <dgm:t>
        <a:bodyPr/>
        <a:lstStyle/>
        <a:p>
          <a:endParaRPr lang="en-US"/>
        </a:p>
      </dgm:t>
    </dgm:pt>
  </dgm:ptLst>
  <dgm:cxnLst>
    <dgm:cxn modelId="{E38CE7DE-B9D9-0146-853A-789D11A92CAE}" srcId="{910A6DEA-4163-8B45-B05C-DFC5C5E4498F}" destId="{2A993511-9403-DE46-A4C2-3081A6526732}" srcOrd="2" destOrd="0" parTransId="{58096EEA-7331-2C40-A4F4-48865D62A5E7}" sibTransId="{8E6B6901-E8F6-9E4C-A82A-63BC3019546A}"/>
    <dgm:cxn modelId="{C1402EE2-9BD2-41DF-A682-3398280F5A74}" type="presOf" srcId="{910A6DEA-4163-8B45-B05C-DFC5C5E4498F}" destId="{2FB8FEC6-839A-A146-8ACE-CBFF7486E483}" srcOrd="0" destOrd="0" presId="urn:microsoft.com/office/officeart/2005/8/layout/cycle3"/>
    <dgm:cxn modelId="{B532E720-5E06-499D-A050-EDCAAC33BED2}" type="presOf" srcId="{E6E30B25-26D5-9F43-BF1E-AF39BBB00CDF}" destId="{98A82BCF-A664-AA40-9BF8-65E22E84906B}" srcOrd="0" destOrd="0" presId="urn:microsoft.com/office/officeart/2005/8/layout/cycle3"/>
    <dgm:cxn modelId="{B11D67AC-460E-B140-ADAA-61F30677EDFB}" srcId="{910A6DEA-4163-8B45-B05C-DFC5C5E4498F}" destId="{BD3FC544-BDC8-4943-A35B-F45DD2278DF8}" srcOrd="0" destOrd="0" parTransId="{E78E7775-D7EE-5F4D-8F90-FE65DD0DA3DE}" sibTransId="{6E954EDD-9232-074D-A659-247A1527D69D}"/>
    <dgm:cxn modelId="{9E99737E-D748-41BC-A37C-1ABF495887AA}" type="presOf" srcId="{6E954EDD-9232-074D-A659-247A1527D69D}" destId="{6E12FB2A-A721-524C-83B9-A4FC5AD8946F}" srcOrd="0" destOrd="0" presId="urn:microsoft.com/office/officeart/2005/8/layout/cycle3"/>
    <dgm:cxn modelId="{89A83172-83EC-475F-9335-6B4384668970}" type="presOf" srcId="{345CD7AE-870A-AB49-A253-21430B237CC8}" destId="{3C099987-035B-8A48-994E-98F562F9ADEE}" srcOrd="0" destOrd="0" presId="urn:microsoft.com/office/officeart/2005/8/layout/cycle3"/>
    <dgm:cxn modelId="{AD26FB77-E00E-4EC2-A430-1DF76EF9A9D9}" type="presOf" srcId="{2A993511-9403-DE46-A4C2-3081A6526732}" destId="{2F4ABFE6-84CF-514B-B2F2-BF1440F48F72}" srcOrd="0" destOrd="0" presId="urn:microsoft.com/office/officeart/2005/8/layout/cycle3"/>
    <dgm:cxn modelId="{DEE6E53A-FB31-5448-8F93-BE21013A6C8B}" srcId="{910A6DEA-4163-8B45-B05C-DFC5C5E4498F}" destId="{E6E30B25-26D5-9F43-BF1E-AF39BBB00CDF}" srcOrd="3" destOrd="0" parTransId="{07820DFA-9655-7741-9F1B-E54663633823}" sibTransId="{7DBB9B48-6D4E-5F4A-B391-0D789A07118E}"/>
    <dgm:cxn modelId="{53789555-B89F-4642-AEB0-D39DDEBDC0F2}" type="presOf" srcId="{BD3FC544-BDC8-4943-A35B-F45DD2278DF8}" destId="{A2BBAFC1-37BA-384F-A4AC-4815DADC334F}" srcOrd="0" destOrd="0" presId="urn:microsoft.com/office/officeart/2005/8/layout/cycle3"/>
    <dgm:cxn modelId="{BAD05B1F-3390-D14A-8C92-C87FF6DA36BF}" srcId="{910A6DEA-4163-8B45-B05C-DFC5C5E4498F}" destId="{345CD7AE-870A-AB49-A253-21430B237CC8}" srcOrd="1" destOrd="0" parTransId="{CDE24FC0-B79C-6C4C-BEB1-EDB7E53F2CF1}" sibTransId="{71491402-BDC1-8D45-B35B-7D71EBB01176}"/>
    <dgm:cxn modelId="{132BB217-1025-472E-B965-1528CC7A09A6}" type="presParOf" srcId="{2FB8FEC6-839A-A146-8ACE-CBFF7486E483}" destId="{2EBA5C43-1EC7-1549-BA55-F13FCED83023}" srcOrd="0" destOrd="0" presId="urn:microsoft.com/office/officeart/2005/8/layout/cycle3"/>
    <dgm:cxn modelId="{886FDEC1-1A7C-40E4-B930-B0CD82809131}" type="presParOf" srcId="{2EBA5C43-1EC7-1549-BA55-F13FCED83023}" destId="{A2BBAFC1-37BA-384F-A4AC-4815DADC334F}" srcOrd="0" destOrd="0" presId="urn:microsoft.com/office/officeart/2005/8/layout/cycle3"/>
    <dgm:cxn modelId="{6AE29944-20FB-4E2E-B588-F21684CF35F1}" type="presParOf" srcId="{2EBA5C43-1EC7-1549-BA55-F13FCED83023}" destId="{6E12FB2A-A721-524C-83B9-A4FC5AD8946F}" srcOrd="1" destOrd="0" presId="urn:microsoft.com/office/officeart/2005/8/layout/cycle3"/>
    <dgm:cxn modelId="{41859688-0119-4002-BD41-D609A279B958}" type="presParOf" srcId="{2EBA5C43-1EC7-1549-BA55-F13FCED83023}" destId="{3C099987-035B-8A48-994E-98F562F9ADEE}" srcOrd="2" destOrd="0" presId="urn:microsoft.com/office/officeart/2005/8/layout/cycle3"/>
    <dgm:cxn modelId="{A67C2CF3-CCC9-4B17-8FCE-6BA8164938BE}" type="presParOf" srcId="{2EBA5C43-1EC7-1549-BA55-F13FCED83023}" destId="{2F4ABFE6-84CF-514B-B2F2-BF1440F48F72}" srcOrd="3" destOrd="0" presId="urn:microsoft.com/office/officeart/2005/8/layout/cycle3"/>
    <dgm:cxn modelId="{A4EBE7B1-8226-4381-8FEC-9A02F8CE2154}" type="presParOf" srcId="{2EBA5C43-1EC7-1549-BA55-F13FCED83023}" destId="{98A82BCF-A664-AA40-9BF8-65E22E84906B}" srcOrd="4"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253D6B-5567-2143-B784-034825101C1F}" type="doc">
      <dgm:prSet loTypeId="urn:microsoft.com/office/officeart/2005/8/layout/cycle1" loCatId="cycle" qsTypeId="urn:microsoft.com/office/officeart/2005/8/quickstyle/simple4" qsCatId="simple" csTypeId="urn:microsoft.com/office/officeart/2005/8/colors/accent4_2" csCatId="accent4" phldr="1"/>
      <dgm:spPr/>
      <dgm:t>
        <a:bodyPr/>
        <a:lstStyle/>
        <a:p>
          <a:endParaRPr lang="en-US"/>
        </a:p>
      </dgm:t>
    </dgm:pt>
    <dgm:pt modelId="{06501DA3-058A-8740-8929-9151232D5E8F}">
      <dgm:prSet phldrT="[Text]" custT="1"/>
      <dgm:spPr/>
      <dgm:t>
        <a:bodyPr/>
        <a:lstStyle/>
        <a:p>
          <a:r>
            <a:rPr lang="en-US" sz="2000" dirty="0" smtClean="0">
              <a:solidFill>
                <a:srgbClr val="000000"/>
              </a:solidFill>
              <a:latin typeface="+mn-lt"/>
              <a:cs typeface="Arial Narrow"/>
            </a:rPr>
            <a:t>Observation initiation</a:t>
          </a:r>
          <a:endParaRPr lang="en-US" sz="2000" dirty="0">
            <a:solidFill>
              <a:srgbClr val="000000"/>
            </a:solidFill>
            <a:latin typeface="+mn-lt"/>
            <a:cs typeface="Arial Narrow"/>
          </a:endParaRPr>
        </a:p>
      </dgm:t>
    </dgm:pt>
    <dgm:pt modelId="{2FCF749B-E1A8-034F-9D04-6EC77C2F93FA}" type="parTrans" cxnId="{D0F2A32E-DC35-9649-AF68-DE87915E9050}">
      <dgm:prSet/>
      <dgm:spPr/>
      <dgm:t>
        <a:bodyPr/>
        <a:lstStyle/>
        <a:p>
          <a:endParaRPr lang="en-US"/>
        </a:p>
      </dgm:t>
    </dgm:pt>
    <dgm:pt modelId="{92B2A914-8193-1B4C-AFCA-22E166E17A1B}" type="sibTrans" cxnId="{D0F2A32E-DC35-9649-AF68-DE87915E9050}">
      <dgm:prSet/>
      <dgm:spPr/>
      <dgm:t>
        <a:bodyPr/>
        <a:lstStyle/>
        <a:p>
          <a:endParaRPr lang="en-US" dirty="0"/>
        </a:p>
      </dgm:t>
    </dgm:pt>
    <dgm:pt modelId="{594571D4-8BFF-5446-998D-544E41E2DF84}">
      <dgm:prSet phldrT="[Text]" custT="1"/>
      <dgm:spPr/>
      <dgm:t>
        <a:bodyPr/>
        <a:lstStyle/>
        <a:p>
          <a:r>
            <a:rPr lang="en-US" sz="2000" b="1" dirty="0" smtClean="0">
              <a:solidFill>
                <a:srgbClr val="7F7F7F"/>
              </a:solidFill>
              <a:latin typeface="+mn-lt"/>
              <a:cs typeface="Arial Narrow"/>
            </a:rPr>
            <a:t>Planning</a:t>
          </a:r>
          <a:br>
            <a:rPr lang="en-US" sz="2000" b="1" dirty="0" smtClean="0">
              <a:solidFill>
                <a:srgbClr val="7F7F7F"/>
              </a:solidFill>
              <a:latin typeface="+mn-lt"/>
              <a:cs typeface="Arial Narrow"/>
            </a:rPr>
          </a:br>
          <a:r>
            <a:rPr lang="en-US" sz="2000" b="1" dirty="0" smtClean="0">
              <a:solidFill>
                <a:srgbClr val="7F7F7F"/>
              </a:solidFill>
              <a:latin typeface="+mn-lt"/>
              <a:cs typeface="Arial Narrow"/>
            </a:rPr>
            <a:t>Conversation</a:t>
          </a:r>
          <a:endParaRPr lang="en-US" sz="2000" dirty="0" smtClean="0">
            <a:solidFill>
              <a:srgbClr val="000000"/>
            </a:solidFill>
            <a:latin typeface="+mn-lt"/>
            <a:cs typeface="Arial Narrow"/>
          </a:endParaRPr>
        </a:p>
      </dgm:t>
    </dgm:pt>
    <dgm:pt modelId="{2F111C96-CFC4-724A-91D6-A940D8723E63}" type="parTrans" cxnId="{02C09517-37B7-9A4E-8104-5EA258F4E50A}">
      <dgm:prSet/>
      <dgm:spPr/>
      <dgm:t>
        <a:bodyPr/>
        <a:lstStyle/>
        <a:p>
          <a:endParaRPr lang="en-US"/>
        </a:p>
      </dgm:t>
    </dgm:pt>
    <dgm:pt modelId="{A566FE29-3333-9548-8FB6-5EE12B47A127}" type="sibTrans" cxnId="{02C09517-37B7-9A4E-8104-5EA258F4E50A}">
      <dgm:prSet/>
      <dgm:spPr/>
      <dgm:t>
        <a:bodyPr/>
        <a:lstStyle/>
        <a:p>
          <a:endParaRPr lang="en-US" dirty="0"/>
        </a:p>
      </dgm:t>
    </dgm:pt>
    <dgm:pt modelId="{5C234298-1C89-5040-8ECA-403E967E6326}">
      <dgm:prSet phldrT="[Text]" custT="1"/>
      <dgm:spPr/>
      <dgm:t>
        <a:bodyPr/>
        <a:lstStyle/>
        <a:p>
          <a:r>
            <a:rPr lang="en-US" sz="2800" b="1" dirty="0" smtClean="0">
              <a:solidFill>
                <a:srgbClr val="000000"/>
              </a:solidFill>
              <a:latin typeface="+mn-lt"/>
              <a:cs typeface="Arial Narrow"/>
            </a:rPr>
            <a:t>Observation </a:t>
          </a:r>
          <a:br>
            <a:rPr lang="en-US" sz="2800" b="1" dirty="0" smtClean="0">
              <a:solidFill>
                <a:srgbClr val="000000"/>
              </a:solidFill>
              <a:latin typeface="+mn-lt"/>
              <a:cs typeface="Arial Narrow"/>
            </a:rPr>
          </a:br>
          <a:r>
            <a:rPr lang="en-US" sz="2400" b="1" dirty="0" smtClean="0">
              <a:solidFill>
                <a:srgbClr val="000000"/>
              </a:solidFill>
              <a:latin typeface="+mn-lt"/>
              <a:cs typeface="Arial Narrow"/>
            </a:rPr>
            <a:t>(evidence collection)</a:t>
          </a:r>
        </a:p>
      </dgm:t>
    </dgm:pt>
    <dgm:pt modelId="{04766B42-9DEE-D148-85EB-EB073EF40DF8}" type="parTrans" cxnId="{BC3ABA36-50EC-D94C-9269-BF58575AD293}">
      <dgm:prSet/>
      <dgm:spPr/>
      <dgm:t>
        <a:bodyPr/>
        <a:lstStyle/>
        <a:p>
          <a:endParaRPr lang="en-US"/>
        </a:p>
      </dgm:t>
    </dgm:pt>
    <dgm:pt modelId="{934368FC-A03F-6943-955D-C5262D909227}" type="sibTrans" cxnId="{BC3ABA36-50EC-D94C-9269-BF58575AD293}">
      <dgm:prSet/>
      <dgm:spPr/>
      <dgm:t>
        <a:bodyPr/>
        <a:lstStyle/>
        <a:p>
          <a:endParaRPr lang="en-US" dirty="0"/>
        </a:p>
      </dgm:t>
    </dgm:pt>
    <dgm:pt modelId="{CDE1E885-F348-B246-A3F9-FE38F1B2F4E7}">
      <dgm:prSet phldrT="[Text]" custT="1"/>
      <dgm:spPr/>
      <dgm:t>
        <a:bodyPr/>
        <a:lstStyle/>
        <a:p>
          <a:r>
            <a:rPr lang="en-US" sz="2800" b="1" dirty="0" smtClean="0">
              <a:solidFill>
                <a:srgbClr val="000000"/>
              </a:solidFill>
              <a:latin typeface="+mn-lt"/>
              <a:cs typeface="Arial Narrow"/>
            </a:rPr>
            <a:t>Evidence organization and sharing</a:t>
          </a:r>
        </a:p>
      </dgm:t>
    </dgm:pt>
    <dgm:pt modelId="{4B52400B-08B0-C14C-980A-0F2B97D6DE01}" type="parTrans" cxnId="{BF17760A-24D4-AA4F-9F26-6FE5657D566B}">
      <dgm:prSet/>
      <dgm:spPr/>
      <dgm:t>
        <a:bodyPr/>
        <a:lstStyle/>
        <a:p>
          <a:endParaRPr lang="en-US"/>
        </a:p>
      </dgm:t>
    </dgm:pt>
    <dgm:pt modelId="{85ECB766-0CFA-A545-B2E6-A158638F5D3A}" type="sibTrans" cxnId="{BF17760A-24D4-AA4F-9F26-6FE5657D566B}">
      <dgm:prSet/>
      <dgm:spPr/>
      <dgm:t>
        <a:bodyPr/>
        <a:lstStyle/>
        <a:p>
          <a:endParaRPr lang="en-US" dirty="0"/>
        </a:p>
      </dgm:t>
    </dgm:pt>
    <dgm:pt modelId="{E57657F4-F16A-F547-968C-5A072ED5B490}">
      <dgm:prSet phldrT="[Text]" custT="1"/>
      <dgm:spPr/>
      <dgm:t>
        <a:bodyPr/>
        <a:lstStyle/>
        <a:p>
          <a:r>
            <a:rPr lang="en-US" sz="2800" b="1" dirty="0" smtClean="0">
              <a:solidFill>
                <a:srgbClr val="000000"/>
              </a:solidFill>
              <a:latin typeface="+mn-lt"/>
              <a:cs typeface="Arial Narrow"/>
            </a:rPr>
            <a:t>Analysis by observer </a:t>
          </a:r>
          <a:br>
            <a:rPr lang="en-US" sz="2800" b="1" dirty="0" smtClean="0">
              <a:solidFill>
                <a:srgbClr val="000000"/>
              </a:solidFill>
              <a:latin typeface="+mn-lt"/>
              <a:cs typeface="Arial Narrow"/>
            </a:rPr>
          </a:br>
          <a:r>
            <a:rPr lang="en-US" sz="2800" b="1" dirty="0" smtClean="0">
              <a:solidFill>
                <a:srgbClr val="000000"/>
              </a:solidFill>
              <a:latin typeface="+mn-lt"/>
              <a:cs typeface="Arial Narrow"/>
            </a:rPr>
            <a:t>and teacher</a:t>
          </a:r>
        </a:p>
      </dgm:t>
    </dgm:pt>
    <dgm:pt modelId="{FDF51ED5-08D6-9047-994A-684AC25444A3}" type="parTrans" cxnId="{C55ABEBF-89D8-DB4B-B8EC-875B6F1B8896}">
      <dgm:prSet/>
      <dgm:spPr/>
      <dgm:t>
        <a:bodyPr/>
        <a:lstStyle/>
        <a:p>
          <a:endParaRPr lang="en-US"/>
        </a:p>
      </dgm:t>
    </dgm:pt>
    <dgm:pt modelId="{FF39D441-41F0-454A-BAED-352B153758FF}" type="sibTrans" cxnId="{C55ABEBF-89D8-DB4B-B8EC-875B6F1B8896}">
      <dgm:prSet/>
      <dgm:spPr/>
      <dgm:t>
        <a:bodyPr/>
        <a:lstStyle/>
        <a:p>
          <a:endParaRPr lang="en-US" dirty="0"/>
        </a:p>
      </dgm:t>
    </dgm:pt>
    <dgm:pt modelId="{76BC8AF4-BBAA-704B-AE54-14CEEEAAB76E}">
      <dgm:prSet phldrT="[Text]" custT="1"/>
      <dgm:spPr/>
      <dgm:t>
        <a:bodyPr/>
        <a:lstStyle/>
        <a:p>
          <a:r>
            <a:rPr lang="en-US" sz="2800" b="1" dirty="0" smtClean="0">
              <a:solidFill>
                <a:srgbClr val="7F7F7F"/>
              </a:solidFill>
              <a:latin typeface="+mn-lt"/>
              <a:cs typeface="Arial Narrow"/>
            </a:rPr>
            <a:t>Reflection</a:t>
          </a:r>
          <a:br>
            <a:rPr lang="en-US" sz="2800" b="1" dirty="0" smtClean="0">
              <a:solidFill>
                <a:srgbClr val="7F7F7F"/>
              </a:solidFill>
              <a:latin typeface="+mn-lt"/>
              <a:cs typeface="Arial Narrow"/>
            </a:rPr>
          </a:br>
          <a:r>
            <a:rPr lang="en-US" sz="2800" b="1" dirty="0" smtClean="0">
              <a:solidFill>
                <a:srgbClr val="7F7F7F"/>
              </a:solidFill>
              <a:latin typeface="+mn-lt"/>
              <a:cs typeface="Arial Narrow"/>
            </a:rPr>
            <a:t>Conversation</a:t>
          </a:r>
        </a:p>
      </dgm:t>
    </dgm:pt>
    <dgm:pt modelId="{DD173F9B-1301-2148-A628-5DC9E747FEAE}" type="parTrans" cxnId="{C3805F87-E167-2E4C-A36E-59453A884F2B}">
      <dgm:prSet/>
      <dgm:spPr/>
      <dgm:t>
        <a:bodyPr/>
        <a:lstStyle/>
        <a:p>
          <a:endParaRPr lang="en-US"/>
        </a:p>
      </dgm:t>
    </dgm:pt>
    <dgm:pt modelId="{B4FE63EF-E075-D549-A4F1-C0839225EF91}" type="sibTrans" cxnId="{C3805F87-E167-2E4C-A36E-59453A884F2B}">
      <dgm:prSet/>
      <dgm:spPr/>
      <dgm:t>
        <a:bodyPr/>
        <a:lstStyle/>
        <a:p>
          <a:endParaRPr lang="en-US" dirty="0"/>
        </a:p>
      </dgm:t>
    </dgm:pt>
    <dgm:pt modelId="{599601F9-C637-F148-9C05-B486B353D829}">
      <dgm:prSet phldrT="[Text]" custT="1"/>
      <dgm:spPr/>
      <dgm:t>
        <a:bodyPr/>
        <a:lstStyle/>
        <a:p>
          <a:r>
            <a:rPr lang="en-US" sz="2000" dirty="0" smtClean="0">
              <a:solidFill>
                <a:srgbClr val="000000"/>
              </a:solidFill>
              <a:latin typeface="+mn-lt"/>
              <a:cs typeface="Arial Narrow"/>
            </a:rPr>
            <a:t>Apply new learning</a:t>
          </a:r>
          <a:endParaRPr lang="en-US" sz="2200" dirty="0" smtClean="0">
            <a:solidFill>
              <a:srgbClr val="000000"/>
            </a:solidFill>
            <a:latin typeface="+mn-lt"/>
            <a:cs typeface="Arial Narrow"/>
          </a:endParaRPr>
        </a:p>
      </dgm:t>
    </dgm:pt>
    <dgm:pt modelId="{E64B3DC5-F56C-8D4A-8292-1F2128D023B8}" type="parTrans" cxnId="{008A047A-D561-D541-A51A-710C9094E932}">
      <dgm:prSet/>
      <dgm:spPr/>
      <dgm:t>
        <a:bodyPr/>
        <a:lstStyle/>
        <a:p>
          <a:endParaRPr lang="en-US"/>
        </a:p>
      </dgm:t>
    </dgm:pt>
    <dgm:pt modelId="{D6837B69-B412-3241-9095-00DD6AC90366}" type="sibTrans" cxnId="{008A047A-D561-D541-A51A-710C9094E932}">
      <dgm:prSet/>
      <dgm:spPr/>
      <dgm:t>
        <a:bodyPr/>
        <a:lstStyle/>
        <a:p>
          <a:endParaRPr lang="en-US" dirty="0"/>
        </a:p>
      </dgm:t>
    </dgm:pt>
    <dgm:pt modelId="{7DB75418-A5ED-7A42-84DA-15AC1A0472D2}" type="pres">
      <dgm:prSet presAssocID="{51253D6B-5567-2143-B784-034825101C1F}" presName="cycle" presStyleCnt="0">
        <dgm:presLayoutVars>
          <dgm:dir/>
          <dgm:resizeHandles val="exact"/>
        </dgm:presLayoutVars>
      </dgm:prSet>
      <dgm:spPr/>
      <dgm:t>
        <a:bodyPr/>
        <a:lstStyle/>
        <a:p>
          <a:endParaRPr lang="en-US"/>
        </a:p>
      </dgm:t>
    </dgm:pt>
    <dgm:pt modelId="{A5BB3F0C-7D24-FE46-8498-C92DCD655D40}" type="pres">
      <dgm:prSet presAssocID="{06501DA3-058A-8740-8929-9151232D5E8F}" presName="dummy" presStyleCnt="0"/>
      <dgm:spPr/>
    </dgm:pt>
    <dgm:pt modelId="{EC5FF5B3-4C88-F840-9023-63445FE4F53A}" type="pres">
      <dgm:prSet presAssocID="{06501DA3-058A-8740-8929-9151232D5E8F}" presName="node" presStyleLbl="revTx" presStyleIdx="0" presStyleCnt="7" custScaleX="163003" custRadScaleRad="100954" custRadScaleInc="6431">
        <dgm:presLayoutVars>
          <dgm:bulletEnabled val="1"/>
        </dgm:presLayoutVars>
      </dgm:prSet>
      <dgm:spPr/>
      <dgm:t>
        <a:bodyPr/>
        <a:lstStyle/>
        <a:p>
          <a:endParaRPr lang="en-US"/>
        </a:p>
      </dgm:t>
    </dgm:pt>
    <dgm:pt modelId="{04B65B16-A574-A546-855F-36D0A9423E70}" type="pres">
      <dgm:prSet presAssocID="{92B2A914-8193-1B4C-AFCA-22E166E17A1B}" presName="sibTrans" presStyleLbl="node1" presStyleIdx="0" presStyleCnt="7"/>
      <dgm:spPr/>
      <dgm:t>
        <a:bodyPr/>
        <a:lstStyle/>
        <a:p>
          <a:endParaRPr lang="en-US"/>
        </a:p>
      </dgm:t>
    </dgm:pt>
    <dgm:pt modelId="{9D2B54BB-CE33-C34C-813D-175EA28C41D9}" type="pres">
      <dgm:prSet presAssocID="{594571D4-8BFF-5446-998D-544E41E2DF84}" presName="dummy" presStyleCnt="0"/>
      <dgm:spPr/>
    </dgm:pt>
    <dgm:pt modelId="{8A3FEBC5-DD38-D844-AEEE-BD03925A9140}" type="pres">
      <dgm:prSet presAssocID="{594571D4-8BFF-5446-998D-544E41E2DF84}" presName="node" presStyleLbl="revTx" presStyleIdx="1" presStyleCnt="7" custScaleX="204710" custRadScaleRad="107751" custRadScaleInc="-39728">
        <dgm:presLayoutVars>
          <dgm:bulletEnabled val="1"/>
        </dgm:presLayoutVars>
      </dgm:prSet>
      <dgm:spPr/>
      <dgm:t>
        <a:bodyPr/>
        <a:lstStyle/>
        <a:p>
          <a:endParaRPr lang="en-US"/>
        </a:p>
      </dgm:t>
    </dgm:pt>
    <dgm:pt modelId="{3AFEA5CE-2425-1142-92C6-94E090301A5B}" type="pres">
      <dgm:prSet presAssocID="{A566FE29-3333-9548-8FB6-5EE12B47A127}" presName="sibTrans" presStyleLbl="node1" presStyleIdx="1" presStyleCnt="7"/>
      <dgm:spPr/>
      <dgm:t>
        <a:bodyPr/>
        <a:lstStyle/>
        <a:p>
          <a:endParaRPr lang="en-US"/>
        </a:p>
      </dgm:t>
    </dgm:pt>
    <dgm:pt modelId="{BE9C8C4E-F9CD-D548-93C4-B8844225B262}" type="pres">
      <dgm:prSet presAssocID="{5C234298-1C89-5040-8ECA-403E967E6326}" presName="dummy" presStyleCnt="0"/>
      <dgm:spPr/>
    </dgm:pt>
    <dgm:pt modelId="{9301F014-87C3-854C-A320-6B3A9D6A0E04}" type="pres">
      <dgm:prSet presAssocID="{5C234298-1C89-5040-8ECA-403E967E6326}" presName="node" presStyleLbl="revTx" presStyleIdx="2" presStyleCnt="7" custScaleX="274914" custRadScaleRad="102755" custRadScaleInc="-98049">
        <dgm:presLayoutVars>
          <dgm:bulletEnabled val="1"/>
        </dgm:presLayoutVars>
      </dgm:prSet>
      <dgm:spPr/>
      <dgm:t>
        <a:bodyPr/>
        <a:lstStyle/>
        <a:p>
          <a:endParaRPr lang="en-US"/>
        </a:p>
      </dgm:t>
    </dgm:pt>
    <dgm:pt modelId="{A1D8BA33-182A-8840-857D-D58222BB7774}" type="pres">
      <dgm:prSet presAssocID="{934368FC-A03F-6943-955D-C5262D909227}" presName="sibTrans" presStyleLbl="node1" presStyleIdx="2" presStyleCnt="7" custLinFactNeighborX="4712"/>
      <dgm:spPr/>
      <dgm:t>
        <a:bodyPr/>
        <a:lstStyle/>
        <a:p>
          <a:endParaRPr lang="en-US"/>
        </a:p>
      </dgm:t>
    </dgm:pt>
    <dgm:pt modelId="{57B5D36A-F5C7-FA45-B705-292AEC93C1F7}" type="pres">
      <dgm:prSet presAssocID="{CDE1E885-F348-B246-A3F9-FE38F1B2F4E7}" presName="dummy" presStyleCnt="0"/>
      <dgm:spPr/>
    </dgm:pt>
    <dgm:pt modelId="{F9F35E89-AE6C-F146-8DE0-2A702612CFBE}" type="pres">
      <dgm:prSet presAssocID="{CDE1E885-F348-B246-A3F9-FE38F1B2F4E7}" presName="node" presStyleLbl="revTx" presStyleIdx="3" presStyleCnt="7" custScaleX="357265" custRadScaleRad="95248" custRadScaleInc="-15134">
        <dgm:presLayoutVars>
          <dgm:bulletEnabled val="1"/>
        </dgm:presLayoutVars>
      </dgm:prSet>
      <dgm:spPr/>
      <dgm:t>
        <a:bodyPr/>
        <a:lstStyle/>
        <a:p>
          <a:endParaRPr lang="en-US"/>
        </a:p>
      </dgm:t>
    </dgm:pt>
    <dgm:pt modelId="{C00A9EA6-C721-C844-A03D-38143954D499}" type="pres">
      <dgm:prSet presAssocID="{85ECB766-0CFA-A545-B2E6-A158638F5D3A}" presName="sibTrans" presStyleLbl="node1" presStyleIdx="3" presStyleCnt="7"/>
      <dgm:spPr/>
      <dgm:t>
        <a:bodyPr/>
        <a:lstStyle/>
        <a:p>
          <a:endParaRPr lang="en-US"/>
        </a:p>
      </dgm:t>
    </dgm:pt>
    <dgm:pt modelId="{28134D6D-621D-1C46-99A1-4C7B3076878F}" type="pres">
      <dgm:prSet presAssocID="{E57657F4-F16A-F547-968C-5A072ED5B490}" presName="dummy" presStyleCnt="0"/>
      <dgm:spPr/>
    </dgm:pt>
    <dgm:pt modelId="{0B47132F-FE5D-2746-94F9-1A41796531FC}" type="pres">
      <dgm:prSet presAssocID="{E57657F4-F16A-F547-968C-5A072ED5B490}" presName="node" presStyleLbl="revTx" presStyleIdx="4" presStyleCnt="7" custScaleX="312931" custRadScaleRad="101221" custRadScaleInc="78547">
        <dgm:presLayoutVars>
          <dgm:bulletEnabled val="1"/>
        </dgm:presLayoutVars>
      </dgm:prSet>
      <dgm:spPr/>
      <dgm:t>
        <a:bodyPr/>
        <a:lstStyle/>
        <a:p>
          <a:endParaRPr lang="en-US"/>
        </a:p>
      </dgm:t>
    </dgm:pt>
    <dgm:pt modelId="{D5B4EC31-4D4B-2541-A03E-CAA35BA56C3E}" type="pres">
      <dgm:prSet presAssocID="{FF39D441-41F0-454A-BAED-352B153758FF}" presName="sibTrans" presStyleLbl="node1" presStyleIdx="4" presStyleCnt="7"/>
      <dgm:spPr/>
      <dgm:t>
        <a:bodyPr/>
        <a:lstStyle/>
        <a:p>
          <a:endParaRPr lang="en-US"/>
        </a:p>
      </dgm:t>
    </dgm:pt>
    <dgm:pt modelId="{584A2A34-5CE9-1940-881D-4FBB1DC16406}" type="pres">
      <dgm:prSet presAssocID="{76BC8AF4-BBAA-704B-AE54-14CEEEAAB76E}" presName="dummy" presStyleCnt="0"/>
      <dgm:spPr/>
    </dgm:pt>
    <dgm:pt modelId="{4F0AD254-1D8B-7340-ACD4-C4B2049823D3}" type="pres">
      <dgm:prSet presAssocID="{76BC8AF4-BBAA-704B-AE54-14CEEEAAB76E}" presName="node" presStyleLbl="revTx" presStyleIdx="5" presStyleCnt="7" custScaleX="250292" custRadScaleRad="101582" custRadScaleInc="20180">
        <dgm:presLayoutVars>
          <dgm:bulletEnabled val="1"/>
        </dgm:presLayoutVars>
      </dgm:prSet>
      <dgm:spPr/>
      <dgm:t>
        <a:bodyPr/>
        <a:lstStyle/>
        <a:p>
          <a:endParaRPr lang="en-US"/>
        </a:p>
      </dgm:t>
    </dgm:pt>
    <dgm:pt modelId="{3A3B6FA4-1D41-7A41-B7E7-B6388DD9B53A}" type="pres">
      <dgm:prSet presAssocID="{B4FE63EF-E075-D549-A4F1-C0839225EF91}" presName="sibTrans" presStyleLbl="node1" presStyleIdx="5" presStyleCnt="7"/>
      <dgm:spPr/>
      <dgm:t>
        <a:bodyPr/>
        <a:lstStyle/>
        <a:p>
          <a:endParaRPr lang="en-US"/>
        </a:p>
      </dgm:t>
    </dgm:pt>
    <dgm:pt modelId="{20FF7768-8D59-AF41-B8B2-10153E879A92}" type="pres">
      <dgm:prSet presAssocID="{599601F9-C637-F148-9C05-B486B353D829}" presName="dummy" presStyleCnt="0"/>
      <dgm:spPr/>
    </dgm:pt>
    <dgm:pt modelId="{16B359AA-D5A6-754E-BD3E-EA2B420EE4EE}" type="pres">
      <dgm:prSet presAssocID="{599601F9-C637-F148-9C05-B486B353D829}" presName="node" presStyleLbl="revTx" presStyleIdx="6" presStyleCnt="7">
        <dgm:presLayoutVars>
          <dgm:bulletEnabled val="1"/>
        </dgm:presLayoutVars>
      </dgm:prSet>
      <dgm:spPr/>
      <dgm:t>
        <a:bodyPr/>
        <a:lstStyle/>
        <a:p>
          <a:endParaRPr lang="en-US"/>
        </a:p>
      </dgm:t>
    </dgm:pt>
    <dgm:pt modelId="{6B8EB98A-F031-6641-BE05-80F9106B853B}" type="pres">
      <dgm:prSet presAssocID="{D6837B69-B412-3241-9095-00DD6AC90366}" presName="sibTrans" presStyleLbl="node1" presStyleIdx="6" presStyleCnt="7"/>
      <dgm:spPr/>
      <dgm:t>
        <a:bodyPr/>
        <a:lstStyle/>
        <a:p>
          <a:endParaRPr lang="en-US"/>
        </a:p>
      </dgm:t>
    </dgm:pt>
  </dgm:ptLst>
  <dgm:cxnLst>
    <dgm:cxn modelId="{9BAA9BB9-C699-481B-B72B-4BC12185AD24}" type="presOf" srcId="{E57657F4-F16A-F547-968C-5A072ED5B490}" destId="{0B47132F-FE5D-2746-94F9-1A41796531FC}" srcOrd="0" destOrd="0" presId="urn:microsoft.com/office/officeart/2005/8/layout/cycle1"/>
    <dgm:cxn modelId="{02C09517-37B7-9A4E-8104-5EA258F4E50A}" srcId="{51253D6B-5567-2143-B784-034825101C1F}" destId="{594571D4-8BFF-5446-998D-544E41E2DF84}" srcOrd="1" destOrd="0" parTransId="{2F111C96-CFC4-724A-91D6-A940D8723E63}" sibTransId="{A566FE29-3333-9548-8FB6-5EE12B47A127}"/>
    <dgm:cxn modelId="{D0F2A32E-DC35-9649-AF68-DE87915E9050}" srcId="{51253D6B-5567-2143-B784-034825101C1F}" destId="{06501DA3-058A-8740-8929-9151232D5E8F}" srcOrd="0" destOrd="0" parTransId="{2FCF749B-E1A8-034F-9D04-6EC77C2F93FA}" sibTransId="{92B2A914-8193-1B4C-AFCA-22E166E17A1B}"/>
    <dgm:cxn modelId="{1912F925-AF56-423A-A443-FBC72C980BD1}" type="presOf" srcId="{92B2A914-8193-1B4C-AFCA-22E166E17A1B}" destId="{04B65B16-A574-A546-855F-36D0A9423E70}" srcOrd="0" destOrd="0" presId="urn:microsoft.com/office/officeart/2005/8/layout/cycle1"/>
    <dgm:cxn modelId="{EA1BA371-9DDE-42E2-A3A8-4F5B3F8425EA}" type="presOf" srcId="{A566FE29-3333-9548-8FB6-5EE12B47A127}" destId="{3AFEA5CE-2425-1142-92C6-94E090301A5B}" srcOrd="0" destOrd="0" presId="urn:microsoft.com/office/officeart/2005/8/layout/cycle1"/>
    <dgm:cxn modelId="{54C2DEC5-B51E-44D1-95DE-77A34D1676E6}" type="presOf" srcId="{FF39D441-41F0-454A-BAED-352B153758FF}" destId="{D5B4EC31-4D4B-2541-A03E-CAA35BA56C3E}" srcOrd="0" destOrd="0" presId="urn:microsoft.com/office/officeart/2005/8/layout/cycle1"/>
    <dgm:cxn modelId="{BF17760A-24D4-AA4F-9F26-6FE5657D566B}" srcId="{51253D6B-5567-2143-B784-034825101C1F}" destId="{CDE1E885-F348-B246-A3F9-FE38F1B2F4E7}" srcOrd="3" destOrd="0" parTransId="{4B52400B-08B0-C14C-980A-0F2B97D6DE01}" sibTransId="{85ECB766-0CFA-A545-B2E6-A158638F5D3A}"/>
    <dgm:cxn modelId="{BC3ABA36-50EC-D94C-9269-BF58575AD293}" srcId="{51253D6B-5567-2143-B784-034825101C1F}" destId="{5C234298-1C89-5040-8ECA-403E967E6326}" srcOrd="2" destOrd="0" parTransId="{04766B42-9DEE-D148-85EB-EB073EF40DF8}" sibTransId="{934368FC-A03F-6943-955D-C5262D909227}"/>
    <dgm:cxn modelId="{C55ABEBF-89D8-DB4B-B8EC-875B6F1B8896}" srcId="{51253D6B-5567-2143-B784-034825101C1F}" destId="{E57657F4-F16A-F547-968C-5A072ED5B490}" srcOrd="4" destOrd="0" parTransId="{FDF51ED5-08D6-9047-994A-684AC25444A3}" sibTransId="{FF39D441-41F0-454A-BAED-352B153758FF}"/>
    <dgm:cxn modelId="{276DC804-BFD8-4FB4-868B-89D15B018F75}" type="presOf" srcId="{599601F9-C637-F148-9C05-B486B353D829}" destId="{16B359AA-D5A6-754E-BD3E-EA2B420EE4EE}" srcOrd="0" destOrd="0" presId="urn:microsoft.com/office/officeart/2005/8/layout/cycle1"/>
    <dgm:cxn modelId="{F58B4C58-1CA7-4285-9EE6-3A6E23876369}" type="presOf" srcId="{934368FC-A03F-6943-955D-C5262D909227}" destId="{A1D8BA33-182A-8840-857D-D58222BB7774}" srcOrd="0" destOrd="0" presId="urn:microsoft.com/office/officeart/2005/8/layout/cycle1"/>
    <dgm:cxn modelId="{008A047A-D561-D541-A51A-710C9094E932}" srcId="{51253D6B-5567-2143-B784-034825101C1F}" destId="{599601F9-C637-F148-9C05-B486B353D829}" srcOrd="6" destOrd="0" parTransId="{E64B3DC5-F56C-8D4A-8292-1F2128D023B8}" sibTransId="{D6837B69-B412-3241-9095-00DD6AC90366}"/>
    <dgm:cxn modelId="{0C5204A0-2A8A-4467-80EB-831A62F29B44}" type="presOf" srcId="{5C234298-1C89-5040-8ECA-403E967E6326}" destId="{9301F014-87C3-854C-A320-6B3A9D6A0E04}" srcOrd="0" destOrd="0" presId="urn:microsoft.com/office/officeart/2005/8/layout/cycle1"/>
    <dgm:cxn modelId="{2A76D572-AECF-49D0-B332-20AD78EC3170}" type="presOf" srcId="{B4FE63EF-E075-D549-A4F1-C0839225EF91}" destId="{3A3B6FA4-1D41-7A41-B7E7-B6388DD9B53A}" srcOrd="0" destOrd="0" presId="urn:microsoft.com/office/officeart/2005/8/layout/cycle1"/>
    <dgm:cxn modelId="{4229E6CE-12A0-4C0D-925F-6BBB2DC1940A}" type="presOf" srcId="{06501DA3-058A-8740-8929-9151232D5E8F}" destId="{EC5FF5B3-4C88-F840-9023-63445FE4F53A}" srcOrd="0" destOrd="0" presId="urn:microsoft.com/office/officeart/2005/8/layout/cycle1"/>
    <dgm:cxn modelId="{3F81E009-1A89-4284-88B4-6D2058878901}" type="presOf" srcId="{85ECB766-0CFA-A545-B2E6-A158638F5D3A}" destId="{C00A9EA6-C721-C844-A03D-38143954D499}" srcOrd="0" destOrd="0" presId="urn:microsoft.com/office/officeart/2005/8/layout/cycle1"/>
    <dgm:cxn modelId="{7324F0AF-3032-4605-AD5C-0443F98DE865}" type="presOf" srcId="{51253D6B-5567-2143-B784-034825101C1F}" destId="{7DB75418-A5ED-7A42-84DA-15AC1A0472D2}" srcOrd="0" destOrd="0" presId="urn:microsoft.com/office/officeart/2005/8/layout/cycle1"/>
    <dgm:cxn modelId="{FFE40450-A2B4-4397-9A6F-A6B6D7079023}" type="presOf" srcId="{594571D4-8BFF-5446-998D-544E41E2DF84}" destId="{8A3FEBC5-DD38-D844-AEEE-BD03925A9140}" srcOrd="0" destOrd="0" presId="urn:microsoft.com/office/officeart/2005/8/layout/cycle1"/>
    <dgm:cxn modelId="{C3805F87-E167-2E4C-A36E-59453A884F2B}" srcId="{51253D6B-5567-2143-B784-034825101C1F}" destId="{76BC8AF4-BBAA-704B-AE54-14CEEEAAB76E}" srcOrd="5" destOrd="0" parTransId="{DD173F9B-1301-2148-A628-5DC9E747FEAE}" sibTransId="{B4FE63EF-E075-D549-A4F1-C0839225EF91}"/>
    <dgm:cxn modelId="{2ECCFB18-6DA3-4A4F-9518-46823EFA5A7E}" type="presOf" srcId="{76BC8AF4-BBAA-704B-AE54-14CEEEAAB76E}" destId="{4F0AD254-1D8B-7340-ACD4-C4B2049823D3}" srcOrd="0" destOrd="0" presId="urn:microsoft.com/office/officeart/2005/8/layout/cycle1"/>
    <dgm:cxn modelId="{960D25BB-244B-4AF2-A943-4A158FF561F2}" type="presOf" srcId="{D6837B69-B412-3241-9095-00DD6AC90366}" destId="{6B8EB98A-F031-6641-BE05-80F9106B853B}" srcOrd="0" destOrd="0" presId="urn:microsoft.com/office/officeart/2005/8/layout/cycle1"/>
    <dgm:cxn modelId="{6A79BD6F-206A-4F22-B9CD-F71EE7AAFD74}" type="presOf" srcId="{CDE1E885-F348-B246-A3F9-FE38F1B2F4E7}" destId="{F9F35E89-AE6C-F146-8DE0-2A702612CFBE}" srcOrd="0" destOrd="0" presId="urn:microsoft.com/office/officeart/2005/8/layout/cycle1"/>
    <dgm:cxn modelId="{1F7F7138-6249-4E5A-B23A-B2A65857B823}" type="presParOf" srcId="{7DB75418-A5ED-7A42-84DA-15AC1A0472D2}" destId="{A5BB3F0C-7D24-FE46-8498-C92DCD655D40}" srcOrd="0" destOrd="0" presId="urn:microsoft.com/office/officeart/2005/8/layout/cycle1"/>
    <dgm:cxn modelId="{0FE87BDA-5D3A-4D1F-874C-118EE7601D3E}" type="presParOf" srcId="{7DB75418-A5ED-7A42-84DA-15AC1A0472D2}" destId="{EC5FF5B3-4C88-F840-9023-63445FE4F53A}" srcOrd="1" destOrd="0" presId="urn:microsoft.com/office/officeart/2005/8/layout/cycle1"/>
    <dgm:cxn modelId="{0A183D69-96DE-44CF-B3C5-6C0289D6BE87}" type="presParOf" srcId="{7DB75418-A5ED-7A42-84DA-15AC1A0472D2}" destId="{04B65B16-A574-A546-855F-36D0A9423E70}" srcOrd="2" destOrd="0" presId="urn:microsoft.com/office/officeart/2005/8/layout/cycle1"/>
    <dgm:cxn modelId="{BEB83483-483F-49FB-9E16-F18B2C8B0885}" type="presParOf" srcId="{7DB75418-A5ED-7A42-84DA-15AC1A0472D2}" destId="{9D2B54BB-CE33-C34C-813D-175EA28C41D9}" srcOrd="3" destOrd="0" presId="urn:microsoft.com/office/officeart/2005/8/layout/cycle1"/>
    <dgm:cxn modelId="{F3093690-51BC-47A7-B5B2-A2EE950248F3}" type="presParOf" srcId="{7DB75418-A5ED-7A42-84DA-15AC1A0472D2}" destId="{8A3FEBC5-DD38-D844-AEEE-BD03925A9140}" srcOrd="4" destOrd="0" presId="urn:microsoft.com/office/officeart/2005/8/layout/cycle1"/>
    <dgm:cxn modelId="{E17621EC-8290-45AD-98DE-7A997B77CDD7}" type="presParOf" srcId="{7DB75418-A5ED-7A42-84DA-15AC1A0472D2}" destId="{3AFEA5CE-2425-1142-92C6-94E090301A5B}" srcOrd="5" destOrd="0" presId="urn:microsoft.com/office/officeart/2005/8/layout/cycle1"/>
    <dgm:cxn modelId="{39FE9190-6F23-4DAD-8844-641F0FA8C021}" type="presParOf" srcId="{7DB75418-A5ED-7A42-84DA-15AC1A0472D2}" destId="{BE9C8C4E-F9CD-D548-93C4-B8844225B262}" srcOrd="6" destOrd="0" presId="urn:microsoft.com/office/officeart/2005/8/layout/cycle1"/>
    <dgm:cxn modelId="{385C2EC9-C914-462A-9CDD-CC3B69168E89}" type="presParOf" srcId="{7DB75418-A5ED-7A42-84DA-15AC1A0472D2}" destId="{9301F014-87C3-854C-A320-6B3A9D6A0E04}" srcOrd="7" destOrd="0" presId="urn:microsoft.com/office/officeart/2005/8/layout/cycle1"/>
    <dgm:cxn modelId="{98E30DEE-C576-45C9-9D98-A0F909887334}" type="presParOf" srcId="{7DB75418-A5ED-7A42-84DA-15AC1A0472D2}" destId="{A1D8BA33-182A-8840-857D-D58222BB7774}" srcOrd="8" destOrd="0" presId="urn:microsoft.com/office/officeart/2005/8/layout/cycle1"/>
    <dgm:cxn modelId="{597ABB82-0279-4F11-946C-2167A65BB7D3}" type="presParOf" srcId="{7DB75418-A5ED-7A42-84DA-15AC1A0472D2}" destId="{57B5D36A-F5C7-FA45-B705-292AEC93C1F7}" srcOrd="9" destOrd="0" presId="urn:microsoft.com/office/officeart/2005/8/layout/cycle1"/>
    <dgm:cxn modelId="{E85C2036-0010-4F8C-AFD7-AFD5B780FEB3}" type="presParOf" srcId="{7DB75418-A5ED-7A42-84DA-15AC1A0472D2}" destId="{F9F35E89-AE6C-F146-8DE0-2A702612CFBE}" srcOrd="10" destOrd="0" presId="urn:microsoft.com/office/officeart/2005/8/layout/cycle1"/>
    <dgm:cxn modelId="{584571F4-35C9-440A-8A99-9E734D6149A1}" type="presParOf" srcId="{7DB75418-A5ED-7A42-84DA-15AC1A0472D2}" destId="{C00A9EA6-C721-C844-A03D-38143954D499}" srcOrd="11" destOrd="0" presId="urn:microsoft.com/office/officeart/2005/8/layout/cycle1"/>
    <dgm:cxn modelId="{5461DEDC-4DB6-4210-8729-532011A466E8}" type="presParOf" srcId="{7DB75418-A5ED-7A42-84DA-15AC1A0472D2}" destId="{28134D6D-621D-1C46-99A1-4C7B3076878F}" srcOrd="12" destOrd="0" presId="urn:microsoft.com/office/officeart/2005/8/layout/cycle1"/>
    <dgm:cxn modelId="{4B991F25-7271-408B-AE17-354132297CB8}" type="presParOf" srcId="{7DB75418-A5ED-7A42-84DA-15AC1A0472D2}" destId="{0B47132F-FE5D-2746-94F9-1A41796531FC}" srcOrd="13" destOrd="0" presId="urn:microsoft.com/office/officeart/2005/8/layout/cycle1"/>
    <dgm:cxn modelId="{B4B49D0B-56EB-4EF5-AD32-8B43423CA0E5}" type="presParOf" srcId="{7DB75418-A5ED-7A42-84DA-15AC1A0472D2}" destId="{D5B4EC31-4D4B-2541-A03E-CAA35BA56C3E}" srcOrd="14" destOrd="0" presId="urn:microsoft.com/office/officeart/2005/8/layout/cycle1"/>
    <dgm:cxn modelId="{FAF8DF02-FB00-4932-A0D8-0D00B6288672}" type="presParOf" srcId="{7DB75418-A5ED-7A42-84DA-15AC1A0472D2}" destId="{584A2A34-5CE9-1940-881D-4FBB1DC16406}" srcOrd="15" destOrd="0" presId="urn:microsoft.com/office/officeart/2005/8/layout/cycle1"/>
    <dgm:cxn modelId="{7FE8344D-A0C4-4B01-815C-B2BEA0CCAEF5}" type="presParOf" srcId="{7DB75418-A5ED-7A42-84DA-15AC1A0472D2}" destId="{4F0AD254-1D8B-7340-ACD4-C4B2049823D3}" srcOrd="16" destOrd="0" presId="urn:microsoft.com/office/officeart/2005/8/layout/cycle1"/>
    <dgm:cxn modelId="{A2202A6D-77AE-4B9A-B838-0BCB89CD7622}" type="presParOf" srcId="{7DB75418-A5ED-7A42-84DA-15AC1A0472D2}" destId="{3A3B6FA4-1D41-7A41-B7E7-B6388DD9B53A}" srcOrd="17" destOrd="0" presId="urn:microsoft.com/office/officeart/2005/8/layout/cycle1"/>
    <dgm:cxn modelId="{000E6FD6-C547-4094-884F-5196408A1736}" type="presParOf" srcId="{7DB75418-A5ED-7A42-84DA-15AC1A0472D2}" destId="{20FF7768-8D59-AF41-B8B2-10153E879A92}" srcOrd="18" destOrd="0" presId="urn:microsoft.com/office/officeart/2005/8/layout/cycle1"/>
    <dgm:cxn modelId="{7858596B-A2CC-417C-A653-A61A92688930}" type="presParOf" srcId="{7DB75418-A5ED-7A42-84DA-15AC1A0472D2}" destId="{16B359AA-D5A6-754E-BD3E-EA2B420EE4EE}" srcOrd="19" destOrd="0" presId="urn:microsoft.com/office/officeart/2005/8/layout/cycle1"/>
    <dgm:cxn modelId="{D8850413-96DD-4ADB-8769-D4C9B8F74A9F}" type="presParOf" srcId="{7DB75418-A5ED-7A42-84DA-15AC1A0472D2}" destId="{6B8EB98A-F031-6641-BE05-80F9106B853B}" srcOrd="20"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185" cy="464506"/>
          </a:xfrm>
          <a:prstGeom prst="rect">
            <a:avLst/>
          </a:prstGeom>
        </p:spPr>
        <p:txBody>
          <a:bodyPr vert="horz" lIns="89739" tIns="44870" rIns="89739" bIns="44870" rtlCol="0"/>
          <a:lstStyle>
            <a:lvl1pPr algn="l">
              <a:defRPr sz="1200"/>
            </a:lvl1pPr>
          </a:lstStyle>
          <a:p>
            <a:endParaRPr lang="en-US" dirty="0"/>
          </a:p>
        </p:txBody>
      </p:sp>
      <p:sp>
        <p:nvSpPr>
          <p:cNvPr id="3" name="Date Placeholder 2"/>
          <p:cNvSpPr>
            <a:spLocks noGrp="1"/>
          </p:cNvSpPr>
          <p:nvPr>
            <p:ph type="dt" sz="quarter" idx="1"/>
          </p:nvPr>
        </p:nvSpPr>
        <p:spPr>
          <a:xfrm>
            <a:off x="3885279" y="0"/>
            <a:ext cx="2971185" cy="464506"/>
          </a:xfrm>
          <a:prstGeom prst="rect">
            <a:avLst/>
          </a:prstGeom>
        </p:spPr>
        <p:txBody>
          <a:bodyPr vert="horz" lIns="89739" tIns="44870" rIns="89739" bIns="44870" rtlCol="0"/>
          <a:lstStyle>
            <a:lvl1pPr algn="r">
              <a:defRPr sz="1200"/>
            </a:lvl1pPr>
          </a:lstStyle>
          <a:p>
            <a:fld id="{8CEAAA9B-F982-8544-9DE2-D268373453BD}" type="datetimeFigureOut">
              <a:rPr lang="en-US" smtClean="0"/>
              <a:pPr/>
              <a:t>4/22/2015</a:t>
            </a:fld>
            <a:endParaRPr lang="en-US" dirty="0"/>
          </a:p>
        </p:txBody>
      </p:sp>
      <p:sp>
        <p:nvSpPr>
          <p:cNvPr id="4" name="Footer Placeholder 3"/>
          <p:cNvSpPr>
            <a:spLocks noGrp="1"/>
          </p:cNvSpPr>
          <p:nvPr>
            <p:ph type="ftr" sz="quarter" idx="2"/>
          </p:nvPr>
        </p:nvSpPr>
        <p:spPr>
          <a:xfrm>
            <a:off x="1" y="8830321"/>
            <a:ext cx="2971185" cy="464506"/>
          </a:xfrm>
          <a:prstGeom prst="rect">
            <a:avLst/>
          </a:prstGeom>
        </p:spPr>
        <p:txBody>
          <a:bodyPr vert="horz" lIns="89739" tIns="44870" rIns="89739" bIns="448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5279" y="8830321"/>
            <a:ext cx="2971185" cy="464506"/>
          </a:xfrm>
          <a:prstGeom prst="rect">
            <a:avLst/>
          </a:prstGeom>
        </p:spPr>
        <p:txBody>
          <a:bodyPr vert="horz" lIns="89739" tIns="44870" rIns="89739" bIns="44870" rtlCol="0" anchor="b"/>
          <a:lstStyle>
            <a:lvl1pPr algn="r">
              <a:defRPr sz="1200"/>
            </a:lvl1pPr>
          </a:lstStyle>
          <a:p>
            <a:fld id="{5FEDCE14-20A1-A949-A9F7-2FBF6A7A5806}" type="slidenum">
              <a:rPr lang="en-US" smtClean="0"/>
              <a:pPr/>
              <a:t>‹#›</a:t>
            </a:fld>
            <a:endParaRPr lang="en-US" dirty="0"/>
          </a:p>
        </p:txBody>
      </p:sp>
    </p:spTree>
    <p:extLst>
      <p:ext uri="{BB962C8B-B14F-4D97-AF65-F5344CB8AC3E}">
        <p14:creationId xmlns:p14="http://schemas.microsoft.com/office/powerpoint/2010/main" val="2784529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297" tIns="46148" rIns="92297" bIns="46148"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2297" tIns="46148" rIns="92297" bIns="46148" rtlCol="0"/>
          <a:lstStyle>
            <a:lvl1pPr algn="r">
              <a:defRPr sz="1200"/>
            </a:lvl1pPr>
          </a:lstStyle>
          <a:p>
            <a:fld id="{1C39831A-DFA3-8245-B2A1-58479969726A}" type="datetimeFigureOut">
              <a:rPr lang="en-US" smtClean="0"/>
              <a:pPr/>
              <a:t>4/22/2015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297" tIns="46148" rIns="92297" bIns="46148"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297" tIns="46148" rIns="92297" bIns="4614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2297" tIns="46148" rIns="92297" bIns="4614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297" tIns="46148" rIns="92297" bIns="46148" rtlCol="0" anchor="b"/>
          <a:lstStyle>
            <a:lvl1pPr algn="r">
              <a:defRPr sz="1200"/>
            </a:lvl1pPr>
          </a:lstStyle>
          <a:p>
            <a:fld id="{B5E03F10-DCB4-CA49-8AEC-4DB04A49BCCA}" type="slidenum">
              <a:rPr lang="en-US" smtClean="0"/>
              <a:pPr/>
              <a:t>‹#›</a:t>
            </a:fld>
            <a:endParaRPr lang="en-US" dirty="0"/>
          </a:p>
        </p:txBody>
      </p:sp>
    </p:spTree>
    <p:extLst>
      <p:ext uri="{BB962C8B-B14F-4D97-AF65-F5344CB8AC3E}">
        <p14:creationId xmlns:p14="http://schemas.microsoft.com/office/powerpoint/2010/main" val="41259576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Welcome</a:t>
            </a:r>
            <a:r>
              <a:rPr lang="en-US" baseline="0" dirty="0" smtClean="0">
                <a:latin typeface="Calibri" charset="0"/>
              </a:rPr>
              <a:t> and Connector: 20 minutes</a:t>
            </a:r>
          </a:p>
          <a:p>
            <a:pPr eaLnBrk="1" hangingPunct="1">
              <a:spcBef>
                <a:spcPct val="0"/>
              </a:spcBef>
            </a:pPr>
            <a:endParaRPr lang="en-US" baseline="0" dirty="0" smtClean="0">
              <a:latin typeface="Calibri" charset="0"/>
            </a:endParaRPr>
          </a:p>
          <a:p>
            <a:pPr eaLnBrk="1" hangingPunct="1">
              <a:spcBef>
                <a:spcPct val="0"/>
              </a:spcBef>
            </a:pPr>
            <a:r>
              <a:rPr lang="en-US" dirty="0" smtClean="0">
                <a:latin typeface="Calibri" charset="0"/>
              </a:rPr>
              <a:t>Introductory Slide that should</a:t>
            </a:r>
            <a:r>
              <a:rPr lang="en-US" baseline="0" dirty="0" smtClean="0">
                <a:latin typeface="Calibri" charset="0"/>
              </a:rPr>
              <a:t> be up when participants come into the session; Quick introduction of facilitators</a:t>
            </a:r>
            <a:endParaRPr lang="en-US"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49911" indent="-288428" eaLnBrk="0" hangingPunct="0">
              <a:defRPr sz="2500">
                <a:solidFill>
                  <a:schemeClr val="tx1"/>
                </a:solidFill>
                <a:latin typeface="Arial" charset="0"/>
                <a:ea typeface="ＭＳ Ｐゴシック" charset="0"/>
              </a:defRPr>
            </a:lvl2pPr>
            <a:lvl3pPr marL="1153710" indent="-230742" eaLnBrk="0" hangingPunct="0">
              <a:defRPr sz="2500">
                <a:solidFill>
                  <a:schemeClr val="tx1"/>
                </a:solidFill>
                <a:latin typeface="Arial" charset="0"/>
                <a:ea typeface="ＭＳ Ｐゴシック" charset="0"/>
              </a:defRPr>
            </a:lvl3pPr>
            <a:lvl4pPr marL="1615194" indent="-230742" eaLnBrk="0" hangingPunct="0">
              <a:defRPr sz="2500">
                <a:solidFill>
                  <a:schemeClr val="tx1"/>
                </a:solidFill>
                <a:latin typeface="Arial" charset="0"/>
                <a:ea typeface="ＭＳ Ｐゴシック" charset="0"/>
              </a:defRPr>
            </a:lvl4pPr>
            <a:lvl5pPr marL="2076678" indent="-230742" eaLnBrk="0" hangingPunct="0">
              <a:defRPr sz="2500">
                <a:solidFill>
                  <a:schemeClr val="tx1"/>
                </a:solidFill>
                <a:latin typeface="Arial" charset="0"/>
                <a:ea typeface="ＭＳ Ｐゴシック" charset="0"/>
              </a:defRPr>
            </a:lvl5pPr>
            <a:lvl6pPr marL="2538161" indent="-230742" eaLnBrk="0" fontAlgn="base" hangingPunct="0">
              <a:spcBef>
                <a:spcPct val="0"/>
              </a:spcBef>
              <a:spcAft>
                <a:spcPct val="0"/>
              </a:spcAft>
              <a:defRPr sz="2500">
                <a:solidFill>
                  <a:schemeClr val="tx1"/>
                </a:solidFill>
                <a:latin typeface="Arial" charset="0"/>
                <a:ea typeface="ＭＳ Ｐゴシック" charset="0"/>
              </a:defRPr>
            </a:lvl6pPr>
            <a:lvl7pPr marL="2999645" indent="-230742" eaLnBrk="0" fontAlgn="base" hangingPunct="0">
              <a:spcBef>
                <a:spcPct val="0"/>
              </a:spcBef>
              <a:spcAft>
                <a:spcPct val="0"/>
              </a:spcAft>
              <a:defRPr sz="2500">
                <a:solidFill>
                  <a:schemeClr val="tx1"/>
                </a:solidFill>
                <a:latin typeface="Arial" charset="0"/>
                <a:ea typeface="ＭＳ Ｐゴシック" charset="0"/>
              </a:defRPr>
            </a:lvl7pPr>
            <a:lvl8pPr marL="3461130" indent="-230742" eaLnBrk="0" fontAlgn="base" hangingPunct="0">
              <a:spcBef>
                <a:spcPct val="0"/>
              </a:spcBef>
              <a:spcAft>
                <a:spcPct val="0"/>
              </a:spcAft>
              <a:defRPr sz="2500">
                <a:solidFill>
                  <a:schemeClr val="tx1"/>
                </a:solidFill>
                <a:latin typeface="Arial" charset="0"/>
                <a:ea typeface="ＭＳ Ｐゴシック" charset="0"/>
              </a:defRPr>
            </a:lvl8pPr>
            <a:lvl9pPr marL="3922614" indent="-230742"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6FA67E07-FF2D-4F48-9AD2-DE1B553C89D0}" type="slidenum">
              <a:rPr lang="en-US" sz="1200">
                <a:latin typeface="Calibri" charset="0"/>
              </a:rPr>
              <a:pPr eaLnBrk="1" hangingPunct="1"/>
              <a:t>1</a:t>
            </a:fld>
            <a:endParaRPr lang="en-US"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0" baseline="0" dirty="0" smtClean="0"/>
              <a:t>The Framework for Teaching has maintained the original structure and domains/components since Charlotte released it in 1996.  There have been purposeful changes that Charlotte has provided based on other national initiatives and priorities that integrate with the Framework. </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5E03F10-DCB4-CA49-8AEC-4DB04A49BCCA}" type="slidenum">
              <a:rPr lang="en-US" smtClean="0"/>
              <a:pPr/>
              <a:t>19</a:t>
            </a:fld>
            <a:endParaRPr lang="en-US" dirty="0"/>
          </a:p>
        </p:txBody>
      </p:sp>
    </p:spTree>
    <p:extLst>
      <p:ext uri="{BB962C8B-B14F-4D97-AF65-F5344CB8AC3E}">
        <p14:creationId xmlns:p14="http://schemas.microsoft.com/office/powerpoint/2010/main" val="4145504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0" baseline="0" dirty="0" smtClean="0"/>
              <a:t>The Framework for Teaching has maintained the original structure and domains/components since Charlotte released it in 1996.  There have been purposeful changes that Charlotte has provided based on other national initiatives and priorities that integrate with the Framework. </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5E03F10-DCB4-CA49-8AEC-4DB04A49BCCA}" type="slidenum">
              <a:rPr lang="en-US" smtClean="0"/>
              <a:pPr/>
              <a:t>20</a:t>
            </a:fld>
            <a:endParaRPr lang="en-US" dirty="0"/>
          </a:p>
        </p:txBody>
      </p:sp>
    </p:spTree>
    <p:extLst>
      <p:ext uri="{BB962C8B-B14F-4D97-AF65-F5344CB8AC3E}">
        <p14:creationId xmlns:p14="http://schemas.microsoft.com/office/powerpoint/2010/main" val="4145504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742838" indent="-285707" eaLnBrk="0" hangingPunct="0">
              <a:defRPr sz="2400">
                <a:solidFill>
                  <a:schemeClr val="tx1"/>
                </a:solidFill>
                <a:latin typeface="Arial" charset="0"/>
                <a:ea typeface="ＭＳ Ｐゴシック" charset="-128"/>
              </a:defRPr>
            </a:lvl2pPr>
            <a:lvl3pPr marL="1142829" indent="-228566" eaLnBrk="0" hangingPunct="0">
              <a:defRPr sz="2400">
                <a:solidFill>
                  <a:schemeClr val="tx1"/>
                </a:solidFill>
                <a:latin typeface="Arial" charset="0"/>
                <a:ea typeface="ＭＳ Ｐゴシック" charset="-128"/>
              </a:defRPr>
            </a:lvl3pPr>
            <a:lvl4pPr marL="1599961" indent="-228566" eaLnBrk="0" hangingPunct="0">
              <a:defRPr sz="2400">
                <a:solidFill>
                  <a:schemeClr val="tx1"/>
                </a:solidFill>
                <a:latin typeface="Arial" charset="0"/>
                <a:ea typeface="ＭＳ Ｐゴシック" charset="-128"/>
              </a:defRPr>
            </a:lvl4pPr>
            <a:lvl5pPr marL="2057092" indent="-228566" eaLnBrk="0" hangingPunct="0">
              <a:defRPr sz="2400">
                <a:solidFill>
                  <a:schemeClr val="tx1"/>
                </a:solidFill>
                <a:latin typeface="Arial" charset="0"/>
                <a:ea typeface="ＭＳ Ｐゴシック" charset="-128"/>
              </a:defRPr>
            </a:lvl5pPr>
            <a:lvl6pPr marL="2514223" indent="-228566" defTabSz="457131" eaLnBrk="0" fontAlgn="base" hangingPunct="0">
              <a:spcBef>
                <a:spcPct val="0"/>
              </a:spcBef>
              <a:spcAft>
                <a:spcPct val="0"/>
              </a:spcAft>
              <a:defRPr sz="2400">
                <a:solidFill>
                  <a:schemeClr val="tx1"/>
                </a:solidFill>
                <a:latin typeface="Arial" charset="0"/>
                <a:ea typeface="ＭＳ Ｐゴシック" charset="-128"/>
              </a:defRPr>
            </a:lvl6pPr>
            <a:lvl7pPr marL="2971355" indent="-228566" defTabSz="457131" eaLnBrk="0" fontAlgn="base" hangingPunct="0">
              <a:spcBef>
                <a:spcPct val="0"/>
              </a:spcBef>
              <a:spcAft>
                <a:spcPct val="0"/>
              </a:spcAft>
              <a:defRPr sz="2400">
                <a:solidFill>
                  <a:schemeClr val="tx1"/>
                </a:solidFill>
                <a:latin typeface="Arial" charset="0"/>
                <a:ea typeface="ＭＳ Ｐゴシック" charset="-128"/>
              </a:defRPr>
            </a:lvl7pPr>
            <a:lvl8pPr marL="3428487" indent="-228566" defTabSz="457131" eaLnBrk="0" fontAlgn="base" hangingPunct="0">
              <a:spcBef>
                <a:spcPct val="0"/>
              </a:spcBef>
              <a:spcAft>
                <a:spcPct val="0"/>
              </a:spcAft>
              <a:defRPr sz="2400">
                <a:solidFill>
                  <a:schemeClr val="tx1"/>
                </a:solidFill>
                <a:latin typeface="Arial" charset="0"/>
                <a:ea typeface="ＭＳ Ｐゴシック" charset="-128"/>
              </a:defRPr>
            </a:lvl8pPr>
            <a:lvl9pPr marL="3885619" indent="-228566" defTabSz="457131"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200"/>
              <a:t>Educator Module #1</a:t>
            </a:r>
          </a:p>
        </p:txBody>
      </p:sp>
      <p:sp>
        <p:nvSpPr>
          <p:cNvPr id="5427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838" indent="-285707" eaLnBrk="0" hangingPunct="0">
              <a:defRPr sz="2400">
                <a:solidFill>
                  <a:schemeClr val="tx1"/>
                </a:solidFill>
                <a:latin typeface="Arial" charset="0"/>
                <a:ea typeface="ＭＳ Ｐゴシック" charset="-128"/>
              </a:defRPr>
            </a:lvl2pPr>
            <a:lvl3pPr marL="1142829" indent="-228566" eaLnBrk="0" hangingPunct="0">
              <a:defRPr sz="2400">
                <a:solidFill>
                  <a:schemeClr val="tx1"/>
                </a:solidFill>
                <a:latin typeface="Arial" charset="0"/>
                <a:ea typeface="ＭＳ Ｐゴシック" charset="-128"/>
              </a:defRPr>
            </a:lvl3pPr>
            <a:lvl4pPr marL="1599961" indent="-228566" eaLnBrk="0" hangingPunct="0">
              <a:defRPr sz="2400">
                <a:solidFill>
                  <a:schemeClr val="tx1"/>
                </a:solidFill>
                <a:latin typeface="Arial" charset="0"/>
                <a:ea typeface="ＭＳ Ｐゴシック" charset="-128"/>
              </a:defRPr>
            </a:lvl4pPr>
            <a:lvl5pPr marL="2057092" indent="-228566" eaLnBrk="0" hangingPunct="0">
              <a:defRPr sz="2400">
                <a:solidFill>
                  <a:schemeClr val="tx1"/>
                </a:solidFill>
                <a:latin typeface="Arial" charset="0"/>
                <a:ea typeface="ＭＳ Ｐゴシック" charset="-128"/>
              </a:defRPr>
            </a:lvl5pPr>
            <a:lvl6pPr marL="2514223" indent="-228566" defTabSz="457131" eaLnBrk="0" fontAlgn="base" hangingPunct="0">
              <a:spcBef>
                <a:spcPct val="0"/>
              </a:spcBef>
              <a:spcAft>
                <a:spcPct val="0"/>
              </a:spcAft>
              <a:defRPr sz="2400">
                <a:solidFill>
                  <a:schemeClr val="tx1"/>
                </a:solidFill>
                <a:latin typeface="Arial" charset="0"/>
                <a:ea typeface="ＭＳ Ｐゴシック" charset="-128"/>
              </a:defRPr>
            </a:lvl6pPr>
            <a:lvl7pPr marL="2971355" indent="-228566" defTabSz="457131" eaLnBrk="0" fontAlgn="base" hangingPunct="0">
              <a:spcBef>
                <a:spcPct val="0"/>
              </a:spcBef>
              <a:spcAft>
                <a:spcPct val="0"/>
              </a:spcAft>
              <a:defRPr sz="2400">
                <a:solidFill>
                  <a:schemeClr val="tx1"/>
                </a:solidFill>
                <a:latin typeface="Arial" charset="0"/>
                <a:ea typeface="ＭＳ Ｐゴシック" charset="-128"/>
              </a:defRPr>
            </a:lvl7pPr>
            <a:lvl8pPr marL="3428487" indent="-228566" defTabSz="457131" eaLnBrk="0" fontAlgn="base" hangingPunct="0">
              <a:spcBef>
                <a:spcPct val="0"/>
              </a:spcBef>
              <a:spcAft>
                <a:spcPct val="0"/>
              </a:spcAft>
              <a:defRPr sz="2400">
                <a:solidFill>
                  <a:schemeClr val="tx1"/>
                </a:solidFill>
                <a:latin typeface="Arial" charset="0"/>
                <a:ea typeface="ＭＳ Ｐゴシック" charset="-128"/>
              </a:defRPr>
            </a:lvl8pPr>
            <a:lvl9pPr marL="3885619" indent="-228566" defTabSz="457131"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D973C65-724D-46E4-872C-C8C50C13C16E}" type="slidenum">
              <a:rPr lang="en-US" altLang="en-US" sz="1200"/>
              <a:pPr eaLnBrk="1" hangingPunct="1"/>
              <a:t>21</a:t>
            </a:fld>
            <a:endParaRPr lang="en-US" altLang="en-US" sz="1200"/>
          </a:p>
        </p:txBody>
      </p:sp>
      <p:sp>
        <p:nvSpPr>
          <p:cNvPr id="54276" name="Rectangle 7"/>
          <p:cNvSpPr txBox="1">
            <a:spLocks noGrp="1" noChangeArrowheads="1"/>
          </p:cNvSpPr>
          <p:nvPr/>
        </p:nvSpPr>
        <p:spPr bwMode="auto">
          <a:xfrm>
            <a:off x="3884613" y="8829967"/>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nchor="b"/>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fld id="{F01AF8DE-E6D5-48AE-BFD4-1603E2774C40}" type="slidenum">
              <a:rPr lang="en-US" altLang="en-US" sz="1200"/>
              <a:pPr algn="r" eaLnBrk="1" hangingPunct="1"/>
              <a:t>21</a:t>
            </a:fld>
            <a:endParaRPr lang="en-US" altLang="en-US" sz="1200"/>
          </a:p>
        </p:txBody>
      </p:sp>
      <p:sp>
        <p:nvSpPr>
          <p:cNvPr id="5427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427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lnSpc>
                <a:spcPct val="90000"/>
              </a:lnSpc>
              <a:spcBef>
                <a:spcPct val="20000"/>
              </a:spcBef>
              <a:buClr>
                <a:schemeClr val="tx1"/>
              </a:buClr>
              <a:buSzPct val="75000"/>
              <a:buFont typeface="Wingdings" charset="2"/>
              <a:buNone/>
            </a:pPr>
            <a:endParaRPr lang="en-US" altLang="en-US" sz="1700" i="1">
              <a:latin typeface="Arial" charset="0"/>
            </a:endParaRPr>
          </a:p>
        </p:txBody>
      </p:sp>
      <p:sp>
        <p:nvSpPr>
          <p:cNvPr id="54279" name="Date Placeholder 6"/>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838" indent="-285707" eaLnBrk="0" hangingPunct="0">
              <a:defRPr sz="2400">
                <a:solidFill>
                  <a:schemeClr val="tx1"/>
                </a:solidFill>
                <a:latin typeface="Arial" charset="0"/>
                <a:ea typeface="ＭＳ Ｐゴシック" charset="-128"/>
              </a:defRPr>
            </a:lvl2pPr>
            <a:lvl3pPr marL="1142829" indent="-228566" eaLnBrk="0" hangingPunct="0">
              <a:defRPr sz="2400">
                <a:solidFill>
                  <a:schemeClr val="tx1"/>
                </a:solidFill>
                <a:latin typeface="Arial" charset="0"/>
                <a:ea typeface="ＭＳ Ｐゴシック" charset="-128"/>
              </a:defRPr>
            </a:lvl3pPr>
            <a:lvl4pPr marL="1599961" indent="-228566" eaLnBrk="0" hangingPunct="0">
              <a:defRPr sz="2400">
                <a:solidFill>
                  <a:schemeClr val="tx1"/>
                </a:solidFill>
                <a:latin typeface="Arial" charset="0"/>
                <a:ea typeface="ＭＳ Ｐゴシック" charset="-128"/>
              </a:defRPr>
            </a:lvl4pPr>
            <a:lvl5pPr marL="2057092" indent="-228566" eaLnBrk="0" hangingPunct="0">
              <a:defRPr sz="2400">
                <a:solidFill>
                  <a:schemeClr val="tx1"/>
                </a:solidFill>
                <a:latin typeface="Arial" charset="0"/>
                <a:ea typeface="ＭＳ Ｐゴシック" charset="-128"/>
              </a:defRPr>
            </a:lvl5pPr>
            <a:lvl6pPr marL="2514223" indent="-228566" defTabSz="457131" eaLnBrk="0" fontAlgn="base" hangingPunct="0">
              <a:spcBef>
                <a:spcPct val="0"/>
              </a:spcBef>
              <a:spcAft>
                <a:spcPct val="0"/>
              </a:spcAft>
              <a:defRPr sz="2400">
                <a:solidFill>
                  <a:schemeClr val="tx1"/>
                </a:solidFill>
                <a:latin typeface="Arial" charset="0"/>
                <a:ea typeface="ＭＳ Ｐゴシック" charset="-128"/>
              </a:defRPr>
            </a:lvl6pPr>
            <a:lvl7pPr marL="2971355" indent="-228566" defTabSz="457131" eaLnBrk="0" fontAlgn="base" hangingPunct="0">
              <a:spcBef>
                <a:spcPct val="0"/>
              </a:spcBef>
              <a:spcAft>
                <a:spcPct val="0"/>
              </a:spcAft>
              <a:defRPr sz="2400">
                <a:solidFill>
                  <a:schemeClr val="tx1"/>
                </a:solidFill>
                <a:latin typeface="Arial" charset="0"/>
                <a:ea typeface="ＭＳ Ｐゴシック" charset="-128"/>
              </a:defRPr>
            </a:lvl7pPr>
            <a:lvl8pPr marL="3428487" indent="-228566" defTabSz="457131" eaLnBrk="0" fontAlgn="base" hangingPunct="0">
              <a:spcBef>
                <a:spcPct val="0"/>
              </a:spcBef>
              <a:spcAft>
                <a:spcPct val="0"/>
              </a:spcAft>
              <a:defRPr sz="2400">
                <a:solidFill>
                  <a:schemeClr val="tx1"/>
                </a:solidFill>
                <a:latin typeface="Arial" charset="0"/>
                <a:ea typeface="ＭＳ Ｐゴシック" charset="-128"/>
              </a:defRPr>
            </a:lvl8pPr>
            <a:lvl9pPr marL="3885619" indent="-228566" defTabSz="457131"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BEDAAD2-6AC7-4D43-9B10-0197E2114464}" type="datetime1">
              <a:rPr lang="en-US" altLang="en-US" sz="1200"/>
              <a:pPr eaLnBrk="1" hangingPunct="1"/>
              <a:t>4/22/2015</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742838" indent="-285707" eaLnBrk="0" hangingPunct="0">
              <a:defRPr sz="2400">
                <a:solidFill>
                  <a:schemeClr val="tx1"/>
                </a:solidFill>
                <a:latin typeface="Arial" charset="0"/>
                <a:ea typeface="ＭＳ Ｐゴシック" charset="-128"/>
              </a:defRPr>
            </a:lvl2pPr>
            <a:lvl3pPr marL="1142829" indent="-228566" eaLnBrk="0" hangingPunct="0">
              <a:defRPr sz="2400">
                <a:solidFill>
                  <a:schemeClr val="tx1"/>
                </a:solidFill>
                <a:latin typeface="Arial" charset="0"/>
                <a:ea typeface="ＭＳ Ｐゴシック" charset="-128"/>
              </a:defRPr>
            </a:lvl3pPr>
            <a:lvl4pPr marL="1599961" indent="-228566" eaLnBrk="0" hangingPunct="0">
              <a:defRPr sz="2400">
                <a:solidFill>
                  <a:schemeClr val="tx1"/>
                </a:solidFill>
                <a:latin typeface="Arial" charset="0"/>
                <a:ea typeface="ＭＳ Ｐゴシック" charset="-128"/>
              </a:defRPr>
            </a:lvl4pPr>
            <a:lvl5pPr marL="2057092" indent="-228566" eaLnBrk="0" hangingPunct="0">
              <a:defRPr sz="2400">
                <a:solidFill>
                  <a:schemeClr val="tx1"/>
                </a:solidFill>
                <a:latin typeface="Arial" charset="0"/>
                <a:ea typeface="ＭＳ Ｐゴシック" charset="-128"/>
              </a:defRPr>
            </a:lvl5pPr>
            <a:lvl6pPr marL="2514223" indent="-228566" defTabSz="457131" eaLnBrk="0" fontAlgn="base" hangingPunct="0">
              <a:spcBef>
                <a:spcPct val="0"/>
              </a:spcBef>
              <a:spcAft>
                <a:spcPct val="0"/>
              </a:spcAft>
              <a:defRPr sz="2400">
                <a:solidFill>
                  <a:schemeClr val="tx1"/>
                </a:solidFill>
                <a:latin typeface="Arial" charset="0"/>
                <a:ea typeface="ＭＳ Ｐゴシック" charset="-128"/>
              </a:defRPr>
            </a:lvl6pPr>
            <a:lvl7pPr marL="2971355" indent="-228566" defTabSz="457131" eaLnBrk="0" fontAlgn="base" hangingPunct="0">
              <a:spcBef>
                <a:spcPct val="0"/>
              </a:spcBef>
              <a:spcAft>
                <a:spcPct val="0"/>
              </a:spcAft>
              <a:defRPr sz="2400">
                <a:solidFill>
                  <a:schemeClr val="tx1"/>
                </a:solidFill>
                <a:latin typeface="Arial" charset="0"/>
                <a:ea typeface="ＭＳ Ｐゴシック" charset="-128"/>
              </a:defRPr>
            </a:lvl7pPr>
            <a:lvl8pPr marL="3428487" indent="-228566" defTabSz="457131" eaLnBrk="0" fontAlgn="base" hangingPunct="0">
              <a:spcBef>
                <a:spcPct val="0"/>
              </a:spcBef>
              <a:spcAft>
                <a:spcPct val="0"/>
              </a:spcAft>
              <a:defRPr sz="2400">
                <a:solidFill>
                  <a:schemeClr val="tx1"/>
                </a:solidFill>
                <a:latin typeface="Arial" charset="0"/>
                <a:ea typeface="ＭＳ Ｐゴシック" charset="-128"/>
              </a:defRPr>
            </a:lvl8pPr>
            <a:lvl9pPr marL="3885619" indent="-228566" defTabSz="457131"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200"/>
              <a:t>Educator Module #1</a:t>
            </a:r>
          </a:p>
        </p:txBody>
      </p:sp>
      <p:sp>
        <p:nvSpPr>
          <p:cNvPr id="5222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838" indent="-285707" eaLnBrk="0" hangingPunct="0">
              <a:defRPr sz="2400">
                <a:solidFill>
                  <a:schemeClr val="tx1"/>
                </a:solidFill>
                <a:latin typeface="Arial" charset="0"/>
                <a:ea typeface="ＭＳ Ｐゴシック" charset="-128"/>
              </a:defRPr>
            </a:lvl2pPr>
            <a:lvl3pPr marL="1142829" indent="-228566" eaLnBrk="0" hangingPunct="0">
              <a:defRPr sz="2400">
                <a:solidFill>
                  <a:schemeClr val="tx1"/>
                </a:solidFill>
                <a:latin typeface="Arial" charset="0"/>
                <a:ea typeface="ＭＳ Ｐゴシック" charset="-128"/>
              </a:defRPr>
            </a:lvl3pPr>
            <a:lvl4pPr marL="1599961" indent="-228566" eaLnBrk="0" hangingPunct="0">
              <a:defRPr sz="2400">
                <a:solidFill>
                  <a:schemeClr val="tx1"/>
                </a:solidFill>
                <a:latin typeface="Arial" charset="0"/>
                <a:ea typeface="ＭＳ Ｐゴシック" charset="-128"/>
              </a:defRPr>
            </a:lvl4pPr>
            <a:lvl5pPr marL="2057092" indent="-228566" eaLnBrk="0" hangingPunct="0">
              <a:defRPr sz="2400">
                <a:solidFill>
                  <a:schemeClr val="tx1"/>
                </a:solidFill>
                <a:latin typeface="Arial" charset="0"/>
                <a:ea typeface="ＭＳ Ｐゴシック" charset="-128"/>
              </a:defRPr>
            </a:lvl5pPr>
            <a:lvl6pPr marL="2514223" indent="-228566" defTabSz="457131" eaLnBrk="0" fontAlgn="base" hangingPunct="0">
              <a:spcBef>
                <a:spcPct val="0"/>
              </a:spcBef>
              <a:spcAft>
                <a:spcPct val="0"/>
              </a:spcAft>
              <a:defRPr sz="2400">
                <a:solidFill>
                  <a:schemeClr val="tx1"/>
                </a:solidFill>
                <a:latin typeface="Arial" charset="0"/>
                <a:ea typeface="ＭＳ Ｐゴシック" charset="-128"/>
              </a:defRPr>
            </a:lvl6pPr>
            <a:lvl7pPr marL="2971355" indent="-228566" defTabSz="457131" eaLnBrk="0" fontAlgn="base" hangingPunct="0">
              <a:spcBef>
                <a:spcPct val="0"/>
              </a:spcBef>
              <a:spcAft>
                <a:spcPct val="0"/>
              </a:spcAft>
              <a:defRPr sz="2400">
                <a:solidFill>
                  <a:schemeClr val="tx1"/>
                </a:solidFill>
                <a:latin typeface="Arial" charset="0"/>
                <a:ea typeface="ＭＳ Ｐゴシック" charset="-128"/>
              </a:defRPr>
            </a:lvl7pPr>
            <a:lvl8pPr marL="3428487" indent="-228566" defTabSz="457131" eaLnBrk="0" fontAlgn="base" hangingPunct="0">
              <a:spcBef>
                <a:spcPct val="0"/>
              </a:spcBef>
              <a:spcAft>
                <a:spcPct val="0"/>
              </a:spcAft>
              <a:defRPr sz="2400">
                <a:solidFill>
                  <a:schemeClr val="tx1"/>
                </a:solidFill>
                <a:latin typeface="Arial" charset="0"/>
                <a:ea typeface="ＭＳ Ｐゴシック" charset="-128"/>
              </a:defRPr>
            </a:lvl8pPr>
            <a:lvl9pPr marL="3885619" indent="-228566" defTabSz="457131"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0349CB6-1D20-4537-B5EC-A58BCB8E534D}" type="slidenum">
              <a:rPr lang="en-US" altLang="en-US" sz="1200"/>
              <a:pPr eaLnBrk="1" hangingPunct="1"/>
              <a:t>22</a:t>
            </a:fld>
            <a:endParaRPr lang="en-US" altLang="en-US" sz="1200"/>
          </a:p>
        </p:txBody>
      </p:sp>
      <p:sp>
        <p:nvSpPr>
          <p:cNvPr id="52228" name="Rectangle 6"/>
          <p:cNvSpPr txBox="1">
            <a:spLocks noGrp="1" noChangeArrowheads="1"/>
          </p:cNvSpPr>
          <p:nvPr/>
        </p:nvSpPr>
        <p:spPr bwMode="auto">
          <a:xfrm>
            <a:off x="0" y="8829967"/>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nchor="b"/>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200"/>
          </a:p>
        </p:txBody>
      </p:sp>
      <p:sp>
        <p:nvSpPr>
          <p:cNvPr id="52229" name="Rectangle 7"/>
          <p:cNvSpPr txBox="1">
            <a:spLocks noGrp="1" noChangeArrowheads="1"/>
          </p:cNvSpPr>
          <p:nvPr/>
        </p:nvSpPr>
        <p:spPr bwMode="auto">
          <a:xfrm>
            <a:off x="3884613" y="8829967"/>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nchor="b"/>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fld id="{B8952EEE-D569-40DC-86D4-ABC07851AB33}" type="slidenum">
              <a:rPr lang="en-US" altLang="en-US" sz="1200"/>
              <a:pPr algn="r" eaLnBrk="1" hangingPunct="1"/>
              <a:t>22</a:t>
            </a:fld>
            <a:endParaRPr lang="en-US" altLang="en-US" sz="1200"/>
          </a:p>
        </p:txBody>
      </p:sp>
      <p:sp>
        <p:nvSpPr>
          <p:cNvPr id="5223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2231" name="Rectangle 3"/>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pPr eaLnBrk="1" hangingPunct="1">
              <a:lnSpc>
                <a:spcPct val="90000"/>
              </a:lnSpc>
              <a:spcBef>
                <a:spcPct val="20000"/>
              </a:spcBef>
              <a:buClr>
                <a:schemeClr val="tx1"/>
              </a:buClr>
              <a:buSzPct val="75000"/>
              <a:buFont typeface="Wingdings" charset="2"/>
              <a:buNone/>
            </a:pPr>
            <a:r>
              <a:rPr lang="en-US" altLang="en-US" sz="2800" i="1">
                <a:latin typeface="Arial" charset="0"/>
              </a:rPr>
              <a:t>Mention that the framework is laid out in this fashion to represent the cyclical nature of teacher’s work.</a:t>
            </a:r>
            <a:r>
              <a:rPr lang="en-US" altLang="en-US" sz="2800" i="1">
                <a:solidFill>
                  <a:srgbClr val="FFF500"/>
                </a:solidFill>
                <a:latin typeface="Arial" charset="0"/>
              </a:rPr>
              <a:t>  </a:t>
            </a:r>
          </a:p>
        </p:txBody>
      </p:sp>
      <p:sp>
        <p:nvSpPr>
          <p:cNvPr id="52232"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838" indent="-285707" eaLnBrk="0" hangingPunct="0">
              <a:defRPr sz="2400">
                <a:solidFill>
                  <a:schemeClr val="tx1"/>
                </a:solidFill>
                <a:latin typeface="Arial" charset="0"/>
                <a:ea typeface="ＭＳ Ｐゴシック" charset="-128"/>
              </a:defRPr>
            </a:lvl2pPr>
            <a:lvl3pPr marL="1142829" indent="-228566" eaLnBrk="0" hangingPunct="0">
              <a:defRPr sz="2400">
                <a:solidFill>
                  <a:schemeClr val="tx1"/>
                </a:solidFill>
                <a:latin typeface="Arial" charset="0"/>
                <a:ea typeface="ＭＳ Ｐゴシック" charset="-128"/>
              </a:defRPr>
            </a:lvl3pPr>
            <a:lvl4pPr marL="1599961" indent="-228566" eaLnBrk="0" hangingPunct="0">
              <a:defRPr sz="2400">
                <a:solidFill>
                  <a:schemeClr val="tx1"/>
                </a:solidFill>
                <a:latin typeface="Arial" charset="0"/>
                <a:ea typeface="ＭＳ Ｐゴシック" charset="-128"/>
              </a:defRPr>
            </a:lvl4pPr>
            <a:lvl5pPr marL="2057092" indent="-228566" eaLnBrk="0" hangingPunct="0">
              <a:defRPr sz="2400">
                <a:solidFill>
                  <a:schemeClr val="tx1"/>
                </a:solidFill>
                <a:latin typeface="Arial" charset="0"/>
                <a:ea typeface="ＭＳ Ｐゴシック" charset="-128"/>
              </a:defRPr>
            </a:lvl5pPr>
            <a:lvl6pPr marL="2514223" indent="-228566" defTabSz="457131" eaLnBrk="0" fontAlgn="base" hangingPunct="0">
              <a:spcBef>
                <a:spcPct val="0"/>
              </a:spcBef>
              <a:spcAft>
                <a:spcPct val="0"/>
              </a:spcAft>
              <a:defRPr sz="2400">
                <a:solidFill>
                  <a:schemeClr val="tx1"/>
                </a:solidFill>
                <a:latin typeface="Arial" charset="0"/>
                <a:ea typeface="ＭＳ Ｐゴシック" charset="-128"/>
              </a:defRPr>
            </a:lvl6pPr>
            <a:lvl7pPr marL="2971355" indent="-228566" defTabSz="457131" eaLnBrk="0" fontAlgn="base" hangingPunct="0">
              <a:spcBef>
                <a:spcPct val="0"/>
              </a:spcBef>
              <a:spcAft>
                <a:spcPct val="0"/>
              </a:spcAft>
              <a:defRPr sz="2400">
                <a:solidFill>
                  <a:schemeClr val="tx1"/>
                </a:solidFill>
                <a:latin typeface="Arial" charset="0"/>
                <a:ea typeface="ＭＳ Ｐゴシック" charset="-128"/>
              </a:defRPr>
            </a:lvl7pPr>
            <a:lvl8pPr marL="3428487" indent="-228566" defTabSz="457131" eaLnBrk="0" fontAlgn="base" hangingPunct="0">
              <a:spcBef>
                <a:spcPct val="0"/>
              </a:spcBef>
              <a:spcAft>
                <a:spcPct val="0"/>
              </a:spcAft>
              <a:defRPr sz="2400">
                <a:solidFill>
                  <a:schemeClr val="tx1"/>
                </a:solidFill>
                <a:latin typeface="Arial" charset="0"/>
                <a:ea typeface="ＭＳ Ｐゴシック" charset="-128"/>
              </a:defRPr>
            </a:lvl8pPr>
            <a:lvl9pPr marL="3885619" indent="-228566" defTabSz="457131"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4DB0159-5055-4723-9B25-7945AAB24703}" type="datetime1">
              <a:rPr lang="en-US" altLang="en-US" sz="1200"/>
              <a:pPr eaLnBrk="1" hangingPunct="1"/>
              <a:t>4/22/2015</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838" indent="-285707" eaLnBrk="0" hangingPunct="0">
              <a:defRPr sz="2400">
                <a:solidFill>
                  <a:schemeClr val="tx1"/>
                </a:solidFill>
                <a:latin typeface="Arial" charset="0"/>
                <a:ea typeface="ＭＳ Ｐゴシック" charset="-128"/>
              </a:defRPr>
            </a:lvl2pPr>
            <a:lvl3pPr marL="1142829" indent="-228566" eaLnBrk="0" hangingPunct="0">
              <a:defRPr sz="2400">
                <a:solidFill>
                  <a:schemeClr val="tx1"/>
                </a:solidFill>
                <a:latin typeface="Arial" charset="0"/>
                <a:ea typeface="ＭＳ Ｐゴシック" charset="-128"/>
              </a:defRPr>
            </a:lvl3pPr>
            <a:lvl4pPr marL="1599961" indent="-228566" eaLnBrk="0" hangingPunct="0">
              <a:defRPr sz="2400">
                <a:solidFill>
                  <a:schemeClr val="tx1"/>
                </a:solidFill>
                <a:latin typeface="Arial" charset="0"/>
                <a:ea typeface="ＭＳ Ｐゴシック" charset="-128"/>
              </a:defRPr>
            </a:lvl4pPr>
            <a:lvl5pPr marL="2057092" indent="-228566" eaLnBrk="0" hangingPunct="0">
              <a:defRPr sz="2400">
                <a:solidFill>
                  <a:schemeClr val="tx1"/>
                </a:solidFill>
                <a:latin typeface="Arial" charset="0"/>
                <a:ea typeface="ＭＳ Ｐゴシック" charset="-128"/>
              </a:defRPr>
            </a:lvl5pPr>
            <a:lvl6pPr marL="2514223" indent="-228566" defTabSz="457131" eaLnBrk="0" fontAlgn="base" hangingPunct="0">
              <a:spcBef>
                <a:spcPct val="0"/>
              </a:spcBef>
              <a:spcAft>
                <a:spcPct val="0"/>
              </a:spcAft>
              <a:defRPr sz="2400">
                <a:solidFill>
                  <a:schemeClr val="tx1"/>
                </a:solidFill>
                <a:latin typeface="Arial" charset="0"/>
                <a:ea typeface="ＭＳ Ｐゴシック" charset="-128"/>
              </a:defRPr>
            </a:lvl6pPr>
            <a:lvl7pPr marL="2971355" indent="-228566" defTabSz="457131" eaLnBrk="0" fontAlgn="base" hangingPunct="0">
              <a:spcBef>
                <a:spcPct val="0"/>
              </a:spcBef>
              <a:spcAft>
                <a:spcPct val="0"/>
              </a:spcAft>
              <a:defRPr sz="2400">
                <a:solidFill>
                  <a:schemeClr val="tx1"/>
                </a:solidFill>
                <a:latin typeface="Arial" charset="0"/>
                <a:ea typeface="ＭＳ Ｐゴシック" charset="-128"/>
              </a:defRPr>
            </a:lvl7pPr>
            <a:lvl8pPr marL="3428487" indent="-228566" defTabSz="457131" eaLnBrk="0" fontAlgn="base" hangingPunct="0">
              <a:spcBef>
                <a:spcPct val="0"/>
              </a:spcBef>
              <a:spcAft>
                <a:spcPct val="0"/>
              </a:spcAft>
              <a:defRPr sz="2400">
                <a:solidFill>
                  <a:schemeClr val="tx1"/>
                </a:solidFill>
                <a:latin typeface="Arial" charset="0"/>
                <a:ea typeface="ＭＳ Ｐゴシック" charset="-128"/>
              </a:defRPr>
            </a:lvl8pPr>
            <a:lvl9pPr marL="3885619" indent="-228566" defTabSz="457131"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40C00B0-B2A4-4AE2-AE7B-B32CD923E4A3}" type="slidenum">
              <a:rPr lang="en-US" altLang="en-US" sz="1200"/>
              <a:pPr eaLnBrk="1" hangingPunct="1"/>
              <a:t>23</a:t>
            </a:fld>
            <a:endParaRPr lang="en-US" altLang="en-US" sz="1200"/>
          </a:p>
        </p:txBody>
      </p:sp>
      <p:sp>
        <p:nvSpPr>
          <p:cNvPr id="36867" name="Rectangle 7"/>
          <p:cNvSpPr txBox="1">
            <a:spLocks noGrp="1" noChangeArrowheads="1"/>
          </p:cNvSpPr>
          <p:nvPr/>
        </p:nvSpPr>
        <p:spPr bwMode="auto">
          <a:xfrm>
            <a:off x="3884613" y="8829967"/>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78" tIns="44988" rIns="89978" bIns="44988" anchor="b"/>
          <a:lstStyle>
            <a:lvl1pPr defTabSz="874713" eaLnBrk="0" hangingPunct="0">
              <a:defRPr sz="2400">
                <a:solidFill>
                  <a:schemeClr val="tx1"/>
                </a:solidFill>
                <a:latin typeface="Arial" charset="0"/>
                <a:ea typeface="ＭＳ Ｐゴシック" charset="-128"/>
              </a:defRPr>
            </a:lvl1pPr>
            <a:lvl2pPr marL="742950" indent="-285750" defTabSz="874713" eaLnBrk="0" hangingPunct="0">
              <a:defRPr sz="2400">
                <a:solidFill>
                  <a:schemeClr val="tx1"/>
                </a:solidFill>
                <a:latin typeface="Arial" charset="0"/>
                <a:ea typeface="ＭＳ Ｐゴシック" charset="-128"/>
              </a:defRPr>
            </a:lvl2pPr>
            <a:lvl3pPr marL="1143000" indent="-228600" defTabSz="874713" eaLnBrk="0" hangingPunct="0">
              <a:defRPr sz="2400">
                <a:solidFill>
                  <a:schemeClr val="tx1"/>
                </a:solidFill>
                <a:latin typeface="Arial" charset="0"/>
                <a:ea typeface="ＭＳ Ｐゴシック" charset="-128"/>
              </a:defRPr>
            </a:lvl3pPr>
            <a:lvl4pPr marL="1600200" indent="-228600" defTabSz="874713" eaLnBrk="0" hangingPunct="0">
              <a:defRPr sz="2400">
                <a:solidFill>
                  <a:schemeClr val="tx1"/>
                </a:solidFill>
                <a:latin typeface="Arial" charset="0"/>
                <a:ea typeface="ＭＳ Ｐゴシック" charset="-128"/>
              </a:defRPr>
            </a:lvl4pPr>
            <a:lvl5pPr marL="2057400" indent="-228600" defTabSz="874713" eaLnBrk="0" hangingPunct="0">
              <a:defRPr sz="2400">
                <a:solidFill>
                  <a:schemeClr val="tx1"/>
                </a:solidFill>
                <a:latin typeface="Arial" charset="0"/>
                <a:ea typeface="ＭＳ Ｐゴシック" charset="-128"/>
              </a:defRPr>
            </a:lvl5pPr>
            <a:lvl6pPr marL="2514600" indent="-228600" defTabSz="8747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8747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8747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874713"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fld id="{632A11AC-9D3F-4442-93D0-21FD6FF72DBB}" type="slidenum">
              <a:rPr lang="en-US" altLang="en-US" sz="1200">
                <a:latin typeface="Calibri" charset="0"/>
              </a:rPr>
              <a:pPr algn="r" eaLnBrk="1" hangingPunct="1"/>
              <a:t>23</a:t>
            </a:fld>
            <a:endParaRPr lang="en-US" altLang="en-US" sz="1200">
              <a:latin typeface="Calibri" charset="0"/>
            </a:endParaRPr>
          </a:p>
        </p:txBody>
      </p:sp>
      <p:sp>
        <p:nvSpPr>
          <p:cNvPr id="36868" name="Rectangle 2"/>
          <p:cNvSpPr>
            <a:spLocks noGrp="1" noRot="1" noChangeAspect="1" noChangeArrowheads="1" noTextEdit="1"/>
          </p:cNvSpPr>
          <p:nvPr>
            <p:ph type="sldImg"/>
          </p:nvPr>
        </p:nvSpPr>
        <p:spPr bwMode="auto">
          <a:xfrm>
            <a:off x="1295400" y="0"/>
            <a:ext cx="3816350" cy="28622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3"/>
          <p:cNvSpPr>
            <a:spLocks noGrp="1" noChangeArrowheads="1"/>
          </p:cNvSpPr>
          <p:nvPr>
            <p:ph type="body" idx="1"/>
          </p:nvPr>
        </p:nvSpPr>
        <p:spPr bwMode="auto">
          <a:xfrm>
            <a:off x="685800" y="3405453"/>
            <a:ext cx="5486400" cy="51162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978" tIns="44988" rIns="89978" bIns="44988" numCol="1" anchor="t" anchorCtr="0" compatLnSpc="1">
            <a:prstTxWarp prst="textNoShape">
              <a:avLst/>
            </a:prstTxWarp>
          </a:bodyPr>
          <a:lstStyle/>
          <a:p>
            <a:pPr eaLnBrk="1" hangingPunct="1">
              <a:spcBef>
                <a:spcPct val="0"/>
              </a:spcBef>
            </a:pPr>
            <a:endParaRPr lang="en-US" altLang="en-US" smtClean="0">
              <a:latin typeface="Arial" charset="0"/>
            </a:endParaRPr>
          </a:p>
          <a:p>
            <a:pPr eaLnBrk="1" hangingPunct="1">
              <a:spcBef>
                <a:spcPct val="0"/>
              </a:spcBef>
            </a:pPr>
            <a:endParaRPr lang="en-US" altLang="en-US" smtClean="0">
              <a:latin typeface="Arial" charset="0"/>
            </a:endParaRPr>
          </a:p>
          <a:p>
            <a:pPr eaLnBrk="1" hangingPunct="1">
              <a:spcBef>
                <a:spcPct val="0"/>
              </a:spcBef>
              <a:spcAft>
                <a:spcPct val="40000"/>
              </a:spcAft>
            </a:pPr>
            <a:endParaRPr lang="en-US" altLang="en-US" smtClean="0">
              <a:latin typeface="Arial" charset="0"/>
            </a:endParaRPr>
          </a:p>
          <a:p>
            <a:pPr eaLnBrk="1" hangingPunct="1">
              <a:spcBef>
                <a:spcPct val="0"/>
              </a:spcBef>
            </a:pPr>
            <a:r>
              <a:rPr lang="en-US" altLang="en-US" smtClean="0">
                <a:latin typeface="Arial" charset="0"/>
              </a:rPr>
              <a:t>  </a:t>
            </a:r>
          </a:p>
          <a:p>
            <a:pPr eaLnBrk="1" hangingPunct="1">
              <a:spcBef>
                <a:spcPct val="0"/>
              </a:spcBef>
            </a:pPr>
            <a:endParaRPr lang="en-US" altLang="en-US" smtClean="0">
              <a:latin typeface="Arial" charset="0"/>
            </a:endParaRPr>
          </a:p>
        </p:txBody>
      </p:sp>
      <p:sp>
        <p:nvSpPr>
          <p:cNvPr id="36870"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838" indent="-285707" eaLnBrk="0" hangingPunct="0">
              <a:defRPr sz="2400">
                <a:solidFill>
                  <a:schemeClr val="tx1"/>
                </a:solidFill>
                <a:latin typeface="Arial" charset="0"/>
                <a:ea typeface="ＭＳ Ｐゴシック" charset="-128"/>
              </a:defRPr>
            </a:lvl2pPr>
            <a:lvl3pPr marL="1142829" indent="-228566" eaLnBrk="0" hangingPunct="0">
              <a:defRPr sz="2400">
                <a:solidFill>
                  <a:schemeClr val="tx1"/>
                </a:solidFill>
                <a:latin typeface="Arial" charset="0"/>
                <a:ea typeface="ＭＳ Ｐゴシック" charset="-128"/>
              </a:defRPr>
            </a:lvl3pPr>
            <a:lvl4pPr marL="1599961" indent="-228566" eaLnBrk="0" hangingPunct="0">
              <a:defRPr sz="2400">
                <a:solidFill>
                  <a:schemeClr val="tx1"/>
                </a:solidFill>
                <a:latin typeface="Arial" charset="0"/>
                <a:ea typeface="ＭＳ Ｐゴシック" charset="-128"/>
              </a:defRPr>
            </a:lvl4pPr>
            <a:lvl5pPr marL="2057092" indent="-228566" eaLnBrk="0" hangingPunct="0">
              <a:defRPr sz="2400">
                <a:solidFill>
                  <a:schemeClr val="tx1"/>
                </a:solidFill>
                <a:latin typeface="Arial" charset="0"/>
                <a:ea typeface="ＭＳ Ｐゴシック" charset="-128"/>
              </a:defRPr>
            </a:lvl5pPr>
            <a:lvl6pPr marL="2514223" indent="-228566" defTabSz="457131" eaLnBrk="0" fontAlgn="base" hangingPunct="0">
              <a:spcBef>
                <a:spcPct val="0"/>
              </a:spcBef>
              <a:spcAft>
                <a:spcPct val="0"/>
              </a:spcAft>
              <a:defRPr sz="2400">
                <a:solidFill>
                  <a:schemeClr val="tx1"/>
                </a:solidFill>
                <a:latin typeface="Arial" charset="0"/>
                <a:ea typeface="ＭＳ Ｐゴシック" charset="-128"/>
              </a:defRPr>
            </a:lvl6pPr>
            <a:lvl7pPr marL="2971355" indent="-228566" defTabSz="457131" eaLnBrk="0" fontAlgn="base" hangingPunct="0">
              <a:spcBef>
                <a:spcPct val="0"/>
              </a:spcBef>
              <a:spcAft>
                <a:spcPct val="0"/>
              </a:spcAft>
              <a:defRPr sz="2400">
                <a:solidFill>
                  <a:schemeClr val="tx1"/>
                </a:solidFill>
                <a:latin typeface="Arial" charset="0"/>
                <a:ea typeface="ＭＳ Ｐゴシック" charset="-128"/>
              </a:defRPr>
            </a:lvl7pPr>
            <a:lvl8pPr marL="3428487" indent="-228566" defTabSz="457131" eaLnBrk="0" fontAlgn="base" hangingPunct="0">
              <a:spcBef>
                <a:spcPct val="0"/>
              </a:spcBef>
              <a:spcAft>
                <a:spcPct val="0"/>
              </a:spcAft>
              <a:defRPr sz="2400">
                <a:solidFill>
                  <a:schemeClr val="tx1"/>
                </a:solidFill>
                <a:latin typeface="Arial" charset="0"/>
                <a:ea typeface="ＭＳ Ｐゴシック" charset="-128"/>
              </a:defRPr>
            </a:lvl8pPr>
            <a:lvl9pPr marL="3885619" indent="-228566" defTabSz="457131"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DD4CD4B-68FB-472E-A5C5-BEF130238334}" type="datetime1">
              <a:rPr lang="en-US" altLang="en-US" sz="1200"/>
              <a:pPr eaLnBrk="1" hangingPunct="1"/>
              <a:t>4/22/2015</a:t>
            </a:fld>
            <a:endParaRPr lang="en-US" altLang="en-US" sz="1200"/>
          </a:p>
        </p:txBody>
      </p:sp>
      <p:sp>
        <p:nvSpPr>
          <p:cNvPr id="36871" name="Footer Placeholder 6"/>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742838" indent="-285707" eaLnBrk="0" hangingPunct="0">
              <a:defRPr sz="2400">
                <a:solidFill>
                  <a:schemeClr val="tx1"/>
                </a:solidFill>
                <a:latin typeface="Arial" charset="0"/>
                <a:ea typeface="ＭＳ Ｐゴシック" charset="-128"/>
              </a:defRPr>
            </a:lvl2pPr>
            <a:lvl3pPr marL="1142829" indent="-228566" eaLnBrk="0" hangingPunct="0">
              <a:defRPr sz="2400">
                <a:solidFill>
                  <a:schemeClr val="tx1"/>
                </a:solidFill>
                <a:latin typeface="Arial" charset="0"/>
                <a:ea typeface="ＭＳ Ｐゴシック" charset="-128"/>
              </a:defRPr>
            </a:lvl3pPr>
            <a:lvl4pPr marL="1599961" indent="-228566" eaLnBrk="0" hangingPunct="0">
              <a:defRPr sz="2400">
                <a:solidFill>
                  <a:schemeClr val="tx1"/>
                </a:solidFill>
                <a:latin typeface="Arial" charset="0"/>
                <a:ea typeface="ＭＳ Ｐゴシック" charset="-128"/>
              </a:defRPr>
            </a:lvl4pPr>
            <a:lvl5pPr marL="2057092" indent="-228566" eaLnBrk="0" hangingPunct="0">
              <a:defRPr sz="2400">
                <a:solidFill>
                  <a:schemeClr val="tx1"/>
                </a:solidFill>
                <a:latin typeface="Arial" charset="0"/>
                <a:ea typeface="ＭＳ Ｐゴシック" charset="-128"/>
              </a:defRPr>
            </a:lvl5pPr>
            <a:lvl6pPr marL="2514223" indent="-228566" defTabSz="457131" eaLnBrk="0" fontAlgn="base" hangingPunct="0">
              <a:spcBef>
                <a:spcPct val="0"/>
              </a:spcBef>
              <a:spcAft>
                <a:spcPct val="0"/>
              </a:spcAft>
              <a:defRPr sz="2400">
                <a:solidFill>
                  <a:schemeClr val="tx1"/>
                </a:solidFill>
                <a:latin typeface="Arial" charset="0"/>
                <a:ea typeface="ＭＳ Ｐゴシック" charset="-128"/>
              </a:defRPr>
            </a:lvl6pPr>
            <a:lvl7pPr marL="2971355" indent="-228566" defTabSz="457131" eaLnBrk="0" fontAlgn="base" hangingPunct="0">
              <a:spcBef>
                <a:spcPct val="0"/>
              </a:spcBef>
              <a:spcAft>
                <a:spcPct val="0"/>
              </a:spcAft>
              <a:defRPr sz="2400">
                <a:solidFill>
                  <a:schemeClr val="tx1"/>
                </a:solidFill>
                <a:latin typeface="Arial" charset="0"/>
                <a:ea typeface="ＭＳ Ｐゴシック" charset="-128"/>
              </a:defRPr>
            </a:lvl7pPr>
            <a:lvl8pPr marL="3428487" indent="-228566" defTabSz="457131" eaLnBrk="0" fontAlgn="base" hangingPunct="0">
              <a:spcBef>
                <a:spcPct val="0"/>
              </a:spcBef>
              <a:spcAft>
                <a:spcPct val="0"/>
              </a:spcAft>
              <a:defRPr sz="2400">
                <a:solidFill>
                  <a:schemeClr val="tx1"/>
                </a:solidFill>
                <a:latin typeface="Arial" charset="0"/>
                <a:ea typeface="ＭＳ Ｐゴシック" charset="-128"/>
              </a:defRPr>
            </a:lvl8pPr>
            <a:lvl9pPr marL="3885619" indent="-228566" defTabSz="457131"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200"/>
              <a:t>Educator Module #1</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742838" indent="-285707" eaLnBrk="0" hangingPunct="0">
              <a:defRPr sz="2400">
                <a:solidFill>
                  <a:schemeClr val="tx1"/>
                </a:solidFill>
                <a:latin typeface="Arial" charset="0"/>
                <a:ea typeface="ＭＳ Ｐゴシック" charset="-128"/>
              </a:defRPr>
            </a:lvl2pPr>
            <a:lvl3pPr marL="1142829" indent="-228566" eaLnBrk="0" hangingPunct="0">
              <a:defRPr sz="2400">
                <a:solidFill>
                  <a:schemeClr val="tx1"/>
                </a:solidFill>
                <a:latin typeface="Arial" charset="0"/>
                <a:ea typeface="ＭＳ Ｐゴシック" charset="-128"/>
              </a:defRPr>
            </a:lvl3pPr>
            <a:lvl4pPr marL="1599961" indent="-228566" eaLnBrk="0" hangingPunct="0">
              <a:defRPr sz="2400">
                <a:solidFill>
                  <a:schemeClr val="tx1"/>
                </a:solidFill>
                <a:latin typeface="Arial" charset="0"/>
                <a:ea typeface="ＭＳ Ｐゴシック" charset="-128"/>
              </a:defRPr>
            </a:lvl4pPr>
            <a:lvl5pPr marL="2057092" indent="-228566" eaLnBrk="0" hangingPunct="0">
              <a:defRPr sz="2400">
                <a:solidFill>
                  <a:schemeClr val="tx1"/>
                </a:solidFill>
                <a:latin typeface="Arial" charset="0"/>
                <a:ea typeface="ＭＳ Ｐゴシック" charset="-128"/>
              </a:defRPr>
            </a:lvl5pPr>
            <a:lvl6pPr marL="2514223" indent="-228566" defTabSz="457131" eaLnBrk="0" fontAlgn="base" hangingPunct="0">
              <a:spcBef>
                <a:spcPct val="0"/>
              </a:spcBef>
              <a:spcAft>
                <a:spcPct val="0"/>
              </a:spcAft>
              <a:defRPr sz="2400">
                <a:solidFill>
                  <a:schemeClr val="tx1"/>
                </a:solidFill>
                <a:latin typeface="Arial" charset="0"/>
                <a:ea typeface="ＭＳ Ｐゴシック" charset="-128"/>
              </a:defRPr>
            </a:lvl6pPr>
            <a:lvl7pPr marL="2971355" indent="-228566" defTabSz="457131" eaLnBrk="0" fontAlgn="base" hangingPunct="0">
              <a:spcBef>
                <a:spcPct val="0"/>
              </a:spcBef>
              <a:spcAft>
                <a:spcPct val="0"/>
              </a:spcAft>
              <a:defRPr sz="2400">
                <a:solidFill>
                  <a:schemeClr val="tx1"/>
                </a:solidFill>
                <a:latin typeface="Arial" charset="0"/>
                <a:ea typeface="ＭＳ Ｐゴシック" charset="-128"/>
              </a:defRPr>
            </a:lvl7pPr>
            <a:lvl8pPr marL="3428487" indent="-228566" defTabSz="457131" eaLnBrk="0" fontAlgn="base" hangingPunct="0">
              <a:spcBef>
                <a:spcPct val="0"/>
              </a:spcBef>
              <a:spcAft>
                <a:spcPct val="0"/>
              </a:spcAft>
              <a:defRPr sz="2400">
                <a:solidFill>
                  <a:schemeClr val="tx1"/>
                </a:solidFill>
                <a:latin typeface="Arial" charset="0"/>
                <a:ea typeface="ＭＳ Ｐゴシック" charset="-128"/>
              </a:defRPr>
            </a:lvl8pPr>
            <a:lvl9pPr marL="3885619" indent="-228566" defTabSz="457131"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200"/>
              <a:t>Educator Module #1</a:t>
            </a:r>
          </a:p>
        </p:txBody>
      </p:sp>
      <p:sp>
        <p:nvSpPr>
          <p:cNvPr id="7270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838" indent="-285707" eaLnBrk="0" hangingPunct="0">
              <a:defRPr sz="2400">
                <a:solidFill>
                  <a:schemeClr val="tx1"/>
                </a:solidFill>
                <a:latin typeface="Arial" charset="0"/>
                <a:ea typeface="ＭＳ Ｐゴシック" charset="-128"/>
              </a:defRPr>
            </a:lvl2pPr>
            <a:lvl3pPr marL="1142829" indent="-228566" eaLnBrk="0" hangingPunct="0">
              <a:defRPr sz="2400">
                <a:solidFill>
                  <a:schemeClr val="tx1"/>
                </a:solidFill>
                <a:latin typeface="Arial" charset="0"/>
                <a:ea typeface="ＭＳ Ｐゴシック" charset="-128"/>
              </a:defRPr>
            </a:lvl3pPr>
            <a:lvl4pPr marL="1599961" indent="-228566" eaLnBrk="0" hangingPunct="0">
              <a:defRPr sz="2400">
                <a:solidFill>
                  <a:schemeClr val="tx1"/>
                </a:solidFill>
                <a:latin typeface="Arial" charset="0"/>
                <a:ea typeface="ＭＳ Ｐゴシック" charset="-128"/>
              </a:defRPr>
            </a:lvl4pPr>
            <a:lvl5pPr marL="2057092" indent="-228566" eaLnBrk="0" hangingPunct="0">
              <a:defRPr sz="2400">
                <a:solidFill>
                  <a:schemeClr val="tx1"/>
                </a:solidFill>
                <a:latin typeface="Arial" charset="0"/>
                <a:ea typeface="ＭＳ Ｐゴシック" charset="-128"/>
              </a:defRPr>
            </a:lvl5pPr>
            <a:lvl6pPr marL="2514223" indent="-228566" defTabSz="457131" eaLnBrk="0" fontAlgn="base" hangingPunct="0">
              <a:spcBef>
                <a:spcPct val="0"/>
              </a:spcBef>
              <a:spcAft>
                <a:spcPct val="0"/>
              </a:spcAft>
              <a:defRPr sz="2400">
                <a:solidFill>
                  <a:schemeClr val="tx1"/>
                </a:solidFill>
                <a:latin typeface="Arial" charset="0"/>
                <a:ea typeface="ＭＳ Ｐゴシック" charset="-128"/>
              </a:defRPr>
            </a:lvl6pPr>
            <a:lvl7pPr marL="2971355" indent="-228566" defTabSz="457131" eaLnBrk="0" fontAlgn="base" hangingPunct="0">
              <a:spcBef>
                <a:spcPct val="0"/>
              </a:spcBef>
              <a:spcAft>
                <a:spcPct val="0"/>
              </a:spcAft>
              <a:defRPr sz="2400">
                <a:solidFill>
                  <a:schemeClr val="tx1"/>
                </a:solidFill>
                <a:latin typeface="Arial" charset="0"/>
                <a:ea typeface="ＭＳ Ｐゴシック" charset="-128"/>
              </a:defRPr>
            </a:lvl7pPr>
            <a:lvl8pPr marL="3428487" indent="-228566" defTabSz="457131" eaLnBrk="0" fontAlgn="base" hangingPunct="0">
              <a:spcBef>
                <a:spcPct val="0"/>
              </a:spcBef>
              <a:spcAft>
                <a:spcPct val="0"/>
              </a:spcAft>
              <a:defRPr sz="2400">
                <a:solidFill>
                  <a:schemeClr val="tx1"/>
                </a:solidFill>
                <a:latin typeface="Arial" charset="0"/>
                <a:ea typeface="ＭＳ Ｐゴシック" charset="-128"/>
              </a:defRPr>
            </a:lvl8pPr>
            <a:lvl9pPr marL="3885619" indent="-228566" defTabSz="457131"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C5E7BD5-770F-44EE-807D-86D765F6B9E8}" type="slidenum">
              <a:rPr lang="en-US" altLang="en-US" sz="1200"/>
              <a:pPr eaLnBrk="1" hangingPunct="1"/>
              <a:t>24</a:t>
            </a:fld>
            <a:endParaRPr lang="en-US" altLang="en-US" sz="1200"/>
          </a:p>
        </p:txBody>
      </p:sp>
      <p:sp>
        <p:nvSpPr>
          <p:cNvPr id="7270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270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lnSpc>
                <a:spcPct val="90000"/>
              </a:lnSpc>
              <a:spcBef>
                <a:spcPct val="20000"/>
              </a:spcBef>
              <a:buClr>
                <a:schemeClr val="tx1"/>
              </a:buClr>
              <a:buSzPct val="75000"/>
              <a:buFont typeface="Wingdings" charset="2"/>
              <a:buNone/>
            </a:pPr>
            <a:r>
              <a:rPr lang="en-US" altLang="en-US" sz="2800" i="1">
                <a:solidFill>
                  <a:srgbClr val="FFF500"/>
                </a:solidFill>
                <a:latin typeface="Arial" charset="0"/>
                <a:ea typeface="Osaka" charset="-128"/>
              </a:rPr>
              <a:t>Share this after you have done the chart on each one. They will appear one at a time.</a:t>
            </a:r>
          </a:p>
        </p:txBody>
      </p:sp>
      <p:sp>
        <p:nvSpPr>
          <p:cNvPr id="72710"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838" indent="-285707" eaLnBrk="0" hangingPunct="0">
              <a:defRPr sz="2400">
                <a:solidFill>
                  <a:schemeClr val="tx1"/>
                </a:solidFill>
                <a:latin typeface="Arial" charset="0"/>
                <a:ea typeface="ＭＳ Ｐゴシック" charset="-128"/>
              </a:defRPr>
            </a:lvl2pPr>
            <a:lvl3pPr marL="1142829" indent="-228566" eaLnBrk="0" hangingPunct="0">
              <a:defRPr sz="2400">
                <a:solidFill>
                  <a:schemeClr val="tx1"/>
                </a:solidFill>
                <a:latin typeface="Arial" charset="0"/>
                <a:ea typeface="ＭＳ Ｐゴシック" charset="-128"/>
              </a:defRPr>
            </a:lvl3pPr>
            <a:lvl4pPr marL="1599961" indent="-228566" eaLnBrk="0" hangingPunct="0">
              <a:defRPr sz="2400">
                <a:solidFill>
                  <a:schemeClr val="tx1"/>
                </a:solidFill>
                <a:latin typeface="Arial" charset="0"/>
                <a:ea typeface="ＭＳ Ｐゴシック" charset="-128"/>
              </a:defRPr>
            </a:lvl4pPr>
            <a:lvl5pPr marL="2057092" indent="-228566" eaLnBrk="0" hangingPunct="0">
              <a:defRPr sz="2400">
                <a:solidFill>
                  <a:schemeClr val="tx1"/>
                </a:solidFill>
                <a:latin typeface="Arial" charset="0"/>
                <a:ea typeface="ＭＳ Ｐゴシック" charset="-128"/>
              </a:defRPr>
            </a:lvl5pPr>
            <a:lvl6pPr marL="2514223" indent="-228566" defTabSz="457131" eaLnBrk="0" fontAlgn="base" hangingPunct="0">
              <a:spcBef>
                <a:spcPct val="0"/>
              </a:spcBef>
              <a:spcAft>
                <a:spcPct val="0"/>
              </a:spcAft>
              <a:defRPr sz="2400">
                <a:solidFill>
                  <a:schemeClr val="tx1"/>
                </a:solidFill>
                <a:latin typeface="Arial" charset="0"/>
                <a:ea typeface="ＭＳ Ｐゴシック" charset="-128"/>
              </a:defRPr>
            </a:lvl6pPr>
            <a:lvl7pPr marL="2971355" indent="-228566" defTabSz="457131" eaLnBrk="0" fontAlgn="base" hangingPunct="0">
              <a:spcBef>
                <a:spcPct val="0"/>
              </a:spcBef>
              <a:spcAft>
                <a:spcPct val="0"/>
              </a:spcAft>
              <a:defRPr sz="2400">
                <a:solidFill>
                  <a:schemeClr val="tx1"/>
                </a:solidFill>
                <a:latin typeface="Arial" charset="0"/>
                <a:ea typeface="ＭＳ Ｐゴシック" charset="-128"/>
              </a:defRPr>
            </a:lvl7pPr>
            <a:lvl8pPr marL="3428487" indent="-228566" defTabSz="457131" eaLnBrk="0" fontAlgn="base" hangingPunct="0">
              <a:spcBef>
                <a:spcPct val="0"/>
              </a:spcBef>
              <a:spcAft>
                <a:spcPct val="0"/>
              </a:spcAft>
              <a:defRPr sz="2400">
                <a:solidFill>
                  <a:schemeClr val="tx1"/>
                </a:solidFill>
                <a:latin typeface="Arial" charset="0"/>
                <a:ea typeface="ＭＳ Ｐゴシック" charset="-128"/>
              </a:defRPr>
            </a:lvl8pPr>
            <a:lvl9pPr marL="3885619" indent="-228566" defTabSz="457131"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191AEF3-35FF-46A6-A57B-48BFF530F1D0}" type="datetime1">
              <a:rPr lang="en-US" altLang="en-US" sz="1200"/>
              <a:pPr eaLnBrk="1" hangingPunct="1"/>
              <a:t>4/22/2015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742838" indent="-285707" eaLnBrk="0" hangingPunct="0">
              <a:defRPr sz="2400">
                <a:solidFill>
                  <a:schemeClr val="tx1"/>
                </a:solidFill>
                <a:latin typeface="Arial" charset="0"/>
                <a:ea typeface="ＭＳ Ｐゴシック" charset="-128"/>
              </a:defRPr>
            </a:lvl2pPr>
            <a:lvl3pPr marL="1142829" indent="-228566" eaLnBrk="0" hangingPunct="0">
              <a:defRPr sz="2400">
                <a:solidFill>
                  <a:schemeClr val="tx1"/>
                </a:solidFill>
                <a:latin typeface="Arial" charset="0"/>
                <a:ea typeface="ＭＳ Ｐゴシック" charset="-128"/>
              </a:defRPr>
            </a:lvl3pPr>
            <a:lvl4pPr marL="1599961" indent="-228566" eaLnBrk="0" hangingPunct="0">
              <a:defRPr sz="2400">
                <a:solidFill>
                  <a:schemeClr val="tx1"/>
                </a:solidFill>
                <a:latin typeface="Arial" charset="0"/>
                <a:ea typeface="ＭＳ Ｐゴシック" charset="-128"/>
              </a:defRPr>
            </a:lvl4pPr>
            <a:lvl5pPr marL="2057092" indent="-228566" eaLnBrk="0" hangingPunct="0">
              <a:defRPr sz="2400">
                <a:solidFill>
                  <a:schemeClr val="tx1"/>
                </a:solidFill>
                <a:latin typeface="Arial" charset="0"/>
                <a:ea typeface="ＭＳ Ｐゴシック" charset="-128"/>
              </a:defRPr>
            </a:lvl5pPr>
            <a:lvl6pPr marL="2514223" indent="-228566" defTabSz="457131" eaLnBrk="0" fontAlgn="base" hangingPunct="0">
              <a:spcBef>
                <a:spcPct val="0"/>
              </a:spcBef>
              <a:spcAft>
                <a:spcPct val="0"/>
              </a:spcAft>
              <a:defRPr sz="2400">
                <a:solidFill>
                  <a:schemeClr val="tx1"/>
                </a:solidFill>
                <a:latin typeface="Arial" charset="0"/>
                <a:ea typeface="ＭＳ Ｐゴシック" charset="-128"/>
              </a:defRPr>
            </a:lvl6pPr>
            <a:lvl7pPr marL="2971355" indent="-228566" defTabSz="457131" eaLnBrk="0" fontAlgn="base" hangingPunct="0">
              <a:spcBef>
                <a:spcPct val="0"/>
              </a:spcBef>
              <a:spcAft>
                <a:spcPct val="0"/>
              </a:spcAft>
              <a:defRPr sz="2400">
                <a:solidFill>
                  <a:schemeClr val="tx1"/>
                </a:solidFill>
                <a:latin typeface="Arial" charset="0"/>
                <a:ea typeface="ＭＳ Ｐゴシック" charset="-128"/>
              </a:defRPr>
            </a:lvl7pPr>
            <a:lvl8pPr marL="3428487" indent="-228566" defTabSz="457131" eaLnBrk="0" fontAlgn="base" hangingPunct="0">
              <a:spcBef>
                <a:spcPct val="0"/>
              </a:spcBef>
              <a:spcAft>
                <a:spcPct val="0"/>
              </a:spcAft>
              <a:defRPr sz="2400">
                <a:solidFill>
                  <a:schemeClr val="tx1"/>
                </a:solidFill>
                <a:latin typeface="Arial" charset="0"/>
                <a:ea typeface="ＭＳ Ｐゴシック" charset="-128"/>
              </a:defRPr>
            </a:lvl8pPr>
            <a:lvl9pPr marL="3885619" indent="-228566" defTabSz="457131"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200"/>
              <a:t>Educator Module #1</a:t>
            </a:r>
          </a:p>
        </p:txBody>
      </p:sp>
      <p:sp>
        <p:nvSpPr>
          <p:cNvPr id="7373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838" indent="-285707" eaLnBrk="0" hangingPunct="0">
              <a:defRPr sz="2400">
                <a:solidFill>
                  <a:schemeClr val="tx1"/>
                </a:solidFill>
                <a:latin typeface="Arial" charset="0"/>
                <a:ea typeface="ＭＳ Ｐゴシック" charset="-128"/>
              </a:defRPr>
            </a:lvl2pPr>
            <a:lvl3pPr marL="1142829" indent="-228566" eaLnBrk="0" hangingPunct="0">
              <a:defRPr sz="2400">
                <a:solidFill>
                  <a:schemeClr val="tx1"/>
                </a:solidFill>
                <a:latin typeface="Arial" charset="0"/>
                <a:ea typeface="ＭＳ Ｐゴシック" charset="-128"/>
              </a:defRPr>
            </a:lvl3pPr>
            <a:lvl4pPr marL="1599961" indent="-228566" eaLnBrk="0" hangingPunct="0">
              <a:defRPr sz="2400">
                <a:solidFill>
                  <a:schemeClr val="tx1"/>
                </a:solidFill>
                <a:latin typeface="Arial" charset="0"/>
                <a:ea typeface="ＭＳ Ｐゴシック" charset="-128"/>
              </a:defRPr>
            </a:lvl4pPr>
            <a:lvl5pPr marL="2057092" indent="-228566" eaLnBrk="0" hangingPunct="0">
              <a:defRPr sz="2400">
                <a:solidFill>
                  <a:schemeClr val="tx1"/>
                </a:solidFill>
                <a:latin typeface="Arial" charset="0"/>
                <a:ea typeface="ＭＳ Ｐゴシック" charset="-128"/>
              </a:defRPr>
            </a:lvl5pPr>
            <a:lvl6pPr marL="2514223" indent="-228566" defTabSz="457131" eaLnBrk="0" fontAlgn="base" hangingPunct="0">
              <a:spcBef>
                <a:spcPct val="0"/>
              </a:spcBef>
              <a:spcAft>
                <a:spcPct val="0"/>
              </a:spcAft>
              <a:defRPr sz="2400">
                <a:solidFill>
                  <a:schemeClr val="tx1"/>
                </a:solidFill>
                <a:latin typeface="Arial" charset="0"/>
                <a:ea typeface="ＭＳ Ｐゴシック" charset="-128"/>
              </a:defRPr>
            </a:lvl6pPr>
            <a:lvl7pPr marL="2971355" indent="-228566" defTabSz="457131" eaLnBrk="0" fontAlgn="base" hangingPunct="0">
              <a:spcBef>
                <a:spcPct val="0"/>
              </a:spcBef>
              <a:spcAft>
                <a:spcPct val="0"/>
              </a:spcAft>
              <a:defRPr sz="2400">
                <a:solidFill>
                  <a:schemeClr val="tx1"/>
                </a:solidFill>
                <a:latin typeface="Arial" charset="0"/>
                <a:ea typeface="ＭＳ Ｐゴシック" charset="-128"/>
              </a:defRPr>
            </a:lvl7pPr>
            <a:lvl8pPr marL="3428487" indent="-228566" defTabSz="457131" eaLnBrk="0" fontAlgn="base" hangingPunct="0">
              <a:spcBef>
                <a:spcPct val="0"/>
              </a:spcBef>
              <a:spcAft>
                <a:spcPct val="0"/>
              </a:spcAft>
              <a:defRPr sz="2400">
                <a:solidFill>
                  <a:schemeClr val="tx1"/>
                </a:solidFill>
                <a:latin typeface="Arial" charset="0"/>
                <a:ea typeface="ＭＳ Ｐゴシック" charset="-128"/>
              </a:defRPr>
            </a:lvl8pPr>
            <a:lvl9pPr marL="3885619" indent="-228566" defTabSz="457131"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3238EDC-1F56-4D2F-BC6D-34D2CD83BEF9}" type="slidenum">
              <a:rPr lang="en-US" altLang="en-US" sz="1200"/>
              <a:pPr eaLnBrk="1" hangingPunct="1"/>
              <a:t>25</a:t>
            </a:fld>
            <a:endParaRPr lang="en-US" altLang="en-US" sz="1200"/>
          </a:p>
        </p:txBody>
      </p:sp>
      <p:sp>
        <p:nvSpPr>
          <p:cNvPr id="7373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373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lnSpc>
                <a:spcPct val="90000"/>
              </a:lnSpc>
              <a:spcBef>
                <a:spcPct val="20000"/>
              </a:spcBef>
              <a:buClr>
                <a:schemeClr val="tx1"/>
              </a:buClr>
              <a:buSzPct val="75000"/>
              <a:buFont typeface="Wingdings" charset="2"/>
              <a:buNone/>
            </a:pPr>
            <a:r>
              <a:rPr lang="en-US" altLang="en-US" sz="2800" i="1">
                <a:solidFill>
                  <a:srgbClr val="FFF500"/>
                </a:solidFill>
                <a:latin typeface="Arial" charset="0"/>
                <a:ea typeface="Osaka" charset="-128"/>
              </a:rPr>
              <a:t>Share this after you have done the chart on each one. They will appear one at a time.</a:t>
            </a:r>
          </a:p>
        </p:txBody>
      </p:sp>
      <p:sp>
        <p:nvSpPr>
          <p:cNvPr id="73734"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838" indent="-285707" eaLnBrk="0" hangingPunct="0">
              <a:defRPr sz="2400">
                <a:solidFill>
                  <a:schemeClr val="tx1"/>
                </a:solidFill>
                <a:latin typeface="Arial" charset="0"/>
                <a:ea typeface="ＭＳ Ｐゴシック" charset="-128"/>
              </a:defRPr>
            </a:lvl2pPr>
            <a:lvl3pPr marL="1142829" indent="-228566" eaLnBrk="0" hangingPunct="0">
              <a:defRPr sz="2400">
                <a:solidFill>
                  <a:schemeClr val="tx1"/>
                </a:solidFill>
                <a:latin typeface="Arial" charset="0"/>
                <a:ea typeface="ＭＳ Ｐゴシック" charset="-128"/>
              </a:defRPr>
            </a:lvl3pPr>
            <a:lvl4pPr marL="1599961" indent="-228566" eaLnBrk="0" hangingPunct="0">
              <a:defRPr sz="2400">
                <a:solidFill>
                  <a:schemeClr val="tx1"/>
                </a:solidFill>
                <a:latin typeface="Arial" charset="0"/>
                <a:ea typeface="ＭＳ Ｐゴシック" charset="-128"/>
              </a:defRPr>
            </a:lvl4pPr>
            <a:lvl5pPr marL="2057092" indent="-228566" eaLnBrk="0" hangingPunct="0">
              <a:defRPr sz="2400">
                <a:solidFill>
                  <a:schemeClr val="tx1"/>
                </a:solidFill>
                <a:latin typeface="Arial" charset="0"/>
                <a:ea typeface="ＭＳ Ｐゴシック" charset="-128"/>
              </a:defRPr>
            </a:lvl5pPr>
            <a:lvl6pPr marL="2514223" indent="-228566" defTabSz="457131" eaLnBrk="0" fontAlgn="base" hangingPunct="0">
              <a:spcBef>
                <a:spcPct val="0"/>
              </a:spcBef>
              <a:spcAft>
                <a:spcPct val="0"/>
              </a:spcAft>
              <a:defRPr sz="2400">
                <a:solidFill>
                  <a:schemeClr val="tx1"/>
                </a:solidFill>
                <a:latin typeface="Arial" charset="0"/>
                <a:ea typeface="ＭＳ Ｐゴシック" charset="-128"/>
              </a:defRPr>
            </a:lvl6pPr>
            <a:lvl7pPr marL="2971355" indent="-228566" defTabSz="457131" eaLnBrk="0" fontAlgn="base" hangingPunct="0">
              <a:spcBef>
                <a:spcPct val="0"/>
              </a:spcBef>
              <a:spcAft>
                <a:spcPct val="0"/>
              </a:spcAft>
              <a:defRPr sz="2400">
                <a:solidFill>
                  <a:schemeClr val="tx1"/>
                </a:solidFill>
                <a:latin typeface="Arial" charset="0"/>
                <a:ea typeface="ＭＳ Ｐゴシック" charset="-128"/>
              </a:defRPr>
            </a:lvl7pPr>
            <a:lvl8pPr marL="3428487" indent="-228566" defTabSz="457131" eaLnBrk="0" fontAlgn="base" hangingPunct="0">
              <a:spcBef>
                <a:spcPct val="0"/>
              </a:spcBef>
              <a:spcAft>
                <a:spcPct val="0"/>
              </a:spcAft>
              <a:defRPr sz="2400">
                <a:solidFill>
                  <a:schemeClr val="tx1"/>
                </a:solidFill>
                <a:latin typeface="Arial" charset="0"/>
                <a:ea typeface="ＭＳ Ｐゴシック" charset="-128"/>
              </a:defRPr>
            </a:lvl8pPr>
            <a:lvl9pPr marL="3885619" indent="-228566" defTabSz="457131"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1DC7F3D-5360-4EA6-883E-F9A4E0FC8081}" type="datetime1">
              <a:rPr lang="en-US" altLang="en-US" sz="1200"/>
              <a:pPr eaLnBrk="1" hangingPunct="1"/>
              <a:t>4/22/2015</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sz="1000" dirty="0">
                <a:latin typeface="Calibri" charset="0"/>
                <a:ea typeface="ＭＳ Ｐゴシック" charset="0"/>
                <a:cs typeface="ＭＳ Ｐゴシック" charset="0"/>
              </a:rPr>
              <a:t>The components of the 2013 </a:t>
            </a:r>
            <a:r>
              <a:rPr lang="en-US" sz="1000" dirty="0" err="1">
                <a:latin typeface="Calibri" charset="0"/>
                <a:ea typeface="ＭＳ Ｐゴシック" charset="0"/>
                <a:cs typeface="ＭＳ Ｐゴシック" charset="0"/>
              </a:rPr>
              <a:t>FfT</a:t>
            </a:r>
            <a:r>
              <a:rPr lang="en-US" sz="1000" dirty="0">
                <a:latin typeface="Calibri" charset="0"/>
                <a:ea typeface="ＭＳ Ｐゴシック" charset="0"/>
                <a:cs typeface="ＭＳ Ｐゴシック" charset="0"/>
              </a:rPr>
              <a:t> are further clarified through the levels of performance.  At the beginning of school and through much of our daily work directly with students and peers, we dance between the levels of performance, especially proficient and the “new” excellent. </a:t>
            </a:r>
          </a:p>
          <a:p>
            <a:pPr>
              <a:lnSpc>
                <a:spcPct val="80000"/>
              </a:lnSpc>
              <a:spcBef>
                <a:spcPct val="0"/>
              </a:spcBef>
              <a:buFontTx/>
              <a:buChar char="•"/>
            </a:pPr>
            <a:r>
              <a:rPr lang="en-US" sz="1000" dirty="0">
                <a:latin typeface="Calibri" charset="0"/>
                <a:ea typeface="ＭＳ Ｐゴシック" charset="0"/>
                <a:cs typeface="ＭＳ Ｐゴシック" charset="0"/>
              </a:rPr>
              <a:t>At the beginning of the year we do a lot of setting up the learning environment for success through modeling, think </a:t>
            </a:r>
            <a:r>
              <a:rPr lang="en-US" sz="1000" dirty="0" err="1">
                <a:latin typeface="Calibri" charset="0"/>
                <a:ea typeface="ＭＳ Ｐゴシック" charset="0"/>
                <a:cs typeface="ＭＳ Ｐゴシック" charset="0"/>
              </a:rPr>
              <a:t>alouds</a:t>
            </a:r>
            <a:r>
              <a:rPr lang="en-US" sz="1000" dirty="0">
                <a:latin typeface="Calibri" charset="0"/>
                <a:ea typeface="ＭＳ Ｐゴシック" charset="0"/>
                <a:cs typeface="ＭＳ Ｐゴシック" charset="0"/>
              </a:rPr>
              <a:t>, guided practice </a:t>
            </a:r>
            <a:r>
              <a:rPr lang="en-US" sz="1000" dirty="0" err="1">
                <a:latin typeface="Calibri" charset="0"/>
                <a:ea typeface="ＭＳ Ｐゴシック" charset="0"/>
                <a:cs typeface="ＭＳ Ｐゴシック" charset="0"/>
              </a:rPr>
              <a:t>etc</a:t>
            </a:r>
            <a:r>
              <a:rPr lang="en-US" sz="1000" dirty="0">
                <a:latin typeface="Calibri" charset="0"/>
                <a:ea typeface="ＭＳ Ｐゴシック" charset="0"/>
                <a:cs typeface="ＭＳ Ｐゴシック" charset="0"/>
              </a:rPr>
              <a:t> at the proficient level of teaching. This level has teacher-directed success and provides an avenue for teachers to collaboratively share “what works”.  </a:t>
            </a:r>
          </a:p>
          <a:p>
            <a:pPr>
              <a:lnSpc>
                <a:spcPct val="80000"/>
              </a:lnSpc>
              <a:spcBef>
                <a:spcPct val="0"/>
              </a:spcBef>
              <a:buFontTx/>
              <a:buChar char="•"/>
            </a:pPr>
            <a:r>
              <a:rPr lang="en-US" sz="1000" dirty="0">
                <a:latin typeface="Calibri" charset="0"/>
                <a:ea typeface="ＭＳ Ｐゴシック" charset="0"/>
                <a:cs typeface="ＭＳ Ｐゴシック" charset="0"/>
              </a:rPr>
              <a:t>When students are ready for sharing and extending some of the learning experiences in Domain 2 and 3, the teacher provides </a:t>
            </a:r>
            <a:r>
              <a:rPr lang="en-US" sz="1000" dirty="0" err="1">
                <a:latin typeface="Calibri" charset="0"/>
                <a:ea typeface="ＭＳ Ｐゴシック" charset="0"/>
                <a:cs typeface="ＭＳ Ｐゴシック" charset="0"/>
              </a:rPr>
              <a:t>scaffolded</a:t>
            </a:r>
            <a:r>
              <a:rPr lang="en-US" sz="1000" dirty="0">
                <a:latin typeface="Calibri" charset="0"/>
                <a:ea typeface="ＭＳ Ｐゴシック" charset="0"/>
                <a:cs typeface="ＭＳ Ｐゴシック" charset="0"/>
              </a:rPr>
              <a:t> support to learning into the “new” excellent. At this level we see student-directed success where the teacher moves to the role of “guide on the side” and provides more individually support to students. We also see the teacher providing collaborative leadership at this level.</a:t>
            </a:r>
          </a:p>
          <a:p>
            <a:pPr>
              <a:lnSpc>
                <a:spcPct val="80000"/>
              </a:lnSpc>
              <a:spcBef>
                <a:spcPct val="0"/>
              </a:spcBef>
              <a:buFontTx/>
              <a:buChar char="•"/>
            </a:pPr>
            <a:r>
              <a:rPr lang="en-US" sz="1000" dirty="0">
                <a:latin typeface="Calibri" charset="0"/>
                <a:ea typeface="ＭＳ Ｐゴシック" charset="0"/>
                <a:cs typeface="ＭＳ Ｐゴシック" charset="0"/>
              </a:rPr>
              <a:t>The level of Needs Improvement is where often new teachers (new to profession or new to subject or grade level) see some of their beginning practices where they have limited or inconsistent planning or instructional practice.  This is why focused mentoring and coaching is provided at this level of practice.</a:t>
            </a:r>
          </a:p>
          <a:p>
            <a:pPr>
              <a:lnSpc>
                <a:spcPct val="80000"/>
              </a:lnSpc>
              <a:spcBef>
                <a:spcPct val="0"/>
              </a:spcBef>
              <a:buFontTx/>
              <a:buChar char="•"/>
            </a:pPr>
            <a:r>
              <a:rPr lang="en-US" sz="1000" dirty="0">
                <a:latin typeface="Calibri" charset="0"/>
                <a:ea typeface="ＭＳ Ｐゴシック" charset="0"/>
                <a:cs typeface="ＭＳ Ｐゴシック" charset="0"/>
              </a:rPr>
              <a:t>Finally, the unsatisfactory level is harmful practice that does not benefit students, peers, or the individual teacher.  At this level, the administrator needs to address immediately with the teacher the harmful practice and provide a clear, concise process for moving rapidly to improved practice.</a:t>
            </a: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49911" indent="-288428" eaLnBrk="0" hangingPunct="0">
              <a:defRPr sz="2500">
                <a:solidFill>
                  <a:schemeClr val="tx1"/>
                </a:solidFill>
                <a:latin typeface="Arial" charset="0"/>
                <a:ea typeface="ＭＳ Ｐゴシック" charset="0"/>
              </a:defRPr>
            </a:lvl2pPr>
            <a:lvl3pPr marL="1153710" indent="-230742" eaLnBrk="0" hangingPunct="0">
              <a:defRPr sz="2500">
                <a:solidFill>
                  <a:schemeClr val="tx1"/>
                </a:solidFill>
                <a:latin typeface="Arial" charset="0"/>
                <a:ea typeface="ＭＳ Ｐゴシック" charset="0"/>
              </a:defRPr>
            </a:lvl3pPr>
            <a:lvl4pPr marL="1615194" indent="-230742" eaLnBrk="0" hangingPunct="0">
              <a:defRPr sz="2500">
                <a:solidFill>
                  <a:schemeClr val="tx1"/>
                </a:solidFill>
                <a:latin typeface="Arial" charset="0"/>
                <a:ea typeface="ＭＳ Ｐゴシック" charset="0"/>
              </a:defRPr>
            </a:lvl4pPr>
            <a:lvl5pPr marL="2076678" indent="-230742" eaLnBrk="0" hangingPunct="0">
              <a:defRPr sz="2500">
                <a:solidFill>
                  <a:schemeClr val="tx1"/>
                </a:solidFill>
                <a:latin typeface="Arial" charset="0"/>
                <a:ea typeface="ＭＳ Ｐゴシック" charset="0"/>
              </a:defRPr>
            </a:lvl5pPr>
            <a:lvl6pPr marL="2538161" indent="-230742" eaLnBrk="0" fontAlgn="base" hangingPunct="0">
              <a:spcBef>
                <a:spcPct val="0"/>
              </a:spcBef>
              <a:spcAft>
                <a:spcPct val="0"/>
              </a:spcAft>
              <a:defRPr sz="2500">
                <a:solidFill>
                  <a:schemeClr val="tx1"/>
                </a:solidFill>
                <a:latin typeface="Arial" charset="0"/>
                <a:ea typeface="ＭＳ Ｐゴシック" charset="0"/>
              </a:defRPr>
            </a:lvl6pPr>
            <a:lvl7pPr marL="2999645" indent="-230742" eaLnBrk="0" fontAlgn="base" hangingPunct="0">
              <a:spcBef>
                <a:spcPct val="0"/>
              </a:spcBef>
              <a:spcAft>
                <a:spcPct val="0"/>
              </a:spcAft>
              <a:defRPr sz="2500">
                <a:solidFill>
                  <a:schemeClr val="tx1"/>
                </a:solidFill>
                <a:latin typeface="Arial" charset="0"/>
                <a:ea typeface="ＭＳ Ｐゴシック" charset="0"/>
              </a:defRPr>
            </a:lvl7pPr>
            <a:lvl8pPr marL="3461130" indent="-230742" eaLnBrk="0" fontAlgn="base" hangingPunct="0">
              <a:spcBef>
                <a:spcPct val="0"/>
              </a:spcBef>
              <a:spcAft>
                <a:spcPct val="0"/>
              </a:spcAft>
              <a:defRPr sz="2500">
                <a:solidFill>
                  <a:schemeClr val="tx1"/>
                </a:solidFill>
                <a:latin typeface="Arial" charset="0"/>
                <a:ea typeface="ＭＳ Ｐゴシック" charset="0"/>
              </a:defRPr>
            </a:lvl8pPr>
            <a:lvl9pPr marL="3922614" indent="-230742"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ADCC0134-E160-1C41-AF1E-E8D67C049F8B}" type="slidenum">
              <a:rPr lang="en-US" sz="1200">
                <a:latin typeface="Calibri" charset="0"/>
              </a:rPr>
              <a:pPr eaLnBrk="1" hangingPunct="1"/>
              <a:t>26</a:t>
            </a:fld>
            <a:endParaRPr lang="en-US" sz="12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ea typeface="ＭＳ Ｐゴシック" pitchFamily="34" charset="-128"/>
              </a:rPr>
              <a:t>Busy slide…</a:t>
            </a:r>
          </a:p>
          <a:p>
            <a:pPr eaLnBrk="1" hangingPunct="1"/>
            <a:r>
              <a:rPr lang="en-US" altLang="en-US" smtClean="0">
                <a:ea typeface="ＭＳ Ｐゴシック" pitchFamily="34" charset="-128"/>
              </a:rPr>
              <a:t>Can the graph be displayed while you describe the results??  Will this be in the handout?</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9911" indent="-288428" eaLnBrk="0" hangingPunct="0">
              <a:spcBef>
                <a:spcPct val="30000"/>
              </a:spcBef>
              <a:defRPr sz="1200">
                <a:solidFill>
                  <a:schemeClr val="tx1"/>
                </a:solidFill>
                <a:latin typeface="Calibri" pitchFamily="34" charset="0"/>
                <a:ea typeface="ＭＳ Ｐゴシック" pitchFamily="34" charset="-128"/>
              </a:defRPr>
            </a:lvl2pPr>
            <a:lvl3pPr marL="1153710" indent="-230742" eaLnBrk="0" hangingPunct="0">
              <a:spcBef>
                <a:spcPct val="30000"/>
              </a:spcBef>
              <a:defRPr sz="1200">
                <a:solidFill>
                  <a:schemeClr val="tx1"/>
                </a:solidFill>
                <a:latin typeface="Calibri" pitchFamily="34" charset="0"/>
                <a:ea typeface="ＭＳ Ｐゴシック" pitchFamily="34" charset="-128"/>
              </a:defRPr>
            </a:lvl3pPr>
            <a:lvl4pPr marL="1615194" indent="-230742" eaLnBrk="0" hangingPunct="0">
              <a:spcBef>
                <a:spcPct val="30000"/>
              </a:spcBef>
              <a:defRPr sz="1200">
                <a:solidFill>
                  <a:schemeClr val="tx1"/>
                </a:solidFill>
                <a:latin typeface="Calibri" pitchFamily="34" charset="0"/>
                <a:ea typeface="ＭＳ Ｐゴシック" pitchFamily="34" charset="-128"/>
              </a:defRPr>
            </a:lvl4pPr>
            <a:lvl5pPr marL="2076678" indent="-230742" eaLnBrk="0" hangingPunct="0">
              <a:spcBef>
                <a:spcPct val="30000"/>
              </a:spcBef>
              <a:defRPr sz="1200">
                <a:solidFill>
                  <a:schemeClr val="tx1"/>
                </a:solidFill>
                <a:latin typeface="Calibri" pitchFamily="34" charset="0"/>
                <a:ea typeface="ＭＳ Ｐゴシック" pitchFamily="34" charset="-128"/>
              </a:defRPr>
            </a:lvl5pPr>
            <a:lvl6pPr marL="2538161" indent="-230742" defTabSz="46148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99645" indent="-230742" defTabSz="46148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61130" indent="-230742" defTabSz="46148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22614" indent="-230742" defTabSz="46148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56D07DC-31ED-41AD-82F8-B9303B577027}" type="slidenum">
              <a:rPr lang="en-US" altLang="en-US"/>
              <a:pPr eaLnBrk="1" hangingPunct="1">
                <a:spcBef>
                  <a:spcPct val="0"/>
                </a:spcBef>
              </a:pPr>
              <a:t>27</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The presenter asks </a:t>
            </a:r>
            <a:r>
              <a:rPr lang="en-US" dirty="0"/>
              <a:t>each participant to put four </a:t>
            </a:r>
            <a:r>
              <a:rPr lang="en-US" dirty="0" err="1"/>
              <a:t>stickies</a:t>
            </a:r>
            <a:r>
              <a:rPr lang="en-US" dirty="0"/>
              <a:t> on the front of the </a:t>
            </a:r>
            <a:r>
              <a:rPr lang="en-US" dirty="0" err="1"/>
              <a:t>FfT</a:t>
            </a:r>
            <a:r>
              <a:rPr lang="en-US" dirty="0"/>
              <a:t>.  One sticky note on D1, one on D2 etc.  Remind them that this Cue Card Review will give additional priorities and ideas to think about and use as we implement the </a:t>
            </a:r>
            <a:r>
              <a:rPr lang="en-US" dirty="0" err="1"/>
              <a:t>FfT</a:t>
            </a:r>
            <a:r>
              <a:rPr lang="en-US" dirty="0"/>
              <a:t> into the new teacher evaluation process. </a:t>
            </a:r>
          </a:p>
          <a:p>
            <a:r>
              <a:rPr lang="en-US" dirty="0"/>
              <a:t>Ask the participants to put three bullets on each sticky note.  One bullet stands for the BIG IDEA of the Domain, the second bullet is for the anchor component which is the link to the other components in the domain and the third bullet is a cluster that is important to the domain.</a:t>
            </a:r>
          </a:p>
          <a:p>
            <a:r>
              <a:rPr lang="en-US" dirty="0"/>
              <a:t> </a:t>
            </a:r>
          </a:p>
          <a:p>
            <a:r>
              <a:rPr lang="en-US" b="1" dirty="0"/>
              <a:t>Domain 1: </a:t>
            </a:r>
            <a:r>
              <a:rPr lang="en-US" dirty="0"/>
              <a:t>The Big IDEA is that Domain 1 is what sets the “magic” of learning up for success.  The common core requires that we individually and collaboratively plan for key content to be taught in new, more extensive ways so we will have to plan purposefully to make that happen.  1e is the anchor component.  Ultimately Domain 1 asks that we plan “coherent instruction” by determining instructional content and outcomes, deeply knowing our students, developing or selecting ongoing assessments and designing highly engaging learning activities.  Finally, Domain 1 is organized around a DESIGN cluster that helps the teacher to design backward with first 1c – Learning Outcome, then determining 1f the formative assessment and then develop appropriate approaches for learning through 1e. </a:t>
            </a:r>
          </a:p>
          <a:p>
            <a:r>
              <a:rPr lang="en-US" dirty="0"/>
              <a:t> </a:t>
            </a:r>
          </a:p>
          <a:p>
            <a:r>
              <a:rPr lang="en-US" b="1" dirty="0"/>
              <a:t>Domain 2: </a:t>
            </a:r>
            <a:r>
              <a:rPr lang="en-US" dirty="0"/>
              <a:t>The big IDEA is this Domain is the “gatekeeper” to opening or closing the door to Domain 3 – Instruction.  The more that students feel welcome and supported through Domain 2, the more risks and challenges </a:t>
            </a:r>
            <a:r>
              <a:rPr lang="en-US" dirty="0" err="1"/>
              <a:t>Ss</a:t>
            </a:r>
            <a:r>
              <a:rPr lang="en-US" dirty="0"/>
              <a:t> will take in Domain 3.  So the anchor component is 2b – Culture for Learning.  While the other components are really important to supporting student involvement, 2b is about “the worth-</a:t>
            </a:r>
            <a:r>
              <a:rPr lang="en-US" dirty="0" err="1"/>
              <a:t>i</a:t>
            </a:r>
            <a:r>
              <a:rPr lang="en-US" dirty="0"/>
              <a:t>-ness” of learning.  The MANAGEMENT cluster – 2c, 2d, 2e represent “first things first” in the learning environment and help students to be able to understand their roles and expectations for working in the classroom independent of the teacher and inter-dependent with other students.</a:t>
            </a:r>
          </a:p>
          <a:p>
            <a:r>
              <a:rPr lang="en-US" dirty="0"/>
              <a:t> </a:t>
            </a:r>
          </a:p>
          <a:p>
            <a:r>
              <a:rPr lang="en-US" b="1" dirty="0"/>
              <a:t>Domain 3: </a:t>
            </a:r>
            <a:r>
              <a:rPr lang="en-US" dirty="0"/>
              <a:t>The big IDEA of Domain 3 is “Magic”…when teachers support students to intellectually commit and work together to learn challenging information, there is a feeling almost like something magical is going on…high level learning.  Based on the purposeful planning that we do in Domain 1, Domain 3 provides the components to support students gaining and extending important information.  It is no surprise that Component 3c is the anchor to Domain 3.  Engaging students in learning is teaching job #1!  It is also why schools exist </a:t>
            </a:r>
            <a:r>
              <a:rPr lang="en-US" dirty="0">
                <a:sym typeface="Wingdings"/>
              </a:rPr>
              <a:t></a:t>
            </a:r>
            <a:r>
              <a:rPr lang="en-US" dirty="0"/>
              <a:t>! There are TWO clusters, the first cluster is COMMUNICATION with 3a as the lead but also linking to Domain 2a and 2b.  Communicating the directions, procedures and instructional expectations is challenging and it is an important part of teaching for learning.  The second cluster, ENGAGEMENT is the BIGGIE and most challenging. Taken all together as 3b, 3c, and 3d or broken apart to dive into individually, these components ask for high-leverage/thoughtful questions, using a variety of discussion techniques, facilitating engaging activities and formatively checking on student learning. Each of these are really challenging but together are REALLY IMPORTANT work in teaching.</a:t>
            </a:r>
          </a:p>
          <a:p>
            <a:r>
              <a:rPr lang="en-US" dirty="0"/>
              <a:t> </a:t>
            </a:r>
          </a:p>
          <a:p>
            <a:r>
              <a:rPr lang="en-US" b="1" dirty="0"/>
              <a:t>Domain 4: </a:t>
            </a:r>
            <a:r>
              <a:rPr lang="en-US" dirty="0"/>
              <a:t>The final BIG IDEA is being a “Change Agent” in Domain 4.  Domain 4 provides the capacity for teachers to reflect, use records, work with families and their peers to continue to grow their practice. The work of teaching/student learning is never done.  The anchor for Domain 4  is 4a – Reflecting on Teaching but it is also in some ways the anchor for the whole framework.  We want to build that reflective practice aligned with other Domain 4 components to maximize our work and support student improvement.  The Domain 4 cluster is PROFESSIONALISM – 4d (working well with others), 4e, (continuing to grow our individual practice), and 4f (being an advocate for students, families and school/district).  </a:t>
            </a:r>
          </a:p>
          <a:p>
            <a:r>
              <a:rPr lang="en-US" dirty="0"/>
              <a:t> </a:t>
            </a: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46119" indent="-286969" eaLnBrk="0" hangingPunct="0">
              <a:defRPr sz="2500">
                <a:solidFill>
                  <a:schemeClr val="tx1"/>
                </a:solidFill>
                <a:latin typeface="Arial" charset="0"/>
                <a:ea typeface="ＭＳ Ｐゴシック" charset="0"/>
              </a:defRPr>
            </a:lvl2pPr>
            <a:lvl3pPr marL="1147876" indent="-229575" eaLnBrk="0" hangingPunct="0">
              <a:defRPr sz="2500">
                <a:solidFill>
                  <a:schemeClr val="tx1"/>
                </a:solidFill>
                <a:latin typeface="Arial" charset="0"/>
                <a:ea typeface="ＭＳ Ｐゴシック" charset="0"/>
              </a:defRPr>
            </a:lvl3pPr>
            <a:lvl4pPr marL="1607027" indent="-229575" eaLnBrk="0" hangingPunct="0">
              <a:defRPr sz="2500">
                <a:solidFill>
                  <a:schemeClr val="tx1"/>
                </a:solidFill>
                <a:latin typeface="Arial" charset="0"/>
                <a:ea typeface="ＭＳ Ｐゴシック" charset="0"/>
              </a:defRPr>
            </a:lvl4pPr>
            <a:lvl5pPr marL="2066177" indent="-229575" eaLnBrk="0" hangingPunct="0">
              <a:defRPr sz="2500">
                <a:solidFill>
                  <a:schemeClr val="tx1"/>
                </a:solidFill>
                <a:latin typeface="Arial" charset="0"/>
                <a:ea typeface="ＭＳ Ｐゴシック" charset="0"/>
              </a:defRPr>
            </a:lvl5pPr>
            <a:lvl6pPr marL="2525327" indent="-229575" eaLnBrk="0" fontAlgn="base" hangingPunct="0">
              <a:spcBef>
                <a:spcPct val="0"/>
              </a:spcBef>
              <a:spcAft>
                <a:spcPct val="0"/>
              </a:spcAft>
              <a:defRPr sz="2500">
                <a:solidFill>
                  <a:schemeClr val="tx1"/>
                </a:solidFill>
                <a:latin typeface="Arial" charset="0"/>
                <a:ea typeface="ＭＳ Ｐゴシック" charset="0"/>
              </a:defRPr>
            </a:lvl6pPr>
            <a:lvl7pPr marL="2984477" indent="-229575" eaLnBrk="0" fontAlgn="base" hangingPunct="0">
              <a:spcBef>
                <a:spcPct val="0"/>
              </a:spcBef>
              <a:spcAft>
                <a:spcPct val="0"/>
              </a:spcAft>
              <a:defRPr sz="2500">
                <a:solidFill>
                  <a:schemeClr val="tx1"/>
                </a:solidFill>
                <a:latin typeface="Arial" charset="0"/>
                <a:ea typeface="ＭＳ Ｐゴシック" charset="0"/>
              </a:defRPr>
            </a:lvl7pPr>
            <a:lvl8pPr marL="3443629" indent="-229575" eaLnBrk="0" fontAlgn="base" hangingPunct="0">
              <a:spcBef>
                <a:spcPct val="0"/>
              </a:spcBef>
              <a:spcAft>
                <a:spcPct val="0"/>
              </a:spcAft>
              <a:defRPr sz="2500">
                <a:solidFill>
                  <a:schemeClr val="tx1"/>
                </a:solidFill>
                <a:latin typeface="Arial" charset="0"/>
                <a:ea typeface="ＭＳ Ｐゴシック" charset="0"/>
              </a:defRPr>
            </a:lvl8pPr>
            <a:lvl9pPr marL="3902779" indent="-229575"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E1FEEB39-1506-1C45-85C4-52DAA8796E42}" type="slidenum">
              <a:rPr lang="en-US" sz="1200">
                <a:latin typeface="Calibri" charset="0"/>
              </a:rPr>
              <a:pPr eaLnBrk="1" hangingPunct="1"/>
              <a:t>28</a:t>
            </a:fld>
            <a:endParaRPr 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defTabSz="448696">
              <a:spcBef>
                <a:spcPct val="0"/>
              </a:spcBef>
              <a:defRPr/>
            </a:pPr>
            <a:r>
              <a:rPr lang="en-US" dirty="0" smtClean="0">
                <a:latin typeface="Calibri" charset="0"/>
              </a:rPr>
              <a:t>Welcome</a:t>
            </a:r>
            <a:r>
              <a:rPr lang="en-US" baseline="0" dirty="0" smtClean="0">
                <a:latin typeface="Calibri" charset="0"/>
              </a:rPr>
              <a:t> and Connector: 20 minutes</a:t>
            </a:r>
          </a:p>
          <a:p>
            <a:pPr defTabSz="448696">
              <a:spcBef>
                <a:spcPct val="0"/>
              </a:spcBef>
              <a:defRPr/>
            </a:pPr>
            <a:endParaRPr lang="en-US" baseline="0" dirty="0" smtClean="0">
              <a:latin typeface="Calibri" charset="0"/>
            </a:endParaRPr>
          </a:p>
          <a:p>
            <a:pPr defTabSz="448696">
              <a:spcBef>
                <a:spcPct val="0"/>
              </a:spcBef>
              <a:defRPr/>
            </a:pPr>
            <a:r>
              <a:rPr lang="en-US" baseline="0" dirty="0" smtClean="0">
                <a:latin typeface="Calibri" charset="0"/>
              </a:rPr>
              <a:t>Give brief review of the key priorities of the session as displayed on screen (they click in one at a time)</a:t>
            </a:r>
          </a:p>
          <a:p>
            <a:pPr eaLnBrk="1" hangingPunct="1">
              <a:spcBef>
                <a:spcPct val="0"/>
              </a:spcBef>
            </a:pPr>
            <a:endParaRPr lang="en-US" dirty="0">
              <a:latin typeface="Calibri"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49911" indent="-288428" eaLnBrk="0" hangingPunct="0">
              <a:defRPr sz="2500">
                <a:solidFill>
                  <a:schemeClr val="tx1"/>
                </a:solidFill>
                <a:latin typeface="Arial" charset="0"/>
                <a:ea typeface="ＭＳ Ｐゴシック" charset="0"/>
              </a:defRPr>
            </a:lvl2pPr>
            <a:lvl3pPr marL="1153710" indent="-230742" eaLnBrk="0" hangingPunct="0">
              <a:defRPr sz="2500">
                <a:solidFill>
                  <a:schemeClr val="tx1"/>
                </a:solidFill>
                <a:latin typeface="Arial" charset="0"/>
                <a:ea typeface="ＭＳ Ｐゴシック" charset="0"/>
              </a:defRPr>
            </a:lvl3pPr>
            <a:lvl4pPr marL="1615194" indent="-230742" eaLnBrk="0" hangingPunct="0">
              <a:defRPr sz="2500">
                <a:solidFill>
                  <a:schemeClr val="tx1"/>
                </a:solidFill>
                <a:latin typeface="Arial" charset="0"/>
                <a:ea typeface="ＭＳ Ｐゴシック" charset="0"/>
              </a:defRPr>
            </a:lvl4pPr>
            <a:lvl5pPr marL="2076678" indent="-230742" eaLnBrk="0" hangingPunct="0">
              <a:defRPr sz="2500">
                <a:solidFill>
                  <a:schemeClr val="tx1"/>
                </a:solidFill>
                <a:latin typeface="Arial" charset="0"/>
                <a:ea typeface="ＭＳ Ｐゴシック" charset="0"/>
              </a:defRPr>
            </a:lvl5pPr>
            <a:lvl6pPr marL="2538161" indent="-230742" eaLnBrk="0" fontAlgn="base" hangingPunct="0">
              <a:spcBef>
                <a:spcPct val="0"/>
              </a:spcBef>
              <a:spcAft>
                <a:spcPct val="0"/>
              </a:spcAft>
              <a:defRPr sz="2500">
                <a:solidFill>
                  <a:schemeClr val="tx1"/>
                </a:solidFill>
                <a:latin typeface="Arial" charset="0"/>
                <a:ea typeface="ＭＳ Ｐゴシック" charset="0"/>
              </a:defRPr>
            </a:lvl6pPr>
            <a:lvl7pPr marL="2999645" indent="-230742" eaLnBrk="0" fontAlgn="base" hangingPunct="0">
              <a:spcBef>
                <a:spcPct val="0"/>
              </a:spcBef>
              <a:spcAft>
                <a:spcPct val="0"/>
              </a:spcAft>
              <a:defRPr sz="2500">
                <a:solidFill>
                  <a:schemeClr val="tx1"/>
                </a:solidFill>
                <a:latin typeface="Arial" charset="0"/>
                <a:ea typeface="ＭＳ Ｐゴシック" charset="0"/>
              </a:defRPr>
            </a:lvl7pPr>
            <a:lvl8pPr marL="3461130" indent="-230742" eaLnBrk="0" fontAlgn="base" hangingPunct="0">
              <a:spcBef>
                <a:spcPct val="0"/>
              </a:spcBef>
              <a:spcAft>
                <a:spcPct val="0"/>
              </a:spcAft>
              <a:defRPr sz="2500">
                <a:solidFill>
                  <a:schemeClr val="tx1"/>
                </a:solidFill>
                <a:latin typeface="Arial" charset="0"/>
                <a:ea typeface="ＭＳ Ｐゴシック" charset="0"/>
              </a:defRPr>
            </a:lvl8pPr>
            <a:lvl9pPr marL="3922614" indent="-230742"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39043B0C-A18B-004E-BD68-2AE3EEE8812C}" type="slidenum">
              <a:rPr lang="en-US" sz="1200">
                <a:latin typeface="Calibri" charset="0"/>
              </a:rPr>
              <a:pPr eaLnBrk="1" hangingPunct="1"/>
              <a:t>2</a:t>
            </a:fld>
            <a:endParaRPr lang="en-US" sz="12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The presenter asks </a:t>
            </a:r>
            <a:r>
              <a:rPr lang="en-US" dirty="0"/>
              <a:t>each participant to put four </a:t>
            </a:r>
            <a:r>
              <a:rPr lang="en-US" dirty="0" err="1"/>
              <a:t>stickies</a:t>
            </a:r>
            <a:r>
              <a:rPr lang="en-US" dirty="0"/>
              <a:t> on the front of the </a:t>
            </a:r>
            <a:r>
              <a:rPr lang="en-US" dirty="0" err="1"/>
              <a:t>FfT</a:t>
            </a:r>
            <a:r>
              <a:rPr lang="en-US" dirty="0"/>
              <a:t>.  One sticky note on D1, one on D2 etc.  Remind them that this Cue Card Review will give additional priorities and ideas to think about and use as we implement the </a:t>
            </a:r>
            <a:r>
              <a:rPr lang="en-US" dirty="0" err="1"/>
              <a:t>FfT</a:t>
            </a:r>
            <a:r>
              <a:rPr lang="en-US" dirty="0"/>
              <a:t> into the new teacher evaluation process. </a:t>
            </a:r>
          </a:p>
          <a:p>
            <a:r>
              <a:rPr lang="en-US" dirty="0"/>
              <a:t>Ask the participants to put three bullets on each sticky note.  One bullet stands for the BIG IDEA of the Domain, the second bullet is for the anchor component which is the link to the other components in the domain and the third bullet is a cluster that is important to the domain.</a:t>
            </a:r>
          </a:p>
          <a:p>
            <a:r>
              <a:rPr lang="en-US" dirty="0"/>
              <a:t> </a:t>
            </a:r>
          </a:p>
          <a:p>
            <a:r>
              <a:rPr lang="en-US" b="1" dirty="0"/>
              <a:t>Domain 1: </a:t>
            </a:r>
            <a:r>
              <a:rPr lang="en-US" dirty="0"/>
              <a:t>The Big IDEA is that Domain 1 is what sets the “magic” of learning up for success.  The common core requires that we individually and collaboratively plan for key content to be taught in new, more extensive ways so we will have to plan purposefully to make that happen.  1e is the anchor component.  Ultimately Domain 1 asks that we plan “coherent instruction” by determining instructional content and outcomes, deeply knowing our students, developing or selecting ongoing assessments and designing highly engaging learning activities.  Finally, Domain 1 is organized around a DESIGN cluster that helps the teacher to design backward with first 1c – Learning Outcome, then determining 1f the formative assessment and then develop appropriate approaches for learning through 1e. </a:t>
            </a:r>
          </a:p>
          <a:p>
            <a:r>
              <a:rPr lang="en-US" dirty="0"/>
              <a:t> </a:t>
            </a:r>
          </a:p>
          <a:p>
            <a:r>
              <a:rPr lang="en-US" b="1" dirty="0"/>
              <a:t>Domain 2: </a:t>
            </a:r>
            <a:r>
              <a:rPr lang="en-US" dirty="0"/>
              <a:t>The big IDEA is this Domain is the “gatekeeper” to opening or closing the door to Domain 3 – Instruction.  The more that students feel welcome and supported through Domain 2, the more risks and challenges </a:t>
            </a:r>
            <a:r>
              <a:rPr lang="en-US" dirty="0" err="1"/>
              <a:t>Ss</a:t>
            </a:r>
            <a:r>
              <a:rPr lang="en-US" dirty="0"/>
              <a:t> will take in Domain 3.  So the anchor component is 2b – Culture for Learning.  While the other components are really important to supporting student involvement, 2b is about “the worth-</a:t>
            </a:r>
            <a:r>
              <a:rPr lang="en-US" dirty="0" err="1"/>
              <a:t>i</a:t>
            </a:r>
            <a:r>
              <a:rPr lang="en-US" dirty="0"/>
              <a:t>-ness” of learning.  The MANAGEMENT cluster – 2c, 2d, 2e represent “first things first” in the learning environment and help students to be able to understand their roles and expectations for working in the classroom independent of the teacher and inter-dependent with other students.</a:t>
            </a:r>
          </a:p>
          <a:p>
            <a:r>
              <a:rPr lang="en-US" dirty="0"/>
              <a:t> </a:t>
            </a:r>
          </a:p>
          <a:p>
            <a:r>
              <a:rPr lang="en-US" b="1" dirty="0"/>
              <a:t>Domain 3: </a:t>
            </a:r>
            <a:r>
              <a:rPr lang="en-US" dirty="0"/>
              <a:t>The big IDEA of Domain 3 is “Magic”…when teachers support students to intellectually commit and work together to learn challenging information, there is a feeling almost like something magical is going on…high level learning.  Based on the purposeful planning that we do in Domain 1, Domain 3 provides the components to support students gaining and extending important information.  It is no surprise that Component 3c is the anchor to Domain 3.  Engaging students in learning is teaching job #1!  It is also why schools exist </a:t>
            </a:r>
            <a:r>
              <a:rPr lang="en-US" dirty="0">
                <a:sym typeface="Wingdings"/>
              </a:rPr>
              <a:t></a:t>
            </a:r>
            <a:r>
              <a:rPr lang="en-US" dirty="0"/>
              <a:t>! There are TWO clusters, the first cluster is COMMUNICATION with 3a as the lead but also linking to Domain 2a and 2b.  Communicating the directions, procedures and instructional expectations is challenging and it is an important part of teaching for learning.  The second cluster, ENGAGEMENT is the BIGGIE and most challenging. Taken all together as 3b, 3c, and 3d or broken apart to dive into individually, these components ask for high-leverage/thoughtful questions, using a variety of discussion techniques, facilitating engaging activities and formatively checking on student learning. Each of these are really challenging but together are REALLY IMPORTANT work in teaching.</a:t>
            </a:r>
          </a:p>
          <a:p>
            <a:r>
              <a:rPr lang="en-US" dirty="0"/>
              <a:t> </a:t>
            </a:r>
          </a:p>
          <a:p>
            <a:r>
              <a:rPr lang="en-US" b="1" dirty="0"/>
              <a:t>Domain 4: </a:t>
            </a:r>
            <a:r>
              <a:rPr lang="en-US" dirty="0"/>
              <a:t>The final BIG IDEA is being a “Change Agent” in Domain 4.  Domain 4 provides the capacity for teachers to reflect, use records, work with families and their peers to continue to grow their practice. The work of teaching/student learning is never done.  The anchor for Domain 4  is 4a – Reflecting on Teaching but it is also in some ways the anchor for the whole framework.  We want to build that reflective practice aligned with other Domain 4 components to maximize our work and support student improvement.  The Domain 4 cluster is PROFESSIONALISM – 4d (working well with others), 4e, (continuing to grow our individual practice), and 4f (being an advocate for students, families and school/district).  </a:t>
            </a:r>
          </a:p>
          <a:p>
            <a:r>
              <a:rPr lang="en-US" dirty="0"/>
              <a:t> </a:t>
            </a: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49911" indent="-288428" eaLnBrk="0" hangingPunct="0">
              <a:defRPr sz="2500">
                <a:solidFill>
                  <a:schemeClr val="tx1"/>
                </a:solidFill>
                <a:latin typeface="Arial" charset="0"/>
                <a:ea typeface="ＭＳ Ｐゴシック" charset="0"/>
              </a:defRPr>
            </a:lvl2pPr>
            <a:lvl3pPr marL="1153710" indent="-230742" eaLnBrk="0" hangingPunct="0">
              <a:defRPr sz="2500">
                <a:solidFill>
                  <a:schemeClr val="tx1"/>
                </a:solidFill>
                <a:latin typeface="Arial" charset="0"/>
                <a:ea typeface="ＭＳ Ｐゴシック" charset="0"/>
              </a:defRPr>
            </a:lvl3pPr>
            <a:lvl4pPr marL="1615194" indent="-230742" eaLnBrk="0" hangingPunct="0">
              <a:defRPr sz="2500">
                <a:solidFill>
                  <a:schemeClr val="tx1"/>
                </a:solidFill>
                <a:latin typeface="Arial" charset="0"/>
                <a:ea typeface="ＭＳ Ｐゴシック" charset="0"/>
              </a:defRPr>
            </a:lvl4pPr>
            <a:lvl5pPr marL="2076678" indent="-230742" eaLnBrk="0" hangingPunct="0">
              <a:defRPr sz="2500">
                <a:solidFill>
                  <a:schemeClr val="tx1"/>
                </a:solidFill>
                <a:latin typeface="Arial" charset="0"/>
                <a:ea typeface="ＭＳ Ｐゴシック" charset="0"/>
              </a:defRPr>
            </a:lvl5pPr>
            <a:lvl6pPr marL="2538161" indent="-230742" eaLnBrk="0" fontAlgn="base" hangingPunct="0">
              <a:spcBef>
                <a:spcPct val="0"/>
              </a:spcBef>
              <a:spcAft>
                <a:spcPct val="0"/>
              </a:spcAft>
              <a:defRPr sz="2500">
                <a:solidFill>
                  <a:schemeClr val="tx1"/>
                </a:solidFill>
                <a:latin typeface="Arial" charset="0"/>
                <a:ea typeface="ＭＳ Ｐゴシック" charset="0"/>
              </a:defRPr>
            </a:lvl6pPr>
            <a:lvl7pPr marL="2999645" indent="-230742" eaLnBrk="0" fontAlgn="base" hangingPunct="0">
              <a:spcBef>
                <a:spcPct val="0"/>
              </a:spcBef>
              <a:spcAft>
                <a:spcPct val="0"/>
              </a:spcAft>
              <a:defRPr sz="2500">
                <a:solidFill>
                  <a:schemeClr val="tx1"/>
                </a:solidFill>
                <a:latin typeface="Arial" charset="0"/>
                <a:ea typeface="ＭＳ Ｐゴシック" charset="0"/>
              </a:defRPr>
            </a:lvl7pPr>
            <a:lvl8pPr marL="3461130" indent="-230742" eaLnBrk="0" fontAlgn="base" hangingPunct="0">
              <a:spcBef>
                <a:spcPct val="0"/>
              </a:spcBef>
              <a:spcAft>
                <a:spcPct val="0"/>
              </a:spcAft>
              <a:defRPr sz="2500">
                <a:solidFill>
                  <a:schemeClr val="tx1"/>
                </a:solidFill>
                <a:latin typeface="Arial" charset="0"/>
                <a:ea typeface="ＭＳ Ｐゴシック" charset="0"/>
              </a:defRPr>
            </a:lvl8pPr>
            <a:lvl9pPr marL="3922614" indent="-230742"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E1FEEB39-1506-1C45-85C4-52DAA8796E42}" type="slidenum">
              <a:rPr lang="en-US" sz="1200">
                <a:latin typeface="Calibri" charset="0"/>
              </a:rPr>
              <a:pPr eaLnBrk="1" hangingPunct="1"/>
              <a:t>29</a:t>
            </a:fld>
            <a:endParaRPr lang="en-US" sz="120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The presenter asks </a:t>
            </a:r>
            <a:r>
              <a:rPr lang="en-US" dirty="0"/>
              <a:t>each participant to put four </a:t>
            </a:r>
            <a:r>
              <a:rPr lang="en-US" dirty="0" err="1"/>
              <a:t>stickies</a:t>
            </a:r>
            <a:r>
              <a:rPr lang="en-US" dirty="0"/>
              <a:t> on the front of the </a:t>
            </a:r>
            <a:r>
              <a:rPr lang="en-US" dirty="0" err="1"/>
              <a:t>FfT</a:t>
            </a:r>
            <a:r>
              <a:rPr lang="en-US" dirty="0"/>
              <a:t>.  One sticky note on D1, one on D2 etc.  Remind them that this Cue Card Review will give additional priorities and ideas to think about and use as we implement the </a:t>
            </a:r>
            <a:r>
              <a:rPr lang="en-US" dirty="0" err="1"/>
              <a:t>FfT</a:t>
            </a:r>
            <a:r>
              <a:rPr lang="en-US" dirty="0"/>
              <a:t> into the new teacher evaluation process. </a:t>
            </a:r>
          </a:p>
          <a:p>
            <a:r>
              <a:rPr lang="en-US" dirty="0"/>
              <a:t>Ask the participants to put three bullets on each sticky note.  One bullet stands for the BIG IDEA of the Domain, the second bullet is for the anchor component which is the link to the other components in the domain and the third bullet is a cluster that is important to the domain.</a:t>
            </a:r>
          </a:p>
          <a:p>
            <a:r>
              <a:rPr lang="en-US" dirty="0"/>
              <a:t> </a:t>
            </a:r>
          </a:p>
          <a:p>
            <a:r>
              <a:rPr lang="en-US" b="1" dirty="0"/>
              <a:t>Domain 1: </a:t>
            </a:r>
            <a:r>
              <a:rPr lang="en-US" dirty="0"/>
              <a:t>The Big IDEA is that Domain 1 is what sets the “magic” of learning up for success.  The common core requires that we individually and collaboratively plan for key content to be taught in new, more extensive ways so we will have to plan purposefully to make that happen.  1e is the anchor component.  Ultimately Domain 1 asks that we plan “coherent instruction” by determining instructional content and outcomes, deeply knowing our students, developing or selecting ongoing assessments and designing highly engaging learning activities.  Finally, Domain 1 is organized around a DESIGN cluster that helps the teacher to design backward with first 1c – Learning Outcome, then determining 1f the formative assessment and then develop appropriate approaches for learning through 1e. </a:t>
            </a:r>
          </a:p>
          <a:p>
            <a:r>
              <a:rPr lang="en-US" dirty="0"/>
              <a:t> </a:t>
            </a:r>
          </a:p>
          <a:p>
            <a:r>
              <a:rPr lang="en-US" b="1" dirty="0"/>
              <a:t>Domain 2: </a:t>
            </a:r>
            <a:r>
              <a:rPr lang="en-US" dirty="0"/>
              <a:t>The big IDEA is this Domain is the “gatekeeper” to opening or closing the door to Domain 3 – Instruction.  The more that students feel welcome and supported through Domain 2, the more risks and challenges </a:t>
            </a:r>
            <a:r>
              <a:rPr lang="en-US" dirty="0" err="1"/>
              <a:t>Ss</a:t>
            </a:r>
            <a:r>
              <a:rPr lang="en-US" dirty="0"/>
              <a:t> will take in Domain 3.  So the anchor component is 2b – Culture for Learning.  While the other components are really important to supporting student involvement, 2b is about “the worth-</a:t>
            </a:r>
            <a:r>
              <a:rPr lang="en-US" dirty="0" err="1"/>
              <a:t>i</a:t>
            </a:r>
            <a:r>
              <a:rPr lang="en-US" dirty="0"/>
              <a:t>-ness” of learning.  The MANAGEMENT cluster – 2c, 2d, 2e represent “first things first” in the learning environment and help students to be able to understand their roles and expectations for working in the classroom independent of the teacher and inter-dependent with other students.</a:t>
            </a:r>
          </a:p>
          <a:p>
            <a:r>
              <a:rPr lang="en-US" dirty="0"/>
              <a:t> </a:t>
            </a:r>
          </a:p>
          <a:p>
            <a:r>
              <a:rPr lang="en-US" b="1" dirty="0"/>
              <a:t>Domain 3: </a:t>
            </a:r>
            <a:r>
              <a:rPr lang="en-US" dirty="0"/>
              <a:t>The big IDEA of Domain 3 is “Magic”…when teachers support students to intellectually commit and work together to learn challenging information, there is a feeling almost like something magical is going on…high level learning.  Based on the purposeful planning that we do in Domain 1, Domain 3 provides the components to support students gaining and extending important information.  It is no surprise that Component 3c is the anchor to Domain 3.  Engaging students in learning is teaching job #1!  It is also why schools exist </a:t>
            </a:r>
            <a:r>
              <a:rPr lang="en-US" dirty="0">
                <a:sym typeface="Wingdings"/>
              </a:rPr>
              <a:t></a:t>
            </a:r>
            <a:r>
              <a:rPr lang="en-US" dirty="0"/>
              <a:t>! There are TWO clusters, the first cluster is COMMUNICATION with 3a as the lead but also linking to Domain 2a and 2b.  Communicating the directions, procedures and instructional expectations is challenging and it is an important part of teaching for learning.  The second cluster, ENGAGEMENT is the BIGGIE and most challenging. Taken all together as 3b, 3c, and 3d or broken apart to dive into individually, these components ask for high-leverage/thoughtful questions, using a variety of discussion techniques, facilitating engaging activities and formatively checking on student learning. Each of these are really challenging but together are REALLY IMPORTANT work in teaching.</a:t>
            </a:r>
          </a:p>
          <a:p>
            <a:r>
              <a:rPr lang="en-US" dirty="0"/>
              <a:t> </a:t>
            </a:r>
          </a:p>
          <a:p>
            <a:r>
              <a:rPr lang="en-US" b="1" dirty="0"/>
              <a:t>Domain 4: </a:t>
            </a:r>
            <a:r>
              <a:rPr lang="en-US" dirty="0"/>
              <a:t>The final BIG IDEA is being a “Change Agent” in Domain 4.  Domain 4 provides the capacity for teachers to reflect, use records, work with families and their peers to continue to grow their practice. The work of teaching/student learning is never done.  The anchor for Domain 4  is 4a – Reflecting on Teaching but it is also in some ways the anchor for the whole framework.  We want to build that reflective practice aligned with other Domain 4 components to maximize our work and support student improvement.  The Domain 4 cluster is PROFESSIONALISM – 4d (working well with others), 4e, (continuing to grow our individual practice), and 4f (being an advocate for students, families and school/district).  </a:t>
            </a:r>
          </a:p>
          <a:p>
            <a:r>
              <a:rPr lang="en-US" dirty="0"/>
              <a:t> </a:t>
            </a: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49911" indent="-288428" eaLnBrk="0" hangingPunct="0">
              <a:defRPr sz="2500">
                <a:solidFill>
                  <a:schemeClr val="tx1"/>
                </a:solidFill>
                <a:latin typeface="Arial" charset="0"/>
                <a:ea typeface="ＭＳ Ｐゴシック" charset="0"/>
              </a:defRPr>
            </a:lvl2pPr>
            <a:lvl3pPr marL="1153710" indent="-230742" eaLnBrk="0" hangingPunct="0">
              <a:defRPr sz="2500">
                <a:solidFill>
                  <a:schemeClr val="tx1"/>
                </a:solidFill>
                <a:latin typeface="Arial" charset="0"/>
                <a:ea typeface="ＭＳ Ｐゴシック" charset="0"/>
              </a:defRPr>
            </a:lvl3pPr>
            <a:lvl4pPr marL="1615194" indent="-230742" eaLnBrk="0" hangingPunct="0">
              <a:defRPr sz="2500">
                <a:solidFill>
                  <a:schemeClr val="tx1"/>
                </a:solidFill>
                <a:latin typeface="Arial" charset="0"/>
                <a:ea typeface="ＭＳ Ｐゴシック" charset="0"/>
              </a:defRPr>
            </a:lvl4pPr>
            <a:lvl5pPr marL="2076678" indent="-230742" eaLnBrk="0" hangingPunct="0">
              <a:defRPr sz="2500">
                <a:solidFill>
                  <a:schemeClr val="tx1"/>
                </a:solidFill>
                <a:latin typeface="Arial" charset="0"/>
                <a:ea typeface="ＭＳ Ｐゴシック" charset="0"/>
              </a:defRPr>
            </a:lvl5pPr>
            <a:lvl6pPr marL="2538161" indent="-230742" eaLnBrk="0" fontAlgn="base" hangingPunct="0">
              <a:spcBef>
                <a:spcPct val="0"/>
              </a:spcBef>
              <a:spcAft>
                <a:spcPct val="0"/>
              </a:spcAft>
              <a:defRPr sz="2500">
                <a:solidFill>
                  <a:schemeClr val="tx1"/>
                </a:solidFill>
                <a:latin typeface="Arial" charset="0"/>
                <a:ea typeface="ＭＳ Ｐゴシック" charset="0"/>
              </a:defRPr>
            </a:lvl6pPr>
            <a:lvl7pPr marL="2999645" indent="-230742" eaLnBrk="0" fontAlgn="base" hangingPunct="0">
              <a:spcBef>
                <a:spcPct val="0"/>
              </a:spcBef>
              <a:spcAft>
                <a:spcPct val="0"/>
              </a:spcAft>
              <a:defRPr sz="2500">
                <a:solidFill>
                  <a:schemeClr val="tx1"/>
                </a:solidFill>
                <a:latin typeface="Arial" charset="0"/>
                <a:ea typeface="ＭＳ Ｐゴシック" charset="0"/>
              </a:defRPr>
            </a:lvl7pPr>
            <a:lvl8pPr marL="3461130" indent="-230742" eaLnBrk="0" fontAlgn="base" hangingPunct="0">
              <a:spcBef>
                <a:spcPct val="0"/>
              </a:spcBef>
              <a:spcAft>
                <a:spcPct val="0"/>
              </a:spcAft>
              <a:defRPr sz="2500">
                <a:solidFill>
                  <a:schemeClr val="tx1"/>
                </a:solidFill>
                <a:latin typeface="Arial" charset="0"/>
                <a:ea typeface="ＭＳ Ｐゴシック" charset="0"/>
              </a:defRPr>
            </a:lvl8pPr>
            <a:lvl9pPr marL="3922614" indent="-230742"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E1FEEB39-1506-1C45-85C4-52DAA8796E42}" type="slidenum">
              <a:rPr lang="en-US" sz="1200">
                <a:latin typeface="Calibri" charset="0"/>
              </a:rPr>
              <a:pPr eaLnBrk="1" hangingPunct="1"/>
              <a:t>33</a:t>
            </a:fld>
            <a:endParaRPr lang="en-US" sz="120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The presenter asks </a:t>
            </a:r>
            <a:r>
              <a:rPr lang="en-US" dirty="0"/>
              <a:t>each participant to put four </a:t>
            </a:r>
            <a:r>
              <a:rPr lang="en-US" dirty="0" err="1"/>
              <a:t>stickies</a:t>
            </a:r>
            <a:r>
              <a:rPr lang="en-US" dirty="0"/>
              <a:t> on the front of the </a:t>
            </a:r>
            <a:r>
              <a:rPr lang="en-US" dirty="0" err="1"/>
              <a:t>FfT</a:t>
            </a:r>
            <a:r>
              <a:rPr lang="en-US" dirty="0"/>
              <a:t>.  One sticky note on D1, one on D2 etc.  Remind them that this Cue Card Review will give additional priorities and ideas to think about and use as we implement the </a:t>
            </a:r>
            <a:r>
              <a:rPr lang="en-US" dirty="0" err="1"/>
              <a:t>FfT</a:t>
            </a:r>
            <a:r>
              <a:rPr lang="en-US" dirty="0"/>
              <a:t> into the new teacher evaluation process. </a:t>
            </a:r>
          </a:p>
          <a:p>
            <a:r>
              <a:rPr lang="en-US" dirty="0"/>
              <a:t>Ask the participants to put three bullets on each sticky note.  One bullet stands for the BIG IDEA of the Domain, the second bullet is for the anchor component which is the link to the other components in the domain and the third bullet is a cluster that is important to the domain.</a:t>
            </a:r>
          </a:p>
          <a:p>
            <a:r>
              <a:rPr lang="en-US" dirty="0"/>
              <a:t> </a:t>
            </a:r>
          </a:p>
          <a:p>
            <a:r>
              <a:rPr lang="en-US" b="1" dirty="0"/>
              <a:t>Domain 1: </a:t>
            </a:r>
            <a:r>
              <a:rPr lang="en-US" dirty="0"/>
              <a:t>The Big IDEA is that Domain 1 is what sets the “magic” of learning up for success.  The common core requires that we individually and collaboratively plan for key content to be taught in new, more extensive ways so we will have to plan purposefully to make that happen.  1e is the anchor component.  Ultimately Domain 1 asks that we plan “coherent instruction” by determining instructional content and outcomes, deeply knowing our students, developing or selecting ongoing assessments and designing highly engaging learning activities.  Finally, Domain 1 is organized around a DESIGN cluster that helps the teacher to design backward with first 1c – Learning Outcome, then determining 1f the formative assessment and then develop appropriate approaches for learning through 1e. </a:t>
            </a:r>
          </a:p>
          <a:p>
            <a:r>
              <a:rPr lang="en-US" dirty="0"/>
              <a:t> </a:t>
            </a:r>
          </a:p>
          <a:p>
            <a:r>
              <a:rPr lang="en-US" b="1" dirty="0"/>
              <a:t>Domain 2: </a:t>
            </a:r>
            <a:r>
              <a:rPr lang="en-US" dirty="0"/>
              <a:t>The big IDEA is this Domain is the “gatekeeper” to opening or closing the door to Domain 3 – Instruction.  The more that students feel welcome and supported through Domain 2, the more risks and challenges </a:t>
            </a:r>
            <a:r>
              <a:rPr lang="en-US" dirty="0" err="1"/>
              <a:t>Ss</a:t>
            </a:r>
            <a:r>
              <a:rPr lang="en-US" dirty="0"/>
              <a:t> will take in Domain 3.  So the anchor component is 2b – Culture for Learning.  While the other components are really important to supporting student involvement, 2b is about “the worth-</a:t>
            </a:r>
            <a:r>
              <a:rPr lang="en-US" dirty="0" err="1"/>
              <a:t>i</a:t>
            </a:r>
            <a:r>
              <a:rPr lang="en-US" dirty="0"/>
              <a:t>-ness” of learning.  The MANAGEMENT cluster – 2c, 2d, 2e represent “first things first” in the learning environment and help students to be able to understand their roles and expectations for working in the classroom independent of the teacher and inter-dependent with other students.</a:t>
            </a:r>
          </a:p>
          <a:p>
            <a:r>
              <a:rPr lang="en-US" dirty="0"/>
              <a:t> </a:t>
            </a:r>
          </a:p>
          <a:p>
            <a:r>
              <a:rPr lang="en-US" b="1" dirty="0"/>
              <a:t>Domain 3: </a:t>
            </a:r>
            <a:r>
              <a:rPr lang="en-US" dirty="0"/>
              <a:t>The big IDEA of Domain 3 is “Magic”…when teachers support students to intellectually commit and work together to learn challenging information, there is a feeling almost like something magical is going on…high level learning.  Based on the purposeful planning that we do in Domain 1, Domain 3 provides the components to support students gaining and extending important information.  It is no surprise that Component 3c is the anchor to Domain 3.  Engaging students in learning is teaching job #1!  It is also why schools exist </a:t>
            </a:r>
            <a:r>
              <a:rPr lang="en-US" dirty="0">
                <a:sym typeface="Wingdings"/>
              </a:rPr>
              <a:t></a:t>
            </a:r>
            <a:r>
              <a:rPr lang="en-US" dirty="0"/>
              <a:t>! There are TWO clusters, the first cluster is COMMUNICATION with 3a as the lead but also linking to Domain 2a and 2b.  Communicating the directions, procedures and instructional expectations is challenging and it is an important part of teaching for learning.  The second cluster, ENGAGEMENT is the BIGGIE and most challenging. Taken all together as 3b, 3c, and 3d or broken apart to dive into individually, these components ask for high-leverage/thoughtful questions, using a variety of discussion techniques, facilitating engaging activities and formatively checking on student learning. Each of these are really challenging but together are REALLY IMPORTANT work in teaching.</a:t>
            </a:r>
          </a:p>
          <a:p>
            <a:r>
              <a:rPr lang="en-US" dirty="0"/>
              <a:t> </a:t>
            </a:r>
          </a:p>
          <a:p>
            <a:r>
              <a:rPr lang="en-US" b="1" dirty="0"/>
              <a:t>Domain 4: </a:t>
            </a:r>
            <a:r>
              <a:rPr lang="en-US" dirty="0"/>
              <a:t>The final BIG IDEA is being a “Change Agent” in Domain 4.  Domain 4 provides the capacity for teachers to reflect, use records, work with families and their peers to continue to grow their practice. The work of teaching/student learning is never done.  The anchor for Domain 4  is 4a – Reflecting on Teaching but it is also in some ways the anchor for the whole framework.  We want to build that reflective practice aligned with other Domain 4 components to maximize our work and support student improvement.  The Domain 4 cluster is PROFESSIONALISM – 4d (working well with others), 4e, (continuing to grow our individual practice), and 4f (being an advocate for students, families and school/district).  </a:t>
            </a:r>
          </a:p>
          <a:p>
            <a:r>
              <a:rPr lang="en-US" dirty="0"/>
              <a:t> </a:t>
            </a: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49911" indent="-288428" eaLnBrk="0" hangingPunct="0">
              <a:defRPr sz="2500">
                <a:solidFill>
                  <a:schemeClr val="tx1"/>
                </a:solidFill>
                <a:latin typeface="Arial" charset="0"/>
                <a:ea typeface="ＭＳ Ｐゴシック" charset="0"/>
              </a:defRPr>
            </a:lvl2pPr>
            <a:lvl3pPr marL="1153710" indent="-230742" eaLnBrk="0" hangingPunct="0">
              <a:defRPr sz="2500">
                <a:solidFill>
                  <a:schemeClr val="tx1"/>
                </a:solidFill>
                <a:latin typeface="Arial" charset="0"/>
                <a:ea typeface="ＭＳ Ｐゴシック" charset="0"/>
              </a:defRPr>
            </a:lvl3pPr>
            <a:lvl4pPr marL="1615194" indent="-230742" eaLnBrk="0" hangingPunct="0">
              <a:defRPr sz="2500">
                <a:solidFill>
                  <a:schemeClr val="tx1"/>
                </a:solidFill>
                <a:latin typeface="Arial" charset="0"/>
                <a:ea typeface="ＭＳ Ｐゴシック" charset="0"/>
              </a:defRPr>
            </a:lvl4pPr>
            <a:lvl5pPr marL="2076678" indent="-230742" eaLnBrk="0" hangingPunct="0">
              <a:defRPr sz="2500">
                <a:solidFill>
                  <a:schemeClr val="tx1"/>
                </a:solidFill>
                <a:latin typeface="Arial" charset="0"/>
                <a:ea typeface="ＭＳ Ｐゴシック" charset="0"/>
              </a:defRPr>
            </a:lvl5pPr>
            <a:lvl6pPr marL="2538161" indent="-230742" eaLnBrk="0" fontAlgn="base" hangingPunct="0">
              <a:spcBef>
                <a:spcPct val="0"/>
              </a:spcBef>
              <a:spcAft>
                <a:spcPct val="0"/>
              </a:spcAft>
              <a:defRPr sz="2500">
                <a:solidFill>
                  <a:schemeClr val="tx1"/>
                </a:solidFill>
                <a:latin typeface="Arial" charset="0"/>
                <a:ea typeface="ＭＳ Ｐゴシック" charset="0"/>
              </a:defRPr>
            </a:lvl6pPr>
            <a:lvl7pPr marL="2999645" indent="-230742" eaLnBrk="0" fontAlgn="base" hangingPunct="0">
              <a:spcBef>
                <a:spcPct val="0"/>
              </a:spcBef>
              <a:spcAft>
                <a:spcPct val="0"/>
              </a:spcAft>
              <a:defRPr sz="2500">
                <a:solidFill>
                  <a:schemeClr val="tx1"/>
                </a:solidFill>
                <a:latin typeface="Arial" charset="0"/>
                <a:ea typeface="ＭＳ Ｐゴシック" charset="0"/>
              </a:defRPr>
            </a:lvl7pPr>
            <a:lvl8pPr marL="3461130" indent="-230742" eaLnBrk="0" fontAlgn="base" hangingPunct="0">
              <a:spcBef>
                <a:spcPct val="0"/>
              </a:spcBef>
              <a:spcAft>
                <a:spcPct val="0"/>
              </a:spcAft>
              <a:defRPr sz="2500">
                <a:solidFill>
                  <a:schemeClr val="tx1"/>
                </a:solidFill>
                <a:latin typeface="Arial" charset="0"/>
                <a:ea typeface="ＭＳ Ｐゴシック" charset="0"/>
              </a:defRPr>
            </a:lvl8pPr>
            <a:lvl9pPr marL="3922614" indent="-230742"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E1FEEB39-1506-1C45-85C4-52DAA8796E42}" type="slidenum">
              <a:rPr lang="en-US" sz="1200">
                <a:latin typeface="Calibri" charset="0"/>
              </a:rPr>
              <a:pPr eaLnBrk="1" hangingPunct="1"/>
              <a:t>37</a:t>
            </a:fld>
            <a:endParaRPr lang="en-US" sz="1200">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The presenter asks </a:t>
            </a:r>
            <a:r>
              <a:rPr lang="en-US" dirty="0"/>
              <a:t>each participant to put four </a:t>
            </a:r>
            <a:r>
              <a:rPr lang="en-US" dirty="0" err="1"/>
              <a:t>stickies</a:t>
            </a:r>
            <a:r>
              <a:rPr lang="en-US" dirty="0"/>
              <a:t> on the front of the </a:t>
            </a:r>
            <a:r>
              <a:rPr lang="en-US" dirty="0" err="1"/>
              <a:t>FfT</a:t>
            </a:r>
            <a:r>
              <a:rPr lang="en-US" dirty="0"/>
              <a:t>.  One sticky note on D1, one on D2 etc.  Remind them that this Cue Card Review will give additional priorities and ideas to think about and use as we implement the </a:t>
            </a:r>
            <a:r>
              <a:rPr lang="en-US" dirty="0" err="1"/>
              <a:t>FfT</a:t>
            </a:r>
            <a:r>
              <a:rPr lang="en-US" dirty="0"/>
              <a:t> into the new teacher evaluation process. </a:t>
            </a:r>
          </a:p>
          <a:p>
            <a:r>
              <a:rPr lang="en-US" dirty="0"/>
              <a:t>Ask the participants to put three bullets on each sticky note.  One bullet stands for the BIG IDEA of the Domain, the second bullet is for the anchor component which is the link to the other components in the domain and the third bullet is a cluster that is important to the domain.</a:t>
            </a:r>
          </a:p>
          <a:p>
            <a:r>
              <a:rPr lang="en-US" dirty="0"/>
              <a:t> </a:t>
            </a:r>
          </a:p>
          <a:p>
            <a:r>
              <a:rPr lang="en-US" b="1" dirty="0"/>
              <a:t>Domain 1: </a:t>
            </a:r>
            <a:r>
              <a:rPr lang="en-US" dirty="0"/>
              <a:t>The Big IDEA is that Domain 1 is what sets the “magic” of learning up for success.  The common core requires that we individually and collaboratively plan for key content to be taught in new, more extensive ways so we will have to plan purposefully to make that happen.  1e is the anchor component.  Ultimately Domain 1 asks that we plan “coherent instruction” by determining instructional content and outcomes, deeply knowing our students, developing or selecting ongoing assessments and designing highly engaging learning activities.  Finally, Domain 1 is organized around a DESIGN cluster that helps the teacher to design backward with first 1c – Learning Outcome, then determining 1f the formative assessment and then develop appropriate approaches for learning through 1e. </a:t>
            </a:r>
          </a:p>
          <a:p>
            <a:r>
              <a:rPr lang="en-US" dirty="0"/>
              <a:t> </a:t>
            </a:r>
          </a:p>
          <a:p>
            <a:r>
              <a:rPr lang="en-US" b="1" dirty="0"/>
              <a:t>Domain 2: </a:t>
            </a:r>
            <a:r>
              <a:rPr lang="en-US" dirty="0"/>
              <a:t>The big IDEA is this Domain is the “gatekeeper” to opening or closing the door to Domain 3 – Instruction.  The more that students feel welcome and supported through Domain 2, the more risks and challenges </a:t>
            </a:r>
            <a:r>
              <a:rPr lang="en-US" dirty="0" err="1"/>
              <a:t>Ss</a:t>
            </a:r>
            <a:r>
              <a:rPr lang="en-US" dirty="0"/>
              <a:t> will take in Domain 3.  So the anchor component is 2b – Culture for Learning.  While the other components are really important to supporting student involvement, 2b is about “the worth-</a:t>
            </a:r>
            <a:r>
              <a:rPr lang="en-US" dirty="0" err="1"/>
              <a:t>i</a:t>
            </a:r>
            <a:r>
              <a:rPr lang="en-US" dirty="0"/>
              <a:t>-ness” of learning.  The MANAGEMENT cluster – 2c, 2d, 2e represent “first things first” in the learning environment and help students to be able to understand their roles and expectations for working in the classroom independent of the teacher and inter-dependent with other students.</a:t>
            </a:r>
          </a:p>
          <a:p>
            <a:r>
              <a:rPr lang="en-US" dirty="0"/>
              <a:t> </a:t>
            </a:r>
          </a:p>
          <a:p>
            <a:r>
              <a:rPr lang="en-US" b="1" dirty="0"/>
              <a:t>Domain 3: </a:t>
            </a:r>
            <a:r>
              <a:rPr lang="en-US" dirty="0"/>
              <a:t>The big IDEA of Domain 3 is “Magic”…when teachers support students to intellectually commit and work together to learn challenging information, there is a feeling almost like something magical is going on…high level learning.  Based on the purposeful planning that we do in Domain 1, Domain 3 provides the components to support students gaining and extending important information.  It is no surprise that Component 3c is the anchor to Domain 3.  Engaging students in learning is teaching job #1!  It is also why schools exist </a:t>
            </a:r>
            <a:r>
              <a:rPr lang="en-US" dirty="0">
                <a:sym typeface="Wingdings"/>
              </a:rPr>
              <a:t></a:t>
            </a:r>
            <a:r>
              <a:rPr lang="en-US" dirty="0"/>
              <a:t>! There are TWO clusters, the first cluster is COMMUNICATION with 3a as the lead but also linking to Domain 2a and 2b.  Communicating the directions, procedures and instructional expectations is challenging and it is an important part of teaching for learning.  The second cluster, ENGAGEMENT is the BIGGIE and most challenging. Taken all together as 3b, 3c, and 3d or broken apart to dive into individually, these components ask for high-leverage/thoughtful questions, using a variety of discussion techniques, facilitating engaging activities and formatively checking on student learning. Each of these are really challenging but together are REALLY IMPORTANT work in teaching.</a:t>
            </a:r>
          </a:p>
          <a:p>
            <a:r>
              <a:rPr lang="en-US" dirty="0"/>
              <a:t> </a:t>
            </a:r>
          </a:p>
          <a:p>
            <a:r>
              <a:rPr lang="en-US" b="1" dirty="0"/>
              <a:t>Domain 4: </a:t>
            </a:r>
            <a:r>
              <a:rPr lang="en-US" dirty="0"/>
              <a:t>The final BIG IDEA is being a “Change Agent” in Domain 4.  Domain 4 provides the capacity for teachers to reflect, use records, work with families and their peers to continue to grow their practice. The work of teaching/student learning is never done.  The anchor for Domain 4  is 4a – Reflecting on Teaching but it is also in some ways the anchor for the whole framework.  We want to build that reflective practice aligned with other Domain 4 components to maximize our work and support student improvement.  The Domain 4 cluster is PROFESSIONALISM – 4d (working well with others), 4e, (continuing to grow our individual practice), and 4f (being an advocate for students, families and school/district).  </a:t>
            </a:r>
          </a:p>
          <a:p>
            <a:r>
              <a:rPr lang="en-US" dirty="0"/>
              <a:t> </a:t>
            </a: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49911" indent="-288428" eaLnBrk="0" hangingPunct="0">
              <a:defRPr sz="2500">
                <a:solidFill>
                  <a:schemeClr val="tx1"/>
                </a:solidFill>
                <a:latin typeface="Arial" charset="0"/>
                <a:ea typeface="ＭＳ Ｐゴシック" charset="0"/>
              </a:defRPr>
            </a:lvl2pPr>
            <a:lvl3pPr marL="1153710" indent="-230742" eaLnBrk="0" hangingPunct="0">
              <a:defRPr sz="2500">
                <a:solidFill>
                  <a:schemeClr val="tx1"/>
                </a:solidFill>
                <a:latin typeface="Arial" charset="0"/>
                <a:ea typeface="ＭＳ Ｐゴシック" charset="0"/>
              </a:defRPr>
            </a:lvl3pPr>
            <a:lvl4pPr marL="1615194" indent="-230742" eaLnBrk="0" hangingPunct="0">
              <a:defRPr sz="2500">
                <a:solidFill>
                  <a:schemeClr val="tx1"/>
                </a:solidFill>
                <a:latin typeface="Arial" charset="0"/>
                <a:ea typeface="ＭＳ Ｐゴシック" charset="0"/>
              </a:defRPr>
            </a:lvl4pPr>
            <a:lvl5pPr marL="2076678" indent="-230742" eaLnBrk="0" hangingPunct="0">
              <a:defRPr sz="2500">
                <a:solidFill>
                  <a:schemeClr val="tx1"/>
                </a:solidFill>
                <a:latin typeface="Arial" charset="0"/>
                <a:ea typeface="ＭＳ Ｐゴシック" charset="0"/>
              </a:defRPr>
            </a:lvl5pPr>
            <a:lvl6pPr marL="2538161" indent="-230742" eaLnBrk="0" fontAlgn="base" hangingPunct="0">
              <a:spcBef>
                <a:spcPct val="0"/>
              </a:spcBef>
              <a:spcAft>
                <a:spcPct val="0"/>
              </a:spcAft>
              <a:defRPr sz="2500">
                <a:solidFill>
                  <a:schemeClr val="tx1"/>
                </a:solidFill>
                <a:latin typeface="Arial" charset="0"/>
                <a:ea typeface="ＭＳ Ｐゴシック" charset="0"/>
              </a:defRPr>
            </a:lvl6pPr>
            <a:lvl7pPr marL="2999645" indent="-230742" eaLnBrk="0" fontAlgn="base" hangingPunct="0">
              <a:spcBef>
                <a:spcPct val="0"/>
              </a:spcBef>
              <a:spcAft>
                <a:spcPct val="0"/>
              </a:spcAft>
              <a:defRPr sz="2500">
                <a:solidFill>
                  <a:schemeClr val="tx1"/>
                </a:solidFill>
                <a:latin typeface="Arial" charset="0"/>
                <a:ea typeface="ＭＳ Ｐゴシック" charset="0"/>
              </a:defRPr>
            </a:lvl7pPr>
            <a:lvl8pPr marL="3461130" indent="-230742" eaLnBrk="0" fontAlgn="base" hangingPunct="0">
              <a:spcBef>
                <a:spcPct val="0"/>
              </a:spcBef>
              <a:spcAft>
                <a:spcPct val="0"/>
              </a:spcAft>
              <a:defRPr sz="2500">
                <a:solidFill>
                  <a:schemeClr val="tx1"/>
                </a:solidFill>
                <a:latin typeface="Arial" charset="0"/>
                <a:ea typeface="ＭＳ Ｐゴシック" charset="0"/>
              </a:defRPr>
            </a:lvl8pPr>
            <a:lvl9pPr marL="3922614" indent="-230742"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E1FEEB39-1506-1C45-85C4-52DAA8796E42}" type="slidenum">
              <a:rPr lang="en-US" sz="1200">
                <a:latin typeface="Calibri" charset="0"/>
              </a:rPr>
              <a:pPr eaLnBrk="1" hangingPunct="1"/>
              <a:t>42</a:t>
            </a:fld>
            <a:endParaRPr lang="en-US" sz="1200">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The presenter asks </a:t>
            </a:r>
            <a:r>
              <a:rPr lang="en-US" dirty="0"/>
              <a:t>each participant to put four </a:t>
            </a:r>
            <a:r>
              <a:rPr lang="en-US" dirty="0" err="1"/>
              <a:t>stickies</a:t>
            </a:r>
            <a:r>
              <a:rPr lang="en-US" dirty="0"/>
              <a:t> on the front of the </a:t>
            </a:r>
            <a:r>
              <a:rPr lang="en-US" dirty="0" err="1"/>
              <a:t>FfT</a:t>
            </a:r>
            <a:r>
              <a:rPr lang="en-US" dirty="0"/>
              <a:t>.  One sticky note on D1, one on D2 etc.  Remind them that this Cue Card Review will give additional priorities and ideas to think about and use as we implement the </a:t>
            </a:r>
            <a:r>
              <a:rPr lang="en-US" dirty="0" err="1"/>
              <a:t>FfT</a:t>
            </a:r>
            <a:r>
              <a:rPr lang="en-US" dirty="0"/>
              <a:t> into the new teacher evaluation process. </a:t>
            </a:r>
          </a:p>
          <a:p>
            <a:r>
              <a:rPr lang="en-US" dirty="0"/>
              <a:t>Ask the participants to put three bullets on each sticky note.  One bullet stands for the BIG IDEA of the Domain, the second bullet is for the anchor component which is the link to the other components in the domain and the third bullet is a cluster that is important to the domain.</a:t>
            </a:r>
          </a:p>
          <a:p>
            <a:r>
              <a:rPr lang="en-US" dirty="0"/>
              <a:t> </a:t>
            </a:r>
          </a:p>
          <a:p>
            <a:r>
              <a:rPr lang="en-US" b="1" dirty="0"/>
              <a:t>Domain 1: </a:t>
            </a:r>
            <a:r>
              <a:rPr lang="en-US" dirty="0"/>
              <a:t>The Big IDEA is that Domain 1 is what sets the “magic” of learning up for success.  The common core requires that we individually and collaboratively plan for key content to be taught in new, more extensive ways so we will have to plan purposefully to make that happen.  1e is the anchor component.  Ultimately Domain 1 asks that we plan “coherent instruction” by determining instructional content and outcomes, deeply knowing our students, developing or selecting ongoing assessments and designing highly engaging learning activities.  Finally, Domain 1 is organized around a DESIGN cluster that helps the teacher to design backward with first 1c – Learning Outcome, then determining 1f the formative assessment and then develop appropriate approaches for learning through 1e. </a:t>
            </a:r>
          </a:p>
          <a:p>
            <a:r>
              <a:rPr lang="en-US" dirty="0"/>
              <a:t> </a:t>
            </a:r>
          </a:p>
          <a:p>
            <a:r>
              <a:rPr lang="en-US" b="1" dirty="0"/>
              <a:t>Domain 2: </a:t>
            </a:r>
            <a:r>
              <a:rPr lang="en-US" dirty="0"/>
              <a:t>The big IDEA is this Domain is the “gatekeeper” to opening or closing the door to Domain 3 – Instruction.  The more that students feel welcome and supported through Domain 2, the more risks and challenges </a:t>
            </a:r>
            <a:r>
              <a:rPr lang="en-US" dirty="0" err="1"/>
              <a:t>Ss</a:t>
            </a:r>
            <a:r>
              <a:rPr lang="en-US" dirty="0"/>
              <a:t> will take in Domain 3.  So the anchor component is 2b – Culture for Learning.  While the other components are really important to supporting student involvement, 2b is about “the worth-</a:t>
            </a:r>
            <a:r>
              <a:rPr lang="en-US" dirty="0" err="1"/>
              <a:t>i</a:t>
            </a:r>
            <a:r>
              <a:rPr lang="en-US" dirty="0"/>
              <a:t>-ness” of learning.  The MANAGEMENT cluster – 2c, 2d, 2e represent “first things first” in the learning environment and help students to be able to understand their roles and expectations for working in the classroom independent of the teacher and inter-dependent with other students.</a:t>
            </a:r>
          </a:p>
          <a:p>
            <a:r>
              <a:rPr lang="en-US" dirty="0"/>
              <a:t> </a:t>
            </a:r>
          </a:p>
          <a:p>
            <a:r>
              <a:rPr lang="en-US" b="1" dirty="0"/>
              <a:t>Domain 3: </a:t>
            </a:r>
            <a:r>
              <a:rPr lang="en-US" dirty="0"/>
              <a:t>The big IDEA of Domain 3 is “Magic”…when teachers support students to intellectually commit and work together to learn challenging information, there is a feeling almost like something magical is going on…high level learning.  Based on the purposeful planning that we do in Domain 1, Domain 3 provides the components to support students gaining and extending important information.  It is no surprise that Component 3c is the anchor to Domain 3.  Engaging students in learning is teaching job #1!  It is also why schools exist </a:t>
            </a:r>
            <a:r>
              <a:rPr lang="en-US" dirty="0">
                <a:sym typeface="Wingdings"/>
              </a:rPr>
              <a:t></a:t>
            </a:r>
            <a:r>
              <a:rPr lang="en-US" dirty="0"/>
              <a:t>! There are TWO clusters, the first cluster is COMMUNICATION with 3a as the lead but also linking to Domain 2a and 2b.  Communicating the directions, procedures and instructional expectations is challenging and it is an important part of teaching for learning.  The second cluster, ENGAGEMENT is the BIGGIE and most challenging. Taken all together as 3b, 3c, and 3d or broken apart to dive into individually, these components ask for high-leverage/thoughtful questions, using a variety of discussion techniques, facilitating engaging activities and formatively checking on student learning. Each of these are really challenging but together are REALLY IMPORTANT work in teaching.</a:t>
            </a:r>
          </a:p>
          <a:p>
            <a:r>
              <a:rPr lang="en-US" dirty="0"/>
              <a:t> </a:t>
            </a:r>
          </a:p>
          <a:p>
            <a:r>
              <a:rPr lang="en-US" b="1" dirty="0"/>
              <a:t>Domain 4: </a:t>
            </a:r>
            <a:r>
              <a:rPr lang="en-US" dirty="0"/>
              <a:t>The final BIG IDEA is being a “Change Agent” in Domain 4.  Domain 4 provides the capacity for teachers to reflect, use records, work with families and their peers to continue to grow their practice. The work of teaching/student learning is never done.  The anchor for Domain 4  is 4a – Reflecting on Teaching but it is also in some ways the anchor for the whole framework.  We want to build that reflective practice aligned with other Domain 4 components to maximize our work and support student improvement.  The Domain 4 cluster is PROFESSIONALISM – 4d (working well with others), 4e, (continuing to grow our individual practice), and 4f (being an advocate for students, families and school/district).  </a:t>
            </a:r>
          </a:p>
          <a:p>
            <a:r>
              <a:rPr lang="en-US" dirty="0"/>
              <a:t> </a:t>
            </a: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49911" indent="-288428" eaLnBrk="0" hangingPunct="0">
              <a:defRPr sz="2500">
                <a:solidFill>
                  <a:schemeClr val="tx1"/>
                </a:solidFill>
                <a:latin typeface="Arial" charset="0"/>
                <a:ea typeface="ＭＳ Ｐゴシック" charset="0"/>
              </a:defRPr>
            </a:lvl2pPr>
            <a:lvl3pPr marL="1153710" indent="-230742" eaLnBrk="0" hangingPunct="0">
              <a:defRPr sz="2500">
                <a:solidFill>
                  <a:schemeClr val="tx1"/>
                </a:solidFill>
                <a:latin typeface="Arial" charset="0"/>
                <a:ea typeface="ＭＳ Ｐゴシック" charset="0"/>
              </a:defRPr>
            </a:lvl3pPr>
            <a:lvl4pPr marL="1615194" indent="-230742" eaLnBrk="0" hangingPunct="0">
              <a:defRPr sz="2500">
                <a:solidFill>
                  <a:schemeClr val="tx1"/>
                </a:solidFill>
                <a:latin typeface="Arial" charset="0"/>
                <a:ea typeface="ＭＳ Ｐゴシック" charset="0"/>
              </a:defRPr>
            </a:lvl4pPr>
            <a:lvl5pPr marL="2076678" indent="-230742" eaLnBrk="0" hangingPunct="0">
              <a:defRPr sz="2500">
                <a:solidFill>
                  <a:schemeClr val="tx1"/>
                </a:solidFill>
                <a:latin typeface="Arial" charset="0"/>
                <a:ea typeface="ＭＳ Ｐゴシック" charset="0"/>
              </a:defRPr>
            </a:lvl5pPr>
            <a:lvl6pPr marL="2538161" indent="-230742" eaLnBrk="0" fontAlgn="base" hangingPunct="0">
              <a:spcBef>
                <a:spcPct val="0"/>
              </a:spcBef>
              <a:spcAft>
                <a:spcPct val="0"/>
              </a:spcAft>
              <a:defRPr sz="2500">
                <a:solidFill>
                  <a:schemeClr val="tx1"/>
                </a:solidFill>
                <a:latin typeface="Arial" charset="0"/>
                <a:ea typeface="ＭＳ Ｐゴシック" charset="0"/>
              </a:defRPr>
            </a:lvl6pPr>
            <a:lvl7pPr marL="2999645" indent="-230742" eaLnBrk="0" fontAlgn="base" hangingPunct="0">
              <a:spcBef>
                <a:spcPct val="0"/>
              </a:spcBef>
              <a:spcAft>
                <a:spcPct val="0"/>
              </a:spcAft>
              <a:defRPr sz="2500">
                <a:solidFill>
                  <a:schemeClr val="tx1"/>
                </a:solidFill>
                <a:latin typeface="Arial" charset="0"/>
                <a:ea typeface="ＭＳ Ｐゴシック" charset="0"/>
              </a:defRPr>
            </a:lvl7pPr>
            <a:lvl8pPr marL="3461130" indent="-230742" eaLnBrk="0" fontAlgn="base" hangingPunct="0">
              <a:spcBef>
                <a:spcPct val="0"/>
              </a:spcBef>
              <a:spcAft>
                <a:spcPct val="0"/>
              </a:spcAft>
              <a:defRPr sz="2500">
                <a:solidFill>
                  <a:schemeClr val="tx1"/>
                </a:solidFill>
                <a:latin typeface="Arial" charset="0"/>
                <a:ea typeface="ＭＳ Ｐゴシック" charset="0"/>
              </a:defRPr>
            </a:lvl8pPr>
            <a:lvl9pPr marL="3922614" indent="-230742"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E1FEEB39-1506-1C45-85C4-52DAA8796E42}" type="slidenum">
              <a:rPr lang="en-US" sz="1200">
                <a:latin typeface="Calibri" charset="0"/>
              </a:rPr>
              <a:pPr eaLnBrk="1" hangingPunct="1"/>
              <a:t>45</a:t>
            </a:fld>
            <a:endParaRPr lang="en-US" sz="1200">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63" indent="-280409" eaLnBrk="0" hangingPunct="0">
              <a:defRPr sz="2400">
                <a:solidFill>
                  <a:schemeClr val="tx1"/>
                </a:solidFill>
                <a:latin typeface="Arial" charset="0"/>
                <a:ea typeface="ＭＳ Ｐゴシック" charset="0"/>
              </a:defRPr>
            </a:lvl2pPr>
            <a:lvl3pPr marL="1121637" indent="-224327" eaLnBrk="0" hangingPunct="0">
              <a:defRPr sz="2400">
                <a:solidFill>
                  <a:schemeClr val="tx1"/>
                </a:solidFill>
                <a:latin typeface="Arial" charset="0"/>
                <a:ea typeface="ＭＳ Ｐゴシック" charset="0"/>
              </a:defRPr>
            </a:lvl3pPr>
            <a:lvl4pPr marL="1570291" indent="-224327" eaLnBrk="0" hangingPunct="0">
              <a:defRPr sz="2400">
                <a:solidFill>
                  <a:schemeClr val="tx1"/>
                </a:solidFill>
                <a:latin typeface="Arial" charset="0"/>
                <a:ea typeface="ＭＳ Ｐゴシック" charset="0"/>
              </a:defRPr>
            </a:lvl4pPr>
            <a:lvl5pPr marL="2018946" indent="-224327" eaLnBrk="0" hangingPunct="0">
              <a:defRPr sz="2400">
                <a:solidFill>
                  <a:schemeClr val="tx1"/>
                </a:solidFill>
                <a:latin typeface="Arial" charset="0"/>
                <a:ea typeface="ＭＳ Ｐゴシック" charset="0"/>
              </a:defRPr>
            </a:lvl5pPr>
            <a:lvl6pPr marL="2467601" indent="-224327" eaLnBrk="0" fontAlgn="base" hangingPunct="0">
              <a:spcBef>
                <a:spcPct val="0"/>
              </a:spcBef>
              <a:spcAft>
                <a:spcPct val="0"/>
              </a:spcAft>
              <a:defRPr sz="2400">
                <a:solidFill>
                  <a:schemeClr val="tx1"/>
                </a:solidFill>
                <a:latin typeface="Arial" charset="0"/>
                <a:ea typeface="ＭＳ Ｐゴシック" charset="0"/>
              </a:defRPr>
            </a:lvl6pPr>
            <a:lvl7pPr marL="2916256" indent="-224327" eaLnBrk="0" fontAlgn="base" hangingPunct="0">
              <a:spcBef>
                <a:spcPct val="0"/>
              </a:spcBef>
              <a:spcAft>
                <a:spcPct val="0"/>
              </a:spcAft>
              <a:defRPr sz="2400">
                <a:solidFill>
                  <a:schemeClr val="tx1"/>
                </a:solidFill>
                <a:latin typeface="Arial" charset="0"/>
                <a:ea typeface="ＭＳ Ｐゴシック" charset="0"/>
              </a:defRPr>
            </a:lvl7pPr>
            <a:lvl8pPr marL="3364910" indent="-224327" eaLnBrk="0" fontAlgn="base" hangingPunct="0">
              <a:spcBef>
                <a:spcPct val="0"/>
              </a:spcBef>
              <a:spcAft>
                <a:spcPct val="0"/>
              </a:spcAft>
              <a:defRPr sz="2400">
                <a:solidFill>
                  <a:schemeClr val="tx1"/>
                </a:solidFill>
                <a:latin typeface="Arial" charset="0"/>
                <a:ea typeface="ＭＳ Ｐゴシック" charset="0"/>
              </a:defRPr>
            </a:lvl8pPr>
            <a:lvl9pPr marL="3813565" indent="-22432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7CABE54-B5E7-0F4D-9E0D-B2FD3042B126}" type="slidenum">
              <a:rPr lang="en-US" sz="1200">
                <a:latin typeface="Calibri" charset="0"/>
              </a:rPr>
              <a:pPr eaLnBrk="1" hangingPunct="1"/>
              <a:t>51</a:t>
            </a:fld>
            <a:endParaRPr lang="en-US" sz="1200" dirty="0">
              <a:latin typeface="Calibri" charset="0"/>
            </a:endParaRPr>
          </a:p>
        </p:txBody>
      </p:sp>
      <p:sp>
        <p:nvSpPr>
          <p:cNvPr id="22530"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2253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z="2500" dirty="0">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696">
              <a:defRPr/>
            </a:pPr>
            <a:r>
              <a:rPr lang="en-US" b="1" dirty="0" smtClean="0">
                <a:latin typeface="Calibri" charset="0"/>
              </a:rPr>
              <a:t>Agenda Priority: </a:t>
            </a:r>
            <a:r>
              <a:rPr lang="en-US" b="1" dirty="0" smtClean="0"/>
              <a:t>Connect to the </a:t>
            </a:r>
            <a:r>
              <a:rPr lang="en-US" b="1" dirty="0" err="1" smtClean="0"/>
              <a:t>FfT</a:t>
            </a:r>
            <a:r>
              <a:rPr lang="en-US" b="1" dirty="0" smtClean="0"/>
              <a:t> Early Learning Validation Project: Sharing Qualitative and Quantitative Design and Timeline</a:t>
            </a:r>
          </a:p>
          <a:p>
            <a:pPr defTabSz="448696">
              <a:defRPr/>
            </a:pPr>
            <a:r>
              <a:rPr lang="en-US" b="1" dirty="0" smtClean="0">
                <a:latin typeface="Calibri" charset="0"/>
              </a:rPr>
              <a:t>Welcome</a:t>
            </a:r>
            <a:r>
              <a:rPr lang="en-US" b="1" baseline="0" dirty="0" smtClean="0">
                <a:latin typeface="Calibri" charset="0"/>
              </a:rPr>
              <a:t> and Connector: 20 minutes</a:t>
            </a:r>
          </a:p>
          <a:p>
            <a:pPr defTabSz="448696">
              <a:defRPr/>
            </a:pPr>
            <a:r>
              <a:rPr lang="en-US" b="1" baseline="0" dirty="0" smtClean="0">
                <a:latin typeface="Calibri" charset="0"/>
              </a:rPr>
              <a:t>Materials Needed: PPT slides</a:t>
            </a:r>
          </a:p>
          <a:p>
            <a:endParaRPr lang="en-US" dirty="0" smtClean="0"/>
          </a:p>
          <a:p>
            <a:r>
              <a:rPr lang="en-US" dirty="0" smtClean="0"/>
              <a:t>Lisa provides overview of the grant/research project</a:t>
            </a:r>
            <a:endParaRPr lang="en-US" dirty="0"/>
          </a:p>
        </p:txBody>
      </p:sp>
      <p:sp>
        <p:nvSpPr>
          <p:cNvPr id="4" name="Slide Number Placeholder 3"/>
          <p:cNvSpPr>
            <a:spLocks noGrp="1"/>
          </p:cNvSpPr>
          <p:nvPr>
            <p:ph type="sldNum" sz="quarter" idx="10"/>
          </p:nvPr>
        </p:nvSpPr>
        <p:spPr/>
        <p:txBody>
          <a:bodyPr/>
          <a:lstStyle/>
          <a:p>
            <a:fld id="{B5E03F10-DCB4-CA49-8AEC-4DB04A49BCCA}" type="slidenum">
              <a:rPr lang="en-US" smtClean="0"/>
              <a:pPr/>
              <a:t>53</a:t>
            </a:fld>
            <a:endParaRPr lang="en-US" dirty="0"/>
          </a:p>
        </p:txBody>
      </p:sp>
    </p:spTree>
    <p:extLst>
      <p:ext uri="{BB962C8B-B14F-4D97-AF65-F5344CB8AC3E}">
        <p14:creationId xmlns:p14="http://schemas.microsoft.com/office/powerpoint/2010/main" val="2085367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696">
              <a:defRPr/>
            </a:pPr>
            <a:r>
              <a:rPr lang="en-US" b="1" dirty="0" smtClean="0"/>
              <a:t>Agenda</a:t>
            </a:r>
            <a:r>
              <a:rPr lang="en-US" b="1" baseline="0" dirty="0" smtClean="0"/>
              <a:t> Priorities: </a:t>
            </a:r>
            <a:r>
              <a:rPr lang="en-US" b="1" dirty="0" smtClean="0"/>
              <a:t>Experience an ECE Training Module </a:t>
            </a:r>
          </a:p>
          <a:p>
            <a:pPr defTabSz="448696">
              <a:defRPr/>
            </a:pPr>
            <a:r>
              <a:rPr lang="en-US" b="1" dirty="0" smtClean="0"/>
              <a:t>Plan-Teach-Reflect-Apply</a:t>
            </a:r>
            <a:r>
              <a:rPr lang="en-US" b="1" baseline="0" dirty="0" smtClean="0"/>
              <a:t> Cycle for Professional Learning using Observation/Conversations: 65 minutes</a:t>
            </a:r>
          </a:p>
          <a:p>
            <a:pPr defTabSz="448696">
              <a:defRPr/>
            </a:pPr>
            <a:r>
              <a:rPr lang="en-US" b="1" baseline="0" dirty="0" smtClean="0"/>
              <a:t>Materials Needed: Participant Guidebook and EC Data Set</a:t>
            </a:r>
          </a:p>
          <a:p>
            <a:pPr defTabSz="448696">
              <a:defRPr/>
            </a:pPr>
            <a:endParaRPr lang="en-US" b="1" baseline="0" dirty="0" smtClean="0"/>
          </a:p>
          <a:p>
            <a:pPr defTabSz="448696">
              <a:defRPr/>
            </a:pPr>
            <a:r>
              <a:rPr lang="en-US" b="0" baseline="0" dirty="0" smtClean="0"/>
              <a:t>There are four key parts for the formal observation/conversation process called the Plan-Teach-Reflect-Apply process. Today we will experience a condensed part of each section of this systematic approach to measuring and supporting teaching practice.  Each part of the process is equally important and therefore has specific components and process steps that guide the evaluator and teacher in this collaborative observation process.  Today we will spend most of our time “onstage” in an early learning classroom but the planning conversation and reflection conversation are very important to the overall learning process for both sides. </a:t>
            </a:r>
          </a:p>
        </p:txBody>
      </p:sp>
      <p:sp>
        <p:nvSpPr>
          <p:cNvPr id="4" name="Slide Number Placeholder 3"/>
          <p:cNvSpPr>
            <a:spLocks noGrp="1"/>
          </p:cNvSpPr>
          <p:nvPr>
            <p:ph type="sldNum" sz="quarter" idx="10"/>
          </p:nvPr>
        </p:nvSpPr>
        <p:spPr/>
        <p:txBody>
          <a:bodyPr/>
          <a:lstStyle/>
          <a:p>
            <a:fld id="{B5E03F10-DCB4-CA49-8AEC-4DB04A49BCCA}" type="slidenum">
              <a:rPr lang="en-US" smtClean="0"/>
              <a:pPr/>
              <a:t>54</a:t>
            </a:fld>
            <a:endParaRPr lang="en-US" dirty="0"/>
          </a:p>
        </p:txBody>
      </p:sp>
    </p:spTree>
    <p:extLst>
      <p:ext uri="{BB962C8B-B14F-4D97-AF65-F5344CB8AC3E}">
        <p14:creationId xmlns:p14="http://schemas.microsoft.com/office/powerpoint/2010/main" val="4222778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230558" indent="-230558">
              <a:buFontTx/>
              <a:buAutoNum type="arabicParenR"/>
            </a:pPr>
            <a:endParaRPr lang="en-US" dirty="0">
              <a:latin typeface="Calibri" charset="0"/>
              <a:ea typeface="ＭＳ Ｐゴシック" charset="0"/>
              <a:cs typeface="ＭＳ Ｐゴシック" charset="0"/>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63" indent="-280409" eaLnBrk="0" hangingPunct="0">
              <a:defRPr sz="2400">
                <a:solidFill>
                  <a:schemeClr val="tx1"/>
                </a:solidFill>
                <a:latin typeface="Arial" charset="0"/>
                <a:ea typeface="ＭＳ Ｐゴシック" charset="0"/>
              </a:defRPr>
            </a:lvl2pPr>
            <a:lvl3pPr marL="1121637" indent="-224327" eaLnBrk="0" hangingPunct="0">
              <a:defRPr sz="2400">
                <a:solidFill>
                  <a:schemeClr val="tx1"/>
                </a:solidFill>
                <a:latin typeface="Arial" charset="0"/>
                <a:ea typeface="ＭＳ Ｐゴシック" charset="0"/>
              </a:defRPr>
            </a:lvl3pPr>
            <a:lvl4pPr marL="1570291" indent="-224327" eaLnBrk="0" hangingPunct="0">
              <a:defRPr sz="2400">
                <a:solidFill>
                  <a:schemeClr val="tx1"/>
                </a:solidFill>
                <a:latin typeface="Arial" charset="0"/>
                <a:ea typeface="ＭＳ Ｐゴシック" charset="0"/>
              </a:defRPr>
            </a:lvl4pPr>
            <a:lvl5pPr marL="2018946" indent="-224327" eaLnBrk="0" hangingPunct="0">
              <a:defRPr sz="2400">
                <a:solidFill>
                  <a:schemeClr val="tx1"/>
                </a:solidFill>
                <a:latin typeface="Arial" charset="0"/>
                <a:ea typeface="ＭＳ Ｐゴシック" charset="0"/>
              </a:defRPr>
            </a:lvl5pPr>
            <a:lvl6pPr marL="2467601" indent="-224327" eaLnBrk="0" fontAlgn="base" hangingPunct="0">
              <a:spcBef>
                <a:spcPct val="0"/>
              </a:spcBef>
              <a:spcAft>
                <a:spcPct val="0"/>
              </a:spcAft>
              <a:defRPr sz="2400">
                <a:solidFill>
                  <a:schemeClr val="tx1"/>
                </a:solidFill>
                <a:latin typeface="Arial" charset="0"/>
                <a:ea typeface="ＭＳ Ｐゴシック" charset="0"/>
              </a:defRPr>
            </a:lvl6pPr>
            <a:lvl7pPr marL="2916256" indent="-224327" eaLnBrk="0" fontAlgn="base" hangingPunct="0">
              <a:spcBef>
                <a:spcPct val="0"/>
              </a:spcBef>
              <a:spcAft>
                <a:spcPct val="0"/>
              </a:spcAft>
              <a:defRPr sz="2400">
                <a:solidFill>
                  <a:schemeClr val="tx1"/>
                </a:solidFill>
                <a:latin typeface="Arial" charset="0"/>
                <a:ea typeface="ＭＳ Ｐゴシック" charset="0"/>
              </a:defRPr>
            </a:lvl7pPr>
            <a:lvl8pPr marL="3364910" indent="-224327" eaLnBrk="0" fontAlgn="base" hangingPunct="0">
              <a:spcBef>
                <a:spcPct val="0"/>
              </a:spcBef>
              <a:spcAft>
                <a:spcPct val="0"/>
              </a:spcAft>
              <a:defRPr sz="2400">
                <a:solidFill>
                  <a:schemeClr val="tx1"/>
                </a:solidFill>
                <a:latin typeface="Arial" charset="0"/>
                <a:ea typeface="ＭＳ Ｐゴシック" charset="0"/>
              </a:defRPr>
            </a:lvl8pPr>
            <a:lvl9pPr marL="3813565" indent="-22432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DC87343-CC04-5641-95F0-A49A4863DCF6}" type="slidenum">
              <a:rPr lang="en-US" sz="1200">
                <a:latin typeface="Calibri" charset="0"/>
              </a:rPr>
              <a:pPr eaLnBrk="1" hangingPunct="1"/>
              <a:t>55</a:t>
            </a:fld>
            <a:endParaRPr lang="en-US" sz="1200">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696">
              <a:defRPr/>
            </a:pPr>
            <a:r>
              <a:rPr lang="en-US" b="1" dirty="0" smtClean="0"/>
              <a:t>Agenda</a:t>
            </a:r>
            <a:r>
              <a:rPr lang="en-US" b="1" baseline="0" dirty="0" smtClean="0"/>
              <a:t> Priorities: </a:t>
            </a:r>
            <a:r>
              <a:rPr lang="en-US" b="1" dirty="0" smtClean="0"/>
              <a:t>Experience an ECE Training Module </a:t>
            </a:r>
          </a:p>
          <a:p>
            <a:pPr defTabSz="448696">
              <a:defRPr/>
            </a:pPr>
            <a:r>
              <a:rPr lang="en-US" b="1" dirty="0" smtClean="0"/>
              <a:t>Plan-Teach-Reflect-Apply</a:t>
            </a:r>
            <a:r>
              <a:rPr lang="en-US" b="1" baseline="0" dirty="0" smtClean="0"/>
              <a:t> Cycle for Professional Learning using Observation/Conversations: 65 minutes</a:t>
            </a:r>
          </a:p>
          <a:p>
            <a:pPr defTabSz="448696">
              <a:defRPr/>
            </a:pPr>
            <a:r>
              <a:rPr lang="en-US" b="1" baseline="0" dirty="0" smtClean="0"/>
              <a:t>Materials Needed: Participant Guidebook p. 3</a:t>
            </a:r>
          </a:p>
          <a:p>
            <a:pPr defTabSz="448696">
              <a:defRPr/>
            </a:pPr>
            <a:endParaRPr lang="en-US" b="1" baseline="0" dirty="0" smtClean="0"/>
          </a:p>
          <a:p>
            <a:pPr defTabSz="448696">
              <a:defRPr/>
            </a:pPr>
            <a:r>
              <a:rPr lang="en-US" b="0" baseline="0" dirty="0" smtClean="0"/>
              <a:t>The backward planning design organizes the knowledge and design components through first targeting goals/outcomes, then determining approach and ongoing ways to measure student progress, and then maximizing learning tasks and resources for student individualized achievement. In your participant Guidebook on page 3, invitational thinking questions have been aligned to each of the key steps of the planning process. </a:t>
            </a:r>
          </a:p>
        </p:txBody>
      </p:sp>
      <p:sp>
        <p:nvSpPr>
          <p:cNvPr id="4" name="Slide Number Placeholder 3"/>
          <p:cNvSpPr>
            <a:spLocks noGrp="1"/>
          </p:cNvSpPr>
          <p:nvPr>
            <p:ph type="sldNum" sz="quarter" idx="10"/>
          </p:nvPr>
        </p:nvSpPr>
        <p:spPr/>
        <p:txBody>
          <a:bodyPr/>
          <a:lstStyle/>
          <a:p>
            <a:fld id="{B5E03F10-DCB4-CA49-8AEC-4DB04A49BCCA}" type="slidenum">
              <a:rPr lang="en-US" smtClean="0"/>
              <a:pPr/>
              <a:t>56</a:t>
            </a:fld>
            <a:endParaRPr lang="en-US" dirty="0"/>
          </a:p>
        </p:txBody>
      </p:sp>
    </p:spTree>
    <p:extLst>
      <p:ext uri="{BB962C8B-B14F-4D97-AF65-F5344CB8AC3E}">
        <p14:creationId xmlns:p14="http://schemas.microsoft.com/office/powerpoint/2010/main" val="1900296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B5E03F10-DCB4-CA49-8AEC-4DB04A49BCCA}" type="slidenum">
              <a:rPr lang="en-US" smtClean="0"/>
              <a:pPr/>
              <a:t>3</a:t>
            </a:fld>
            <a:endParaRPr lang="en-US" dirty="0"/>
          </a:p>
        </p:txBody>
      </p:sp>
    </p:spTree>
    <p:extLst>
      <p:ext uri="{BB962C8B-B14F-4D97-AF65-F5344CB8AC3E}">
        <p14:creationId xmlns:p14="http://schemas.microsoft.com/office/powerpoint/2010/main" val="4145504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E03F10-DCB4-CA49-8AEC-4DB04A49BCCA}" type="slidenum">
              <a:rPr lang="en-US" smtClean="0"/>
              <a:pPr/>
              <a:t>58</a:t>
            </a:fld>
            <a:endParaRPr lang="en-US" dirty="0"/>
          </a:p>
        </p:txBody>
      </p:sp>
    </p:spTree>
    <p:extLst>
      <p:ext uri="{BB962C8B-B14F-4D97-AF65-F5344CB8AC3E}">
        <p14:creationId xmlns:p14="http://schemas.microsoft.com/office/powerpoint/2010/main" val="10190238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63" indent="-280409" eaLnBrk="0" hangingPunct="0">
              <a:defRPr sz="2400">
                <a:solidFill>
                  <a:schemeClr val="tx1"/>
                </a:solidFill>
                <a:latin typeface="Arial" charset="0"/>
                <a:ea typeface="ＭＳ Ｐゴシック" charset="0"/>
              </a:defRPr>
            </a:lvl2pPr>
            <a:lvl3pPr marL="1121637" indent="-224327" eaLnBrk="0" hangingPunct="0">
              <a:defRPr sz="2400">
                <a:solidFill>
                  <a:schemeClr val="tx1"/>
                </a:solidFill>
                <a:latin typeface="Arial" charset="0"/>
                <a:ea typeface="ＭＳ Ｐゴシック" charset="0"/>
              </a:defRPr>
            </a:lvl3pPr>
            <a:lvl4pPr marL="1570291" indent="-224327" eaLnBrk="0" hangingPunct="0">
              <a:defRPr sz="2400">
                <a:solidFill>
                  <a:schemeClr val="tx1"/>
                </a:solidFill>
                <a:latin typeface="Arial" charset="0"/>
                <a:ea typeface="ＭＳ Ｐゴシック" charset="0"/>
              </a:defRPr>
            </a:lvl4pPr>
            <a:lvl5pPr marL="2018946" indent="-224327" eaLnBrk="0" hangingPunct="0">
              <a:defRPr sz="2400">
                <a:solidFill>
                  <a:schemeClr val="tx1"/>
                </a:solidFill>
                <a:latin typeface="Arial" charset="0"/>
                <a:ea typeface="ＭＳ Ｐゴシック" charset="0"/>
              </a:defRPr>
            </a:lvl5pPr>
            <a:lvl6pPr marL="2467601" indent="-224327" eaLnBrk="0" fontAlgn="base" hangingPunct="0">
              <a:spcBef>
                <a:spcPct val="0"/>
              </a:spcBef>
              <a:spcAft>
                <a:spcPct val="0"/>
              </a:spcAft>
              <a:defRPr sz="2400">
                <a:solidFill>
                  <a:schemeClr val="tx1"/>
                </a:solidFill>
                <a:latin typeface="Arial" charset="0"/>
                <a:ea typeface="ＭＳ Ｐゴシック" charset="0"/>
              </a:defRPr>
            </a:lvl6pPr>
            <a:lvl7pPr marL="2916256" indent="-224327" eaLnBrk="0" fontAlgn="base" hangingPunct="0">
              <a:spcBef>
                <a:spcPct val="0"/>
              </a:spcBef>
              <a:spcAft>
                <a:spcPct val="0"/>
              </a:spcAft>
              <a:defRPr sz="2400">
                <a:solidFill>
                  <a:schemeClr val="tx1"/>
                </a:solidFill>
                <a:latin typeface="Arial" charset="0"/>
                <a:ea typeface="ＭＳ Ｐゴシック" charset="0"/>
              </a:defRPr>
            </a:lvl7pPr>
            <a:lvl8pPr marL="3364910" indent="-224327" eaLnBrk="0" fontAlgn="base" hangingPunct="0">
              <a:spcBef>
                <a:spcPct val="0"/>
              </a:spcBef>
              <a:spcAft>
                <a:spcPct val="0"/>
              </a:spcAft>
              <a:defRPr sz="2400">
                <a:solidFill>
                  <a:schemeClr val="tx1"/>
                </a:solidFill>
                <a:latin typeface="Arial" charset="0"/>
                <a:ea typeface="ＭＳ Ｐゴシック" charset="0"/>
              </a:defRPr>
            </a:lvl8pPr>
            <a:lvl9pPr marL="3813565" indent="-22432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7CABE54-B5E7-0F4D-9E0D-B2FD3042B126}" type="slidenum">
              <a:rPr lang="en-US" sz="1200">
                <a:latin typeface="Calibri" charset="0"/>
              </a:rPr>
              <a:pPr eaLnBrk="1" hangingPunct="1"/>
              <a:t>59</a:t>
            </a:fld>
            <a:endParaRPr lang="en-US" sz="1200" dirty="0">
              <a:latin typeface="Calibri" charset="0"/>
            </a:endParaRPr>
          </a:p>
        </p:txBody>
      </p:sp>
      <p:sp>
        <p:nvSpPr>
          <p:cNvPr id="22530"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2253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z="2500" b="1" dirty="0">
                <a:latin typeface="Arial" charset="0"/>
                <a:ea typeface="ＭＳ Ｐゴシック" charset="0"/>
                <a:cs typeface="ＭＳ Ｐゴシック" charset="0"/>
              </a:rPr>
              <a:t>Intention: </a:t>
            </a:r>
            <a:r>
              <a:rPr lang="en-US" sz="2500" dirty="0">
                <a:latin typeface="Arial" charset="0"/>
                <a:ea typeface="ＭＳ Ｐゴシック" charset="0"/>
                <a:cs typeface="ＭＳ Ｐゴシック" charset="0"/>
              </a:rPr>
              <a:t>To focus on individual assumptions about supervisory practice and connect them to the four assumptions about learning-focused supervision. (to get voices in the rooms and begin interaction patterns, as well)</a:t>
            </a:r>
          </a:p>
          <a:p>
            <a:pPr eaLnBrk="1" hangingPunct="1">
              <a:spcBef>
                <a:spcPct val="0"/>
              </a:spcBef>
            </a:pPr>
            <a:endParaRPr lang="en-US" sz="2500" dirty="0">
              <a:latin typeface="Arial" charset="0"/>
              <a:ea typeface="ＭＳ Ｐゴシック" charset="0"/>
              <a:cs typeface="ＭＳ Ｐゴシック" charset="0"/>
            </a:endParaRPr>
          </a:p>
          <a:p>
            <a:pPr eaLnBrk="1" hangingPunct="1">
              <a:spcBef>
                <a:spcPct val="0"/>
              </a:spcBef>
            </a:pPr>
            <a:r>
              <a:rPr lang="en-US" sz="2500" b="1" dirty="0">
                <a:latin typeface="Arial" charset="0"/>
                <a:ea typeface="ＭＳ Ｐゴシック" charset="0"/>
                <a:cs typeface="ＭＳ Ｐゴシック" charset="0"/>
              </a:rPr>
              <a:t>Directions: </a:t>
            </a:r>
            <a:r>
              <a:rPr lang="en-US" sz="2500" dirty="0">
                <a:latin typeface="Arial" charset="0"/>
                <a:ea typeface="ＭＳ Ｐゴシック" charset="0"/>
                <a:cs typeface="ＭＳ Ｐゴシック" charset="0"/>
              </a:rPr>
              <a:t>Ask each participant to complete the stem on their own – give them a minute or two and them ask table groups to share their thinking in a round-robin (sequence of turn-taking – not much cross-conversation at this point) pattern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18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1218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49870" indent="-288411" eaLnBrk="0" hangingPunct="0">
              <a:defRPr sz="2500">
                <a:solidFill>
                  <a:schemeClr val="tx1"/>
                </a:solidFill>
                <a:latin typeface="Arial" charset="0"/>
                <a:ea typeface="ＭＳ Ｐゴシック" charset="0"/>
              </a:defRPr>
            </a:lvl2pPr>
            <a:lvl3pPr marL="1153646" indent="-230729" eaLnBrk="0" hangingPunct="0">
              <a:defRPr sz="2500">
                <a:solidFill>
                  <a:schemeClr val="tx1"/>
                </a:solidFill>
                <a:latin typeface="Arial" charset="0"/>
                <a:ea typeface="ＭＳ Ｐゴシック" charset="0"/>
              </a:defRPr>
            </a:lvl3pPr>
            <a:lvl4pPr marL="1615105" indent="-230729" eaLnBrk="0" hangingPunct="0">
              <a:defRPr sz="2500">
                <a:solidFill>
                  <a:schemeClr val="tx1"/>
                </a:solidFill>
                <a:latin typeface="Arial" charset="0"/>
                <a:ea typeface="ＭＳ Ｐゴシック" charset="0"/>
              </a:defRPr>
            </a:lvl4pPr>
            <a:lvl5pPr marL="2076564" indent="-230729" eaLnBrk="0" hangingPunct="0">
              <a:defRPr sz="2500">
                <a:solidFill>
                  <a:schemeClr val="tx1"/>
                </a:solidFill>
                <a:latin typeface="Arial" charset="0"/>
                <a:ea typeface="ＭＳ Ｐゴシック" charset="0"/>
              </a:defRPr>
            </a:lvl5pPr>
            <a:lvl6pPr marL="2538021" indent="-230729" eaLnBrk="0" fontAlgn="base" hangingPunct="0">
              <a:spcBef>
                <a:spcPct val="0"/>
              </a:spcBef>
              <a:spcAft>
                <a:spcPct val="0"/>
              </a:spcAft>
              <a:defRPr sz="2500">
                <a:solidFill>
                  <a:schemeClr val="tx1"/>
                </a:solidFill>
                <a:latin typeface="Arial" charset="0"/>
                <a:ea typeface="ＭＳ Ｐゴシック" charset="0"/>
              </a:defRPr>
            </a:lvl6pPr>
            <a:lvl7pPr marL="2999479" indent="-230729" eaLnBrk="0" fontAlgn="base" hangingPunct="0">
              <a:spcBef>
                <a:spcPct val="0"/>
              </a:spcBef>
              <a:spcAft>
                <a:spcPct val="0"/>
              </a:spcAft>
              <a:defRPr sz="2500">
                <a:solidFill>
                  <a:schemeClr val="tx1"/>
                </a:solidFill>
                <a:latin typeface="Arial" charset="0"/>
                <a:ea typeface="ＭＳ Ｐゴシック" charset="0"/>
              </a:defRPr>
            </a:lvl7pPr>
            <a:lvl8pPr marL="3460938" indent="-230729" eaLnBrk="0" fontAlgn="base" hangingPunct="0">
              <a:spcBef>
                <a:spcPct val="0"/>
              </a:spcBef>
              <a:spcAft>
                <a:spcPct val="0"/>
              </a:spcAft>
              <a:defRPr sz="2500">
                <a:solidFill>
                  <a:schemeClr val="tx1"/>
                </a:solidFill>
                <a:latin typeface="Arial" charset="0"/>
                <a:ea typeface="ＭＳ Ｐゴシック" charset="0"/>
              </a:defRPr>
            </a:lvl8pPr>
            <a:lvl9pPr marL="3922397" indent="-230729"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FB753ECA-0D92-5245-A2BE-12ECE08D83DE}" type="slidenum">
              <a:rPr lang="en-US" sz="1200"/>
              <a:pPr eaLnBrk="1" hangingPunct="1"/>
              <a:t>60</a:t>
            </a:fld>
            <a:endParaRPr lang="en-US" sz="1200"/>
          </a:p>
        </p:txBody>
      </p:sp>
      <p:sp>
        <p:nvSpPr>
          <p:cNvPr id="121860"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Arial" charset="0"/>
                <a:ea typeface="ＭＳ Ｐゴシック" charset="0"/>
                <a:cs typeface="ＭＳ Ｐゴシック" charset="0"/>
              </a:defRPr>
            </a:lvl1pPr>
            <a:lvl2pPr marL="749870" indent="-288411" eaLnBrk="0" hangingPunct="0">
              <a:defRPr sz="2500">
                <a:solidFill>
                  <a:schemeClr val="tx1"/>
                </a:solidFill>
                <a:latin typeface="Arial" charset="0"/>
                <a:ea typeface="ＭＳ Ｐゴシック" charset="0"/>
              </a:defRPr>
            </a:lvl2pPr>
            <a:lvl3pPr marL="1153646" indent="-230729" eaLnBrk="0" hangingPunct="0">
              <a:defRPr sz="2500">
                <a:solidFill>
                  <a:schemeClr val="tx1"/>
                </a:solidFill>
                <a:latin typeface="Arial" charset="0"/>
                <a:ea typeface="ＭＳ Ｐゴシック" charset="0"/>
              </a:defRPr>
            </a:lvl3pPr>
            <a:lvl4pPr marL="1615105" indent="-230729" eaLnBrk="0" hangingPunct="0">
              <a:defRPr sz="2500">
                <a:solidFill>
                  <a:schemeClr val="tx1"/>
                </a:solidFill>
                <a:latin typeface="Arial" charset="0"/>
                <a:ea typeface="ＭＳ Ｐゴシック" charset="0"/>
              </a:defRPr>
            </a:lvl4pPr>
            <a:lvl5pPr marL="2076564" indent="-230729" eaLnBrk="0" hangingPunct="0">
              <a:defRPr sz="2500">
                <a:solidFill>
                  <a:schemeClr val="tx1"/>
                </a:solidFill>
                <a:latin typeface="Arial" charset="0"/>
                <a:ea typeface="ＭＳ Ｐゴシック" charset="0"/>
              </a:defRPr>
            </a:lvl5pPr>
            <a:lvl6pPr marL="2538021" indent="-230729" eaLnBrk="0" fontAlgn="base" hangingPunct="0">
              <a:spcBef>
                <a:spcPct val="0"/>
              </a:spcBef>
              <a:spcAft>
                <a:spcPct val="0"/>
              </a:spcAft>
              <a:defRPr sz="2500">
                <a:solidFill>
                  <a:schemeClr val="tx1"/>
                </a:solidFill>
                <a:latin typeface="Arial" charset="0"/>
                <a:ea typeface="ＭＳ Ｐゴシック" charset="0"/>
              </a:defRPr>
            </a:lvl6pPr>
            <a:lvl7pPr marL="2999479" indent="-230729" eaLnBrk="0" fontAlgn="base" hangingPunct="0">
              <a:spcBef>
                <a:spcPct val="0"/>
              </a:spcBef>
              <a:spcAft>
                <a:spcPct val="0"/>
              </a:spcAft>
              <a:defRPr sz="2500">
                <a:solidFill>
                  <a:schemeClr val="tx1"/>
                </a:solidFill>
                <a:latin typeface="Arial" charset="0"/>
                <a:ea typeface="ＭＳ Ｐゴシック" charset="0"/>
              </a:defRPr>
            </a:lvl7pPr>
            <a:lvl8pPr marL="3460938" indent="-230729" eaLnBrk="0" fontAlgn="base" hangingPunct="0">
              <a:spcBef>
                <a:spcPct val="0"/>
              </a:spcBef>
              <a:spcAft>
                <a:spcPct val="0"/>
              </a:spcAft>
              <a:defRPr sz="2500">
                <a:solidFill>
                  <a:schemeClr val="tx1"/>
                </a:solidFill>
                <a:latin typeface="Arial" charset="0"/>
                <a:ea typeface="ＭＳ Ｐゴシック" charset="0"/>
              </a:defRPr>
            </a:lvl8pPr>
            <a:lvl9pPr marL="3922397" indent="-230729"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r>
              <a:rPr lang="en-US" sz="1200"/>
              <a:t>FfT - Educator Module 2</a:t>
            </a:r>
          </a:p>
        </p:txBody>
      </p:sp>
      <p:sp>
        <p:nvSpPr>
          <p:cNvPr id="121861"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49870" indent="-288411" eaLnBrk="0" hangingPunct="0">
              <a:defRPr sz="2500">
                <a:solidFill>
                  <a:schemeClr val="tx1"/>
                </a:solidFill>
                <a:latin typeface="Arial" charset="0"/>
                <a:ea typeface="ＭＳ Ｐゴシック" charset="0"/>
              </a:defRPr>
            </a:lvl2pPr>
            <a:lvl3pPr marL="1153646" indent="-230729" eaLnBrk="0" hangingPunct="0">
              <a:defRPr sz="2500">
                <a:solidFill>
                  <a:schemeClr val="tx1"/>
                </a:solidFill>
                <a:latin typeface="Arial" charset="0"/>
                <a:ea typeface="ＭＳ Ｐゴシック" charset="0"/>
              </a:defRPr>
            </a:lvl3pPr>
            <a:lvl4pPr marL="1615105" indent="-230729" eaLnBrk="0" hangingPunct="0">
              <a:defRPr sz="2500">
                <a:solidFill>
                  <a:schemeClr val="tx1"/>
                </a:solidFill>
                <a:latin typeface="Arial" charset="0"/>
                <a:ea typeface="ＭＳ Ｐゴシック" charset="0"/>
              </a:defRPr>
            </a:lvl4pPr>
            <a:lvl5pPr marL="2076564" indent="-230729" eaLnBrk="0" hangingPunct="0">
              <a:defRPr sz="2500">
                <a:solidFill>
                  <a:schemeClr val="tx1"/>
                </a:solidFill>
                <a:latin typeface="Arial" charset="0"/>
                <a:ea typeface="ＭＳ Ｐゴシック" charset="0"/>
              </a:defRPr>
            </a:lvl5pPr>
            <a:lvl6pPr marL="2538021" indent="-230729" eaLnBrk="0" fontAlgn="base" hangingPunct="0">
              <a:spcBef>
                <a:spcPct val="0"/>
              </a:spcBef>
              <a:spcAft>
                <a:spcPct val="0"/>
              </a:spcAft>
              <a:defRPr sz="2500">
                <a:solidFill>
                  <a:schemeClr val="tx1"/>
                </a:solidFill>
                <a:latin typeface="Arial" charset="0"/>
                <a:ea typeface="ＭＳ Ｐゴシック" charset="0"/>
              </a:defRPr>
            </a:lvl6pPr>
            <a:lvl7pPr marL="2999479" indent="-230729" eaLnBrk="0" fontAlgn="base" hangingPunct="0">
              <a:spcBef>
                <a:spcPct val="0"/>
              </a:spcBef>
              <a:spcAft>
                <a:spcPct val="0"/>
              </a:spcAft>
              <a:defRPr sz="2500">
                <a:solidFill>
                  <a:schemeClr val="tx1"/>
                </a:solidFill>
                <a:latin typeface="Arial" charset="0"/>
                <a:ea typeface="ＭＳ Ｐゴシック" charset="0"/>
              </a:defRPr>
            </a:lvl7pPr>
            <a:lvl8pPr marL="3460938" indent="-230729" eaLnBrk="0" fontAlgn="base" hangingPunct="0">
              <a:spcBef>
                <a:spcPct val="0"/>
              </a:spcBef>
              <a:spcAft>
                <a:spcPct val="0"/>
              </a:spcAft>
              <a:defRPr sz="2500">
                <a:solidFill>
                  <a:schemeClr val="tx1"/>
                </a:solidFill>
                <a:latin typeface="Arial" charset="0"/>
                <a:ea typeface="ＭＳ Ｐゴシック" charset="0"/>
              </a:defRPr>
            </a:lvl8pPr>
            <a:lvl9pPr marL="3922397" indent="-230729"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DAF31191-182C-C743-8AFA-B7B415B67713}" type="datetime1">
              <a:rPr lang="en-US" sz="1200"/>
              <a:pPr eaLnBrk="1" hangingPunct="1"/>
              <a:t>4/22/2015</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E03F10-DCB4-CA49-8AEC-4DB04A49BCCA}" type="slidenum">
              <a:rPr lang="en-US" smtClean="0"/>
              <a:pPr/>
              <a:t>4</a:t>
            </a:fld>
            <a:endParaRPr lang="en-US" dirty="0"/>
          </a:p>
        </p:txBody>
      </p:sp>
    </p:spTree>
    <p:extLst>
      <p:ext uri="{BB962C8B-B14F-4D97-AF65-F5344CB8AC3E}">
        <p14:creationId xmlns:p14="http://schemas.microsoft.com/office/powerpoint/2010/main" val="4145504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B5E03F10-DCB4-CA49-8AEC-4DB04A49BCCA}" type="slidenum">
              <a:rPr lang="en-US" smtClean="0"/>
              <a:pPr/>
              <a:t>5</a:t>
            </a:fld>
            <a:endParaRPr lang="en-US" dirty="0"/>
          </a:p>
        </p:txBody>
      </p:sp>
    </p:spTree>
    <p:extLst>
      <p:ext uri="{BB962C8B-B14F-4D97-AF65-F5344CB8AC3E}">
        <p14:creationId xmlns:p14="http://schemas.microsoft.com/office/powerpoint/2010/main" val="2901760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E03F10-DCB4-CA49-8AEC-4DB04A49BCCA}" type="slidenum">
              <a:rPr lang="en-US" smtClean="0"/>
              <a:pPr/>
              <a:t>10</a:t>
            </a:fld>
            <a:endParaRPr lang="en-US" dirty="0"/>
          </a:p>
        </p:txBody>
      </p:sp>
    </p:spTree>
    <p:extLst>
      <p:ext uri="{BB962C8B-B14F-4D97-AF65-F5344CB8AC3E}">
        <p14:creationId xmlns:p14="http://schemas.microsoft.com/office/powerpoint/2010/main" val="2701915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628">
              <a:defRPr/>
            </a:pPr>
            <a:r>
              <a:rPr lang="en-US" b="1" dirty="0" smtClean="0"/>
              <a:t>Agenda</a:t>
            </a:r>
            <a:r>
              <a:rPr lang="en-US" b="1" baseline="0" dirty="0" smtClean="0"/>
              <a:t> Priorities: </a:t>
            </a:r>
            <a:r>
              <a:rPr lang="en-US" b="1" dirty="0" smtClean="0"/>
              <a:t>Experience an ECE Training Module </a:t>
            </a:r>
          </a:p>
          <a:p>
            <a:pPr defTabSz="448628">
              <a:defRPr/>
            </a:pPr>
            <a:r>
              <a:rPr lang="en-US" b="1" dirty="0" smtClean="0"/>
              <a:t>Plan-Teach-Reflect-Apply</a:t>
            </a:r>
            <a:r>
              <a:rPr lang="en-US" b="1" baseline="0" dirty="0" smtClean="0"/>
              <a:t> Cycle for Professional Learning using Observation/Conversations: 65 minutes</a:t>
            </a:r>
          </a:p>
          <a:p>
            <a:pPr defTabSz="448628">
              <a:defRPr/>
            </a:pPr>
            <a:r>
              <a:rPr lang="en-US" b="1" baseline="0" dirty="0" smtClean="0"/>
              <a:t>Materials Needed: Participant Guidebook and EC Data Set</a:t>
            </a:r>
          </a:p>
          <a:p>
            <a:endParaRPr lang="en-US" dirty="0" smtClean="0"/>
          </a:p>
          <a:p>
            <a:r>
              <a:rPr lang="en-US" dirty="0" smtClean="0"/>
              <a:t>Remind the participants that data in an</a:t>
            </a:r>
            <a:r>
              <a:rPr lang="en-US" baseline="0" dirty="0" smtClean="0"/>
              <a:t> individual component can cross over the different levels of practice so sometimes seeming to “dance” between the levels and the teacher and evaluator look for the preponderance of data. CLICK the different levels as you share this.</a:t>
            </a:r>
            <a:endParaRPr lang="en-US" dirty="0"/>
          </a:p>
        </p:txBody>
      </p:sp>
      <p:sp>
        <p:nvSpPr>
          <p:cNvPr id="4" name="Slide Number Placeholder 3"/>
          <p:cNvSpPr>
            <a:spLocks noGrp="1"/>
          </p:cNvSpPr>
          <p:nvPr>
            <p:ph type="sldNum" sz="quarter" idx="10"/>
          </p:nvPr>
        </p:nvSpPr>
        <p:spPr/>
        <p:txBody>
          <a:bodyPr/>
          <a:lstStyle/>
          <a:p>
            <a:fld id="{B5E03F10-DCB4-CA49-8AEC-4DB04A49BCCA}" type="slidenum">
              <a:rPr lang="en-US" smtClean="0"/>
              <a:pPr/>
              <a:t>11</a:t>
            </a:fld>
            <a:endParaRPr lang="en-US" dirty="0"/>
          </a:p>
        </p:txBody>
      </p:sp>
    </p:spTree>
    <p:extLst>
      <p:ext uri="{BB962C8B-B14F-4D97-AF65-F5344CB8AC3E}">
        <p14:creationId xmlns:p14="http://schemas.microsoft.com/office/powerpoint/2010/main" val="3035597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E03F10-DCB4-CA49-8AEC-4DB04A49BCCA}" type="slidenum">
              <a:rPr lang="en-US" smtClean="0"/>
              <a:pPr/>
              <a:t>12</a:t>
            </a:fld>
            <a:endParaRPr lang="en-US" dirty="0"/>
          </a:p>
        </p:txBody>
      </p:sp>
    </p:spTree>
    <p:extLst>
      <p:ext uri="{BB962C8B-B14F-4D97-AF65-F5344CB8AC3E}">
        <p14:creationId xmlns:p14="http://schemas.microsoft.com/office/powerpoint/2010/main" val="3652075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696">
              <a:defRPr/>
            </a:pPr>
            <a:r>
              <a:rPr lang="en-US" b="1" dirty="0" smtClean="0">
                <a:latin typeface="Calibri" charset="0"/>
              </a:rPr>
              <a:t>Agenda Priority: </a:t>
            </a:r>
            <a:r>
              <a:rPr lang="en-US" b="1" dirty="0" smtClean="0"/>
              <a:t>Connect to the </a:t>
            </a:r>
            <a:r>
              <a:rPr lang="en-US" b="1" dirty="0" err="1" smtClean="0"/>
              <a:t>FfT</a:t>
            </a:r>
            <a:r>
              <a:rPr lang="en-US" b="1" dirty="0" smtClean="0"/>
              <a:t> Early Learning Validation Project: Sharing Qualitative and Quantitative Design and Timeline</a:t>
            </a:r>
          </a:p>
          <a:p>
            <a:pPr defTabSz="448696">
              <a:defRPr/>
            </a:pPr>
            <a:r>
              <a:rPr lang="en-US" b="1" dirty="0" smtClean="0">
                <a:latin typeface="Calibri" charset="0"/>
              </a:rPr>
              <a:t>Welcome</a:t>
            </a:r>
            <a:r>
              <a:rPr lang="en-US" b="1" baseline="0" dirty="0" smtClean="0">
                <a:latin typeface="Calibri" charset="0"/>
              </a:rPr>
              <a:t> and Connector: 20 minutes</a:t>
            </a:r>
          </a:p>
          <a:p>
            <a:pPr defTabSz="448696">
              <a:defRPr/>
            </a:pPr>
            <a:r>
              <a:rPr lang="en-US" b="1" baseline="0" dirty="0" smtClean="0">
                <a:latin typeface="Calibri" charset="0"/>
              </a:rPr>
              <a:t>Materials Needed: PPT slides</a:t>
            </a:r>
          </a:p>
          <a:p>
            <a:endParaRPr lang="en-US" dirty="0" smtClean="0"/>
          </a:p>
          <a:p>
            <a:r>
              <a:rPr lang="en-US" dirty="0" smtClean="0"/>
              <a:t>Lisa provides overview of the grant/research project</a:t>
            </a:r>
            <a:endParaRPr lang="en-US" dirty="0"/>
          </a:p>
        </p:txBody>
      </p:sp>
      <p:sp>
        <p:nvSpPr>
          <p:cNvPr id="4" name="Slide Number Placeholder 3"/>
          <p:cNvSpPr>
            <a:spLocks noGrp="1"/>
          </p:cNvSpPr>
          <p:nvPr>
            <p:ph type="sldNum" sz="quarter" idx="10"/>
          </p:nvPr>
        </p:nvSpPr>
        <p:spPr/>
        <p:txBody>
          <a:bodyPr/>
          <a:lstStyle/>
          <a:p>
            <a:fld id="{B5E03F10-DCB4-CA49-8AEC-4DB04A49BCCA}" type="slidenum">
              <a:rPr lang="en-US" smtClean="0"/>
              <a:pPr/>
              <a:t>18</a:t>
            </a:fld>
            <a:endParaRPr lang="en-US" dirty="0"/>
          </a:p>
        </p:txBody>
      </p:sp>
    </p:spTree>
    <p:extLst>
      <p:ext uri="{BB962C8B-B14F-4D97-AF65-F5344CB8AC3E}">
        <p14:creationId xmlns:p14="http://schemas.microsoft.com/office/powerpoint/2010/main" val="2085367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3A2810-024D-3F44-9213-5CADF3425D5B}" type="datetimeFigureOut">
              <a:rPr lang="en-US" smtClean="0"/>
              <a:pPr/>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E6054E-3146-214F-B5C8-9B8E1A6A04F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3A2810-024D-3F44-9213-5CADF3425D5B}" type="datetimeFigureOut">
              <a:rPr lang="en-US" smtClean="0"/>
              <a:pPr/>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E6054E-3146-214F-B5C8-9B8E1A6A04F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3A2810-024D-3F44-9213-5CADF3425D5B}" type="datetimeFigureOut">
              <a:rPr lang="en-US" smtClean="0"/>
              <a:pPr/>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E6054E-3146-214F-B5C8-9B8E1A6A04F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3A2810-024D-3F44-9213-5CADF3425D5B}" type="datetimeFigureOut">
              <a:rPr lang="en-US" smtClean="0"/>
              <a:pPr/>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E6054E-3146-214F-B5C8-9B8E1A6A04F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3A2810-024D-3F44-9213-5CADF3425D5B}" type="datetimeFigureOut">
              <a:rPr lang="en-US" smtClean="0"/>
              <a:pPr/>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E6054E-3146-214F-B5C8-9B8E1A6A04F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3A2810-024D-3F44-9213-5CADF3425D5B}" type="datetimeFigureOut">
              <a:rPr lang="en-US" smtClean="0"/>
              <a:pPr/>
              <a:t>4/22/2015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E6054E-3146-214F-B5C8-9B8E1A6A04F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3A2810-024D-3F44-9213-5CADF3425D5B}" type="datetimeFigureOut">
              <a:rPr lang="en-US" smtClean="0"/>
              <a:pPr/>
              <a:t>4/22/2015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BE6054E-3146-214F-B5C8-9B8E1A6A04F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3A2810-024D-3F44-9213-5CADF3425D5B}" type="datetimeFigureOut">
              <a:rPr lang="en-US" smtClean="0"/>
              <a:pPr/>
              <a:t>4/22/2015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E6054E-3146-214F-B5C8-9B8E1A6A04F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3A2810-024D-3F44-9213-5CADF3425D5B}" type="datetimeFigureOut">
              <a:rPr lang="en-US" smtClean="0"/>
              <a:pPr/>
              <a:t>4/22/2015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BE6054E-3146-214F-B5C8-9B8E1A6A04F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3A2810-024D-3F44-9213-5CADF3425D5B}" type="datetimeFigureOut">
              <a:rPr lang="en-US" smtClean="0"/>
              <a:pPr/>
              <a:t>4/22/2015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E6054E-3146-214F-B5C8-9B8E1A6A04F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3A2810-024D-3F44-9213-5CADF3425D5B}" type="datetimeFigureOut">
              <a:rPr lang="en-US" smtClean="0"/>
              <a:pPr/>
              <a:t>4/22/2015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E6054E-3146-214F-B5C8-9B8E1A6A04F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3A2810-024D-3F44-9213-5CADF3425D5B}" type="datetimeFigureOut">
              <a:rPr lang="en-US" smtClean="0"/>
              <a:pPr/>
              <a:t>4/22/2015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6054E-3146-214F-B5C8-9B8E1A6A04F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mailto:lhood@ilstu.edu"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hyperlink" Target="http://teecc.illinoisstate.edu/" TargetMode="Externa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hanceProfPract2.jpg"/>
          <p:cNvPicPr>
            <a:picLocks noChangeAspect="1"/>
          </p:cNvPicPr>
          <p:nvPr/>
        </p:nvPicPr>
        <p:blipFill>
          <a:blip r:embed="rId3"/>
          <a:stretch>
            <a:fillRect/>
          </a:stretch>
        </p:blipFill>
        <p:spPr>
          <a:xfrm>
            <a:off x="0" y="0"/>
            <a:ext cx="9144000" cy="3808119"/>
          </a:xfrm>
          <a:prstGeom prst="rect">
            <a:avLst/>
          </a:prstGeom>
          <a:effectLst>
            <a:reflection stA="50000" endPos="75000" dist="12700" dir="5400000" sy="-100000" algn="bl" rotWithShape="0"/>
          </a:effectLst>
        </p:spPr>
      </p:pic>
      <p:sp>
        <p:nvSpPr>
          <p:cNvPr id="14338" name="Title 1"/>
          <p:cNvSpPr>
            <a:spLocks noGrp="1"/>
          </p:cNvSpPr>
          <p:nvPr>
            <p:ph type="ctrTitle"/>
          </p:nvPr>
        </p:nvSpPr>
        <p:spPr>
          <a:xfrm>
            <a:off x="-30162" y="330200"/>
            <a:ext cx="9144000" cy="965200"/>
          </a:xfrm>
        </p:spPr>
        <p:txBody>
          <a:bodyPr>
            <a:normAutofit/>
          </a:bodyPr>
          <a:lstStyle/>
          <a:p>
            <a:pPr eaLnBrk="1" hangingPunct="1"/>
            <a:r>
              <a:rPr lang="en-US" sz="6600" b="1" baseline="-6000" dirty="0" smtClean="0">
                <a:solidFill>
                  <a:srgbClr val="1F497D"/>
                </a:solidFill>
                <a:latin typeface="Calibri" charset="0"/>
              </a:rPr>
              <a:t>PreK-3 Danielson </a:t>
            </a:r>
            <a:r>
              <a:rPr lang="en-US" sz="6600" b="1" baseline="-6000" dirty="0" err="1" smtClean="0">
                <a:solidFill>
                  <a:srgbClr val="1F497D"/>
                </a:solidFill>
                <a:latin typeface="Calibri" charset="0"/>
              </a:rPr>
              <a:t>FfT</a:t>
            </a:r>
            <a:r>
              <a:rPr lang="en-US" sz="6600" b="1" baseline="-6000" dirty="0" smtClean="0">
                <a:solidFill>
                  <a:srgbClr val="1F497D"/>
                </a:solidFill>
                <a:latin typeface="Calibri" charset="0"/>
              </a:rPr>
              <a:t> Research Study </a:t>
            </a:r>
            <a:endParaRPr lang="en-US" sz="6600" b="1" baseline="-6000" dirty="0">
              <a:solidFill>
                <a:srgbClr val="1F497D"/>
              </a:solidFill>
              <a:latin typeface="Calibri" charset="0"/>
            </a:endParaRPr>
          </a:p>
        </p:txBody>
      </p:sp>
      <p:sp>
        <p:nvSpPr>
          <p:cNvPr id="14339" name="Subtitle 2"/>
          <p:cNvSpPr>
            <a:spLocks noGrp="1"/>
          </p:cNvSpPr>
          <p:nvPr>
            <p:ph type="subTitle" idx="1"/>
          </p:nvPr>
        </p:nvSpPr>
        <p:spPr>
          <a:xfrm>
            <a:off x="0" y="1397000"/>
            <a:ext cx="9144000" cy="2641599"/>
          </a:xfrm>
        </p:spPr>
        <p:txBody>
          <a:bodyPr>
            <a:normAutofit/>
          </a:bodyPr>
          <a:lstStyle/>
          <a:p>
            <a:pPr eaLnBrk="1" hangingPunct="1"/>
            <a:endParaRPr lang="en-US" sz="3900" b="1" i="1" baseline="-3000" dirty="0" smtClean="0">
              <a:solidFill>
                <a:srgbClr val="1F497D"/>
              </a:solidFill>
              <a:latin typeface="Calibri" charset="0"/>
            </a:endParaRPr>
          </a:p>
          <a:p>
            <a:pPr eaLnBrk="1" hangingPunct="1"/>
            <a:r>
              <a:rPr lang="en-US" sz="4800" b="1" i="1" baseline="-3000" dirty="0" smtClean="0">
                <a:solidFill>
                  <a:srgbClr val="1F497D"/>
                </a:solidFill>
                <a:latin typeface="Calibri" charset="0"/>
              </a:rPr>
              <a:t>2015 Gateways to Opportunity</a:t>
            </a:r>
            <a:r>
              <a:rPr lang="en-US" sz="4800" b="1" i="1" dirty="0" smtClean="0">
                <a:solidFill>
                  <a:srgbClr val="1F497D"/>
                </a:solidFill>
                <a:latin typeface="Calibri" charset="0"/>
              </a:rPr>
              <a:t> Higher Education Forum</a:t>
            </a:r>
            <a:endParaRPr lang="en-US" sz="4800" b="1" i="1" baseline="-3000" dirty="0">
              <a:solidFill>
                <a:srgbClr val="1F497D"/>
              </a:solidFill>
              <a:latin typeface="Calibri" charset="0"/>
            </a:endParaRPr>
          </a:p>
          <a:p>
            <a:pPr eaLnBrk="1" hangingPunct="1"/>
            <a:endParaRPr lang="en-US" sz="5400" b="1" baseline="-3000" dirty="0">
              <a:solidFill>
                <a:srgbClr val="1F497D"/>
              </a:solidFill>
              <a:latin typeface="Palatino" charset="0"/>
              <a:cs typeface="Palatino" charset="0"/>
            </a:endParaRPr>
          </a:p>
        </p:txBody>
      </p:sp>
      <p:pic>
        <p:nvPicPr>
          <p:cNvPr id="14340" name="Picture 4" descr="HiResDanielson_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421313"/>
            <a:ext cx="1435100"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2"/>
          <p:cNvSpPr txBox="1">
            <a:spLocks noChangeArrowheads="1"/>
          </p:cNvSpPr>
          <p:nvPr/>
        </p:nvSpPr>
        <p:spPr bwMode="auto">
          <a:xfrm>
            <a:off x="1511300" y="3835107"/>
            <a:ext cx="59182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i="1" dirty="0"/>
              <a:t>Lisa Hood, Ph.D.</a:t>
            </a:r>
          </a:p>
          <a:p>
            <a:pPr algn="ctr" eaLnBrk="1" hangingPunct="1"/>
            <a:r>
              <a:rPr lang="en-US" i="1" dirty="0"/>
              <a:t>Center for the Study of Education Policy, Illinois State University </a:t>
            </a:r>
          </a:p>
          <a:p>
            <a:pPr algn="ctr" eaLnBrk="1" hangingPunct="1"/>
            <a:endParaRPr lang="en-US" i="1" dirty="0"/>
          </a:p>
          <a:p>
            <a:pPr algn="ctr" eaLnBrk="1" hangingPunct="1"/>
            <a:r>
              <a:rPr lang="en-US" i="1" dirty="0"/>
              <a:t>For more information: </a:t>
            </a:r>
            <a:r>
              <a:rPr lang="en-US" altLang="en-US" dirty="0">
                <a:latin typeface="Constantia" charset="0"/>
                <a:hlinkClick r:id="rId5"/>
              </a:rPr>
              <a:t>lhood@ilstu.edu</a:t>
            </a:r>
            <a:r>
              <a:rPr lang="en-US" altLang="en-US" dirty="0">
                <a:latin typeface="Constantia" charset="0"/>
              </a:rPr>
              <a:t> </a:t>
            </a:r>
          </a:p>
          <a:p>
            <a:pPr algn="ctr" eaLnBrk="1" hangingPunct="1"/>
            <a:endParaRPr lang="en-US" i="1" dirty="0"/>
          </a:p>
          <a:p>
            <a:pPr algn="ctr" eaLnBrk="1" hangingPunct="1"/>
            <a:r>
              <a:rPr lang="en-US" sz="2000" i="1" dirty="0"/>
              <a:t>Funded by the McCormick Foundation</a:t>
            </a:r>
          </a:p>
        </p:txBody>
      </p:sp>
      <p:pic>
        <p:nvPicPr>
          <p:cNvPr id="1434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0438" y="5900738"/>
            <a:ext cx="18034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1956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Validating the Framework</a:t>
            </a:r>
            <a:endParaRPr lang="en-US" b="1" dirty="0"/>
          </a:p>
        </p:txBody>
      </p:sp>
      <p:sp>
        <p:nvSpPr>
          <p:cNvPr id="3" name="Content Placeholder 2"/>
          <p:cNvSpPr>
            <a:spLocks noGrp="1"/>
          </p:cNvSpPr>
          <p:nvPr>
            <p:ph idx="1"/>
          </p:nvPr>
        </p:nvSpPr>
        <p:spPr/>
        <p:txBody>
          <a:bodyPr>
            <a:normAutofit lnSpcReduction="10000"/>
          </a:bodyPr>
          <a:lstStyle/>
          <a:p>
            <a:r>
              <a:rPr lang="en-US" dirty="0" smtClean="0"/>
              <a:t>Quantitative Measures</a:t>
            </a:r>
          </a:p>
          <a:p>
            <a:pPr lvl="1"/>
            <a:r>
              <a:rPr lang="en-US" dirty="0" smtClean="0"/>
              <a:t>Student assessment scores—is there a correlation between the observation data and student growth on assessments? If not, what does it tell us about the Framework or the assessments?</a:t>
            </a:r>
          </a:p>
          <a:p>
            <a:pPr lvl="1"/>
            <a:r>
              <a:rPr lang="en-US" dirty="0" smtClean="0"/>
              <a:t>Evaluator and external observer evidence comparisons—is there a discrepancy in the critical attributes identified as a result of the evidence collected between the evaluator and the external observer? If not, where are the discrepancies?</a:t>
            </a:r>
          </a:p>
          <a:p>
            <a:pPr marL="0" indent="0">
              <a:buNone/>
            </a:pPr>
            <a:endParaRPr lang="en-US"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0438" y="5900738"/>
            <a:ext cx="18034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4474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3-23 at 4.41.11 PM.png"/>
          <p:cNvPicPr>
            <a:picLocks noChangeAspect="1"/>
          </p:cNvPicPr>
          <p:nvPr/>
        </p:nvPicPr>
        <p:blipFill>
          <a:blip r:embed="rId3"/>
          <a:stretch>
            <a:fillRect/>
          </a:stretch>
        </p:blipFill>
        <p:spPr>
          <a:xfrm>
            <a:off x="0" y="0"/>
            <a:ext cx="9144000" cy="5875547"/>
          </a:xfrm>
          <a:prstGeom prst="rect">
            <a:avLst/>
          </a:prstGeom>
        </p:spPr>
      </p:pic>
      <p:pic>
        <p:nvPicPr>
          <p:cNvPr id="6" name="Picture 5" descr="HiResDanielson_logo.png"/>
          <p:cNvPicPr>
            <a:picLocks noChangeAspect="1"/>
          </p:cNvPicPr>
          <p:nvPr/>
        </p:nvPicPr>
        <p:blipFill>
          <a:blip r:embed="rId4"/>
          <a:stretch>
            <a:fillRect/>
          </a:stretch>
        </p:blipFill>
        <p:spPr>
          <a:xfrm>
            <a:off x="0" y="5808132"/>
            <a:ext cx="1049867" cy="1049867"/>
          </a:xfrm>
          <a:prstGeom prst="rect">
            <a:avLst/>
          </a:prstGeom>
        </p:spPr>
      </p:pic>
      <p:sp>
        <p:nvSpPr>
          <p:cNvPr id="5" name="Rectangle 4"/>
          <p:cNvSpPr/>
          <p:nvPr/>
        </p:nvSpPr>
        <p:spPr>
          <a:xfrm>
            <a:off x="2431352" y="2984252"/>
            <a:ext cx="1810448" cy="279648"/>
          </a:xfrm>
          <a:prstGeom prst="rect">
            <a:avLst/>
          </a:prstGeom>
          <a:solidFill>
            <a:srgbClr val="FFFF00">
              <a:alpha val="1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902554" y="4254495"/>
            <a:ext cx="1955446" cy="419106"/>
          </a:xfrm>
          <a:prstGeom prst="rect">
            <a:avLst/>
          </a:prstGeom>
          <a:solidFill>
            <a:srgbClr val="FFFF00">
              <a:alpha val="1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431352" y="3644652"/>
            <a:ext cx="1810448" cy="279648"/>
          </a:xfrm>
          <a:prstGeom prst="rect">
            <a:avLst/>
          </a:prstGeom>
          <a:solidFill>
            <a:srgbClr val="FFFF00">
              <a:alpha val="1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902554" y="3644652"/>
            <a:ext cx="1955446" cy="279648"/>
          </a:xfrm>
          <a:prstGeom prst="rect">
            <a:avLst/>
          </a:prstGeom>
          <a:solidFill>
            <a:srgbClr val="FFFF00">
              <a:alpha val="1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902554" y="2704604"/>
            <a:ext cx="1955446" cy="279648"/>
          </a:xfrm>
          <a:prstGeom prst="rect">
            <a:avLst/>
          </a:prstGeom>
          <a:solidFill>
            <a:srgbClr val="FFFF00">
              <a:alpha val="1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921500" y="4050928"/>
            <a:ext cx="1981200" cy="279648"/>
          </a:xfrm>
          <a:prstGeom prst="rect">
            <a:avLst/>
          </a:prstGeom>
          <a:solidFill>
            <a:srgbClr val="FFFF00">
              <a:alpha val="1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89636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Validating the Framework</a:t>
            </a:r>
            <a:endParaRPr lang="en-US" b="1" dirty="0"/>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dirty="0" smtClean="0"/>
              <a:t>Qualitative Study </a:t>
            </a:r>
          </a:p>
          <a:p>
            <a:pPr lvl="1"/>
            <a:r>
              <a:rPr lang="en-US" dirty="0" smtClean="0"/>
              <a:t>Qualitative analysis of the observation data </a:t>
            </a:r>
          </a:p>
          <a:p>
            <a:pPr lvl="1"/>
            <a:r>
              <a:rPr lang="en-US" dirty="0" smtClean="0"/>
              <a:t>Interviews, focus groups, document analysis</a:t>
            </a:r>
          </a:p>
          <a:p>
            <a:pPr lvl="2"/>
            <a:r>
              <a:rPr lang="en-US" dirty="0" smtClean="0"/>
              <a:t>Collect data on how the Framework is used by evaluators and PreK-3 teachers to identify strengths and weaknesses in professional practice and support professional development</a:t>
            </a:r>
          </a:p>
          <a:p>
            <a:pPr lvl="2"/>
            <a:r>
              <a:rPr lang="en-US" dirty="0" smtClean="0"/>
              <a:t>In what ways is the Framework most useful and effective?</a:t>
            </a:r>
          </a:p>
          <a:p>
            <a:pPr lvl="2"/>
            <a:r>
              <a:rPr lang="en-US" dirty="0" smtClean="0"/>
              <a:t>Are the student assessments used in the study appropriate? What would teachers and leaders recommend?</a:t>
            </a:r>
          </a:p>
          <a:p>
            <a:pPr lvl="2"/>
            <a:r>
              <a:rPr lang="en-US" dirty="0" smtClean="0"/>
              <a:t>Where are there challenges, misuses, or misinterpretations?</a:t>
            </a:r>
          </a:p>
          <a:p>
            <a:pPr lvl="2"/>
            <a:r>
              <a:rPr lang="en-US" dirty="0" smtClean="0"/>
              <a:t>What training and resources are need to support the Framework’s use and to support a useful and effective teacher evaluation process?</a:t>
            </a:r>
          </a:p>
          <a:p>
            <a:pPr lvl="1"/>
            <a:endParaRPr lang="en-US" dirty="0" smtClean="0"/>
          </a:p>
          <a:p>
            <a:pPr lvl="1"/>
            <a:endParaRPr lang="en-US"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0438" y="5900738"/>
            <a:ext cx="18034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8771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599" y="0"/>
            <a:ext cx="6143625" cy="6858000"/>
          </a:xfrm>
          <a:prstGeom prst="rect">
            <a:avLst/>
          </a:prstGeom>
        </p:spPr>
      </p:pic>
    </p:spTree>
    <p:extLst>
      <p:ext uri="{BB962C8B-B14F-4D97-AF65-F5344CB8AC3E}">
        <p14:creationId xmlns:p14="http://schemas.microsoft.com/office/powerpoint/2010/main" val="1988853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Update on the Research</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Fall observation data and student assessment data collected (some cleanup may be necessary)</a:t>
            </a:r>
          </a:p>
          <a:p>
            <a:r>
              <a:rPr lang="en-US" dirty="0" smtClean="0"/>
              <a:t>Beginning to analyze the fall data for inter-rater reliabilities, qualitative analysis of observation data</a:t>
            </a:r>
          </a:p>
          <a:p>
            <a:r>
              <a:rPr lang="en-US" dirty="0" smtClean="0"/>
              <a:t>Spring data collection</a:t>
            </a:r>
          </a:p>
          <a:p>
            <a:pPr lvl="1"/>
            <a:r>
              <a:rPr lang="en-US" dirty="0" smtClean="0"/>
              <a:t>Informal Observations (April 1 – May 15)</a:t>
            </a:r>
          </a:p>
          <a:p>
            <a:pPr lvl="1"/>
            <a:r>
              <a:rPr lang="en-US" dirty="0" smtClean="0"/>
              <a:t>Student assessment data (to UIUC late May)</a:t>
            </a:r>
          </a:p>
          <a:p>
            <a:pPr lvl="1"/>
            <a:r>
              <a:rPr lang="en-US" dirty="0" smtClean="0"/>
              <a:t>Qualitative Interviews/Group Interviews (April 15-May 15) a sample of teachers and administrators</a:t>
            </a:r>
            <a:endParaRPr lang="en-US" dirty="0"/>
          </a:p>
        </p:txBody>
      </p:sp>
    </p:spTree>
    <p:extLst>
      <p:ext uri="{BB962C8B-B14F-4D97-AF65-F5344CB8AC3E}">
        <p14:creationId xmlns:p14="http://schemas.microsoft.com/office/powerpoint/2010/main" val="1539120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Update on the Research</a:t>
            </a:r>
            <a:endParaRPr lang="en-US" b="1" dirty="0"/>
          </a:p>
        </p:txBody>
      </p:sp>
      <p:sp>
        <p:nvSpPr>
          <p:cNvPr id="3" name="Content Placeholder 2"/>
          <p:cNvSpPr>
            <a:spLocks noGrp="1"/>
          </p:cNvSpPr>
          <p:nvPr>
            <p:ph idx="1"/>
          </p:nvPr>
        </p:nvSpPr>
        <p:spPr/>
        <p:txBody>
          <a:bodyPr/>
          <a:lstStyle/>
          <a:p>
            <a:r>
              <a:rPr lang="en-US" dirty="0" smtClean="0"/>
              <a:t>Summer</a:t>
            </a:r>
          </a:p>
          <a:p>
            <a:pPr lvl="1"/>
            <a:r>
              <a:rPr lang="en-US" dirty="0" smtClean="0"/>
              <a:t>Final data analysis</a:t>
            </a:r>
          </a:p>
          <a:p>
            <a:pPr lvl="1"/>
            <a:r>
              <a:rPr lang="en-US" dirty="0" smtClean="0"/>
              <a:t>Compile report</a:t>
            </a:r>
          </a:p>
          <a:p>
            <a:pPr lvl="1"/>
            <a:r>
              <a:rPr lang="en-US" dirty="0" smtClean="0"/>
              <a:t>Final report out to the research participants	</a:t>
            </a:r>
          </a:p>
          <a:p>
            <a:pPr lvl="2"/>
            <a:r>
              <a:rPr lang="en-US" dirty="0" smtClean="0"/>
              <a:t>Convening (10am to 2pm)</a:t>
            </a:r>
          </a:p>
          <a:p>
            <a:pPr lvl="2"/>
            <a:r>
              <a:rPr lang="en-US" dirty="0" smtClean="0"/>
              <a:t>Late June or Early August (depending on data analysis) </a:t>
            </a:r>
            <a:endParaRPr lang="en-US" dirty="0"/>
          </a:p>
        </p:txBody>
      </p:sp>
    </p:spTree>
    <p:extLst>
      <p:ext uri="{BB962C8B-B14F-4D97-AF65-F5344CB8AC3E}">
        <p14:creationId xmlns:p14="http://schemas.microsoft.com/office/powerpoint/2010/main" val="385599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Student Assessment Data</a:t>
            </a:r>
            <a:br>
              <a:rPr lang="en-US" b="1" dirty="0" smtClean="0"/>
            </a:br>
            <a:r>
              <a:rPr lang="en-US" b="1" dirty="0" smtClean="0"/>
              <a:t>Assessments in Use</a:t>
            </a:r>
            <a:endParaRPr lang="en-US" sz="2700" b="1" dirty="0"/>
          </a:p>
        </p:txBody>
      </p:sp>
      <p:sp>
        <p:nvSpPr>
          <p:cNvPr id="3" name="Content Placeholder 2"/>
          <p:cNvSpPr>
            <a:spLocks noGrp="1"/>
          </p:cNvSpPr>
          <p:nvPr>
            <p:ph sz="half" idx="1"/>
          </p:nvPr>
        </p:nvSpPr>
        <p:spPr/>
        <p:txBody>
          <a:bodyPr>
            <a:normAutofit fontScale="55000" lnSpcReduction="20000"/>
          </a:bodyPr>
          <a:lstStyle/>
          <a:p>
            <a:r>
              <a:rPr lang="en-US" b="1" dirty="0"/>
              <a:t>GOLD Assessment (3 schools/programs)</a:t>
            </a:r>
          </a:p>
          <a:p>
            <a:r>
              <a:rPr lang="en-US" b="1" dirty="0"/>
              <a:t>DIBELS (Reading assessment) (2 schools)</a:t>
            </a:r>
          </a:p>
          <a:p>
            <a:r>
              <a:rPr lang="en-US" b="1" dirty="0" err="1"/>
              <a:t>EnVision</a:t>
            </a:r>
            <a:r>
              <a:rPr lang="en-US" b="1" dirty="0"/>
              <a:t> (Math assessment) (2 schools)</a:t>
            </a:r>
          </a:p>
          <a:p>
            <a:r>
              <a:rPr lang="en-US" b="1" dirty="0"/>
              <a:t>The Work Sampling System (2 schools/programs)</a:t>
            </a:r>
          </a:p>
          <a:p>
            <a:r>
              <a:rPr lang="en-US" b="1" dirty="0"/>
              <a:t>DIAL 4 Screener (2 schools/programs)</a:t>
            </a:r>
          </a:p>
          <a:p>
            <a:r>
              <a:rPr lang="en-US" dirty="0" smtClean="0"/>
              <a:t>ESI-R </a:t>
            </a:r>
            <a:r>
              <a:rPr lang="en-US" dirty="0"/>
              <a:t>with Preschoolers (Sept-Oct) Screening</a:t>
            </a:r>
          </a:p>
          <a:p>
            <a:r>
              <a:rPr lang="en-US" dirty="0"/>
              <a:t>Spring DECA (April-May) Screening </a:t>
            </a:r>
          </a:p>
          <a:p>
            <a:r>
              <a:rPr lang="en-US" dirty="0"/>
              <a:t>Scholastic Reading Inventory (SRI)</a:t>
            </a:r>
          </a:p>
          <a:p>
            <a:r>
              <a:rPr lang="en-US" dirty="0" smtClean="0"/>
              <a:t>Assessment </a:t>
            </a:r>
            <a:r>
              <a:rPr lang="en-US" dirty="0"/>
              <a:t>Evaluation Program System for Infants &amp; Children</a:t>
            </a:r>
          </a:p>
          <a:p>
            <a:r>
              <a:rPr lang="en-US" dirty="0"/>
              <a:t>Early Learning Scale </a:t>
            </a:r>
            <a:endParaRPr lang="en-US" dirty="0" smtClean="0"/>
          </a:p>
          <a:p>
            <a:r>
              <a:rPr lang="en-US" dirty="0" smtClean="0"/>
              <a:t>Beverly </a:t>
            </a:r>
            <a:r>
              <a:rPr lang="en-US" dirty="0"/>
              <a:t>Tyner Reading Screening Tool</a:t>
            </a:r>
          </a:p>
          <a:p>
            <a:r>
              <a:rPr lang="en-US" dirty="0" err="1"/>
              <a:t>Fountas</a:t>
            </a:r>
            <a:r>
              <a:rPr lang="en-US" dirty="0"/>
              <a:t> &amp; </a:t>
            </a:r>
            <a:r>
              <a:rPr lang="en-US" dirty="0" err="1"/>
              <a:t>Pinnell</a:t>
            </a:r>
            <a:r>
              <a:rPr lang="en-US" dirty="0"/>
              <a:t> Benchmark Assessment (Reading</a:t>
            </a:r>
            <a:r>
              <a:rPr lang="en-US" dirty="0" smtClean="0"/>
              <a:t>)</a:t>
            </a:r>
          </a:p>
          <a:p>
            <a:r>
              <a:rPr lang="en-US" dirty="0" err="1"/>
              <a:t>Fountas</a:t>
            </a:r>
            <a:r>
              <a:rPr lang="en-US" dirty="0"/>
              <a:t> and </a:t>
            </a:r>
            <a:r>
              <a:rPr lang="en-US" dirty="0" err="1"/>
              <a:t>Pinnell</a:t>
            </a:r>
            <a:r>
              <a:rPr lang="en-US" dirty="0"/>
              <a:t> Reading Text Level, In Spanish and English, 3 times a year</a:t>
            </a:r>
          </a:p>
          <a:p>
            <a:endParaRPr lang="en-US" dirty="0"/>
          </a:p>
          <a:p>
            <a:endParaRPr lang="en-US" dirty="0"/>
          </a:p>
          <a:p>
            <a:endParaRPr lang="en-US" dirty="0"/>
          </a:p>
        </p:txBody>
      </p:sp>
      <p:sp>
        <p:nvSpPr>
          <p:cNvPr id="4" name="Content Placeholder 3"/>
          <p:cNvSpPr>
            <a:spLocks noGrp="1"/>
          </p:cNvSpPr>
          <p:nvPr>
            <p:ph sz="half" idx="2"/>
          </p:nvPr>
        </p:nvSpPr>
        <p:spPr/>
        <p:txBody>
          <a:bodyPr>
            <a:normAutofit fontScale="55000" lnSpcReduction="20000"/>
          </a:bodyPr>
          <a:lstStyle/>
          <a:p>
            <a:r>
              <a:rPr lang="en-US" sz="2900" dirty="0"/>
              <a:t>Discover Ed </a:t>
            </a:r>
          </a:p>
          <a:p>
            <a:r>
              <a:rPr lang="en-US" sz="2900" dirty="0"/>
              <a:t>Rigby Reads (1</a:t>
            </a:r>
            <a:r>
              <a:rPr lang="en-US" sz="2900" baseline="30000" dirty="0"/>
              <a:t>st</a:t>
            </a:r>
            <a:r>
              <a:rPr lang="en-US" sz="2900" dirty="0"/>
              <a:t> graders only)</a:t>
            </a:r>
          </a:p>
          <a:p>
            <a:r>
              <a:rPr lang="en-US" sz="2900" dirty="0" smtClean="0"/>
              <a:t>LID </a:t>
            </a:r>
            <a:r>
              <a:rPr lang="en-US" sz="2900" dirty="0"/>
              <a:t>(Letter Identification) in English and Spanish up to 3 times a year</a:t>
            </a:r>
          </a:p>
          <a:p>
            <a:r>
              <a:rPr lang="en-US" sz="2900" dirty="0" smtClean="0"/>
              <a:t>MAP</a:t>
            </a:r>
            <a:endParaRPr lang="en-US" sz="2900" dirty="0"/>
          </a:p>
          <a:p>
            <a:r>
              <a:rPr lang="en-US" sz="2900" dirty="0"/>
              <a:t>Reading and Math, 3 times a year, adaptive test</a:t>
            </a:r>
          </a:p>
          <a:p>
            <a:r>
              <a:rPr lang="en-US" sz="2900" dirty="0"/>
              <a:t>SUPERA - in Spanish, Reading, Math, &amp; Language Annually, in Fall, scores recorded are percentiles</a:t>
            </a:r>
          </a:p>
          <a:p>
            <a:r>
              <a:rPr lang="en-US" sz="2900" dirty="0" err="1" smtClean="0"/>
              <a:t>CogAT</a:t>
            </a:r>
            <a:r>
              <a:rPr lang="en-US" sz="2900" dirty="0"/>
              <a:t>, IQ test, once during 3rd grade Fall</a:t>
            </a:r>
          </a:p>
          <a:p>
            <a:r>
              <a:rPr lang="en-US" dirty="0" smtClean="0"/>
              <a:t>Common </a:t>
            </a:r>
            <a:r>
              <a:rPr lang="en-US" dirty="0"/>
              <a:t>Core Assessment</a:t>
            </a:r>
          </a:p>
          <a:p>
            <a:r>
              <a:rPr lang="en-US" dirty="0"/>
              <a:t>STAR Math Assessment (3</a:t>
            </a:r>
            <a:r>
              <a:rPr lang="en-US" baseline="30000" dirty="0"/>
              <a:t>rd</a:t>
            </a:r>
            <a:r>
              <a:rPr lang="en-US" dirty="0"/>
              <a:t>-6</a:t>
            </a:r>
            <a:r>
              <a:rPr lang="en-US" baseline="30000" dirty="0"/>
              <a:t>th</a:t>
            </a:r>
            <a:r>
              <a:rPr lang="en-US" dirty="0"/>
              <a:t> grade only) </a:t>
            </a:r>
            <a:r>
              <a:rPr lang="en-US" i="1" dirty="0"/>
              <a:t>Given in Dec-January </a:t>
            </a:r>
            <a:endParaRPr lang="en-US" dirty="0"/>
          </a:p>
          <a:p>
            <a:endParaRPr lang="en-US" dirty="0"/>
          </a:p>
        </p:txBody>
      </p:sp>
    </p:spTree>
    <p:extLst>
      <p:ext uri="{BB962C8B-B14F-4D97-AF65-F5344CB8AC3E}">
        <p14:creationId xmlns:p14="http://schemas.microsoft.com/office/powerpoint/2010/main" val="148472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p:txBody>
          <a:bodyPr/>
          <a:lstStyle/>
          <a:p>
            <a:r>
              <a:rPr lang="en-US" dirty="0" smtClean="0"/>
              <a:t>Before we continue, any questions about the research study?</a:t>
            </a:r>
            <a:endParaRPr lang="en-US" dirty="0"/>
          </a:p>
        </p:txBody>
      </p:sp>
    </p:spTree>
    <p:extLst>
      <p:ext uri="{BB962C8B-B14F-4D97-AF65-F5344CB8AC3E}">
        <p14:creationId xmlns:p14="http://schemas.microsoft.com/office/powerpoint/2010/main" val="1709525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Danielson Framework for Teaching </a:t>
            </a:r>
            <a:endParaRPr lang="en-US" dirty="0"/>
          </a:p>
        </p:txBody>
      </p:sp>
      <p:sp>
        <p:nvSpPr>
          <p:cNvPr id="3" name="Subtitle 2"/>
          <p:cNvSpPr>
            <a:spLocks noGrp="1"/>
          </p:cNvSpPr>
          <p:nvPr>
            <p:ph type="subTitle" idx="1"/>
          </p:nvPr>
        </p:nvSpPr>
        <p:spPr/>
        <p:txBody>
          <a:bodyPr>
            <a:normAutofit/>
          </a:bodyPr>
          <a:lstStyle/>
          <a:p>
            <a:r>
              <a:rPr lang="en-US" b="1" dirty="0" smtClean="0">
                <a:solidFill>
                  <a:schemeClr val="tx1"/>
                </a:solidFill>
              </a:rPr>
              <a:t>Overview</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0438" y="5900738"/>
            <a:ext cx="18034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iResDanielson_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421313"/>
            <a:ext cx="1435100"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3097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Foundations of the Danielson Framework</a:t>
            </a:r>
            <a:endParaRPr lang="en-US" b="1" dirty="0"/>
          </a:p>
        </p:txBody>
      </p:sp>
      <p:sp>
        <p:nvSpPr>
          <p:cNvPr id="3" name="Content Placeholder 2"/>
          <p:cNvSpPr>
            <a:spLocks noGrp="1"/>
          </p:cNvSpPr>
          <p:nvPr>
            <p:ph idx="1"/>
          </p:nvPr>
        </p:nvSpPr>
        <p:spPr/>
        <p:txBody>
          <a:bodyPr>
            <a:normAutofit fontScale="32500" lnSpcReduction="20000"/>
          </a:bodyPr>
          <a:lstStyle/>
          <a:p>
            <a:pPr marL="0" indent="0">
              <a:buNone/>
            </a:pPr>
            <a:r>
              <a:rPr lang="en-US" sz="5500" b="1" dirty="0"/>
              <a:t>A Brief History of the Evolution of the Framework for Teaching </a:t>
            </a:r>
            <a:endParaRPr lang="en-US" sz="5500" dirty="0"/>
          </a:p>
          <a:p>
            <a:r>
              <a:rPr lang="en-US" sz="4500" dirty="0"/>
              <a:t>1996: “Enhancing Professional Practice: A framework for teaching” published by ASCD. </a:t>
            </a:r>
            <a:r>
              <a:rPr lang="en-US" sz="4500" dirty="0" smtClean="0"/>
              <a:t> Based on the research compiled by the Educational Testing Service for the Praxis III. </a:t>
            </a:r>
          </a:p>
          <a:p>
            <a:pPr marL="0" indent="0">
              <a:buNone/>
            </a:pPr>
            <a:endParaRPr lang="en-US" sz="4500" dirty="0"/>
          </a:p>
          <a:p>
            <a:r>
              <a:rPr lang="en-US" sz="4500" dirty="0"/>
              <a:t>2007: Second edition of “Enhancing Professional Practice: A framework for teaching” published by ASCD. It </a:t>
            </a:r>
            <a:r>
              <a:rPr lang="en-US" sz="4500" b="1" dirty="0"/>
              <a:t>updated the research base </a:t>
            </a:r>
            <a:r>
              <a:rPr lang="en-US" sz="4500" dirty="0"/>
              <a:t>from the first edition. It also added a chapter providing </a:t>
            </a:r>
            <a:r>
              <a:rPr lang="en-US" sz="4500" b="1" dirty="0"/>
              <a:t>frameworks for non-class­room specialists </a:t>
            </a:r>
            <a:r>
              <a:rPr lang="en-US" sz="4500" dirty="0"/>
              <a:t>(school nurses, librarians, etc.) who are typically part of a teacher bargaining unit but who, while they do some teaching, typically do much more besides teaching. </a:t>
            </a:r>
            <a:endParaRPr lang="en-US" sz="4500" dirty="0" smtClean="0"/>
          </a:p>
          <a:p>
            <a:pPr marL="0" indent="0">
              <a:buNone/>
            </a:pPr>
            <a:endParaRPr lang="en-US" sz="4500" dirty="0"/>
          </a:p>
          <a:p>
            <a:r>
              <a:rPr lang="en-US" sz="4500" dirty="0"/>
              <a:t>2011: As a result of participating in several large research studies, notably the Measures of Effective Teaching (MET) project funded by the Gates Foundation, it became clear that precision of language in the levels of per­formance was critical for accuracy of judgment of teacher performance on the Framework for Teaching. The 2011 version of the framework for teaching offered that greater precision, and also provided </a:t>
            </a:r>
            <a:r>
              <a:rPr lang="en-US" sz="4500" b="1" dirty="0"/>
              <a:t>rubrics written at the component, rather than the element, level.</a:t>
            </a:r>
            <a:r>
              <a:rPr lang="en-US" sz="4500" dirty="0"/>
              <a:t> In addition, it added </a:t>
            </a:r>
            <a:r>
              <a:rPr lang="en-US" sz="4500" b="1" dirty="0"/>
              <a:t>critical attributes and possible examples of each level of performance </a:t>
            </a:r>
            <a:r>
              <a:rPr lang="en-US" sz="4500" dirty="0"/>
              <a:t>of each component of the framework. </a:t>
            </a:r>
            <a:endParaRPr lang="en-US" sz="4500" dirty="0" smtClean="0"/>
          </a:p>
          <a:p>
            <a:pPr marL="0" indent="0">
              <a:buNone/>
            </a:pPr>
            <a:endParaRPr lang="en-US" sz="4500" dirty="0"/>
          </a:p>
          <a:p>
            <a:r>
              <a:rPr lang="en-US" sz="4500" dirty="0"/>
              <a:t> </a:t>
            </a:r>
            <a:r>
              <a:rPr lang="en-US" sz="4500" dirty="0" smtClean="0"/>
              <a:t>2013</a:t>
            </a:r>
            <a:r>
              <a:rPr lang="en-US" sz="4500" dirty="0"/>
              <a:t>: The evolution of even </a:t>
            </a:r>
            <a:r>
              <a:rPr lang="en-US" sz="4500" b="1" dirty="0"/>
              <a:t>more precise language </a:t>
            </a:r>
            <a:r>
              <a:rPr lang="en-US" sz="4500" dirty="0"/>
              <a:t>continued with the 2013 edition of the framework for teaching evaluation instrument; it also made explicit the </a:t>
            </a:r>
            <a:r>
              <a:rPr lang="en-US" sz="4500" b="1" dirty="0"/>
              <a:t>instructional implications of the Common Core State Standards. </a:t>
            </a:r>
            <a:r>
              <a:rPr lang="en-US" sz="4500" dirty="0"/>
              <a:t>From its inception, the framework has always been built on the </a:t>
            </a:r>
            <a:r>
              <a:rPr lang="en-US" sz="4500" b="1" dirty="0"/>
              <a:t>same conceptual base as the CCSS</a:t>
            </a:r>
            <a:r>
              <a:rPr lang="en-US" sz="4500" dirty="0"/>
              <a:t>; the 2013 edition makes those connections explicit. </a:t>
            </a:r>
            <a:endParaRPr lang="en-US" sz="4500" dirty="0" smtClean="0"/>
          </a:p>
          <a:p>
            <a:pPr marL="0" indent="0">
              <a:buNone/>
            </a:pPr>
            <a:endParaRPr lang="en-US" sz="4500" dirty="0"/>
          </a:p>
        </p:txBody>
      </p:sp>
    </p:spTree>
    <p:extLst>
      <p:ext uri="{BB962C8B-B14F-4D97-AF65-F5344CB8AC3E}">
        <p14:creationId xmlns:p14="http://schemas.microsoft.com/office/powerpoint/2010/main" val="3238214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5" descr="AgendaCheckli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2039938"/>
            <a:ext cx="5189538" cy="37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727075" y="931863"/>
            <a:ext cx="789622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a:buFont typeface="Wingdings" panose="05000000000000000000" pitchFamily="2" charset="2"/>
              <a:buChar char="v"/>
            </a:pPr>
            <a:r>
              <a:rPr lang="en-US" b="1" dirty="0" smtClean="0"/>
              <a:t>Setting the Context for the Work</a:t>
            </a:r>
          </a:p>
          <a:p>
            <a:pPr marL="342900" indent="-342900">
              <a:buFont typeface="Wingdings" panose="05000000000000000000" pitchFamily="2" charset="2"/>
              <a:buChar char="v"/>
            </a:pPr>
            <a:endParaRPr lang="en-US" b="1" dirty="0"/>
          </a:p>
          <a:p>
            <a:pPr marL="342900" indent="-342900">
              <a:buFont typeface="Wingdings" panose="05000000000000000000" pitchFamily="2" charset="2"/>
              <a:buChar char="v"/>
            </a:pPr>
            <a:r>
              <a:rPr lang="en-US" b="1" dirty="0" smtClean="0"/>
              <a:t>Connect </a:t>
            </a:r>
            <a:r>
              <a:rPr lang="en-US" b="1" dirty="0"/>
              <a:t>to the </a:t>
            </a:r>
            <a:r>
              <a:rPr lang="en-US" b="1" dirty="0" smtClean="0"/>
              <a:t>PreK-3 Danielson </a:t>
            </a:r>
            <a:r>
              <a:rPr lang="en-US" b="1" dirty="0"/>
              <a:t>Validation </a:t>
            </a:r>
            <a:r>
              <a:rPr lang="en-US" b="1" dirty="0" smtClean="0"/>
              <a:t>Project:</a:t>
            </a:r>
            <a:endParaRPr lang="en-US" i="1" dirty="0" smtClean="0"/>
          </a:p>
          <a:p>
            <a:pPr marL="342900" indent="-342900">
              <a:buFont typeface="Wingdings" panose="05000000000000000000" pitchFamily="2" charset="2"/>
              <a:buChar char="v"/>
            </a:pPr>
            <a:endParaRPr lang="en-US" i="1" dirty="0"/>
          </a:p>
          <a:p>
            <a:pPr marL="342900" indent="-342900">
              <a:buFont typeface="Wingdings" panose="05000000000000000000" pitchFamily="2" charset="2"/>
              <a:buChar char="v"/>
            </a:pPr>
            <a:r>
              <a:rPr lang="en-US" b="1" dirty="0" smtClean="0"/>
              <a:t>Connect to the Danielson Framework and PreK-3</a:t>
            </a:r>
          </a:p>
          <a:p>
            <a:pPr marL="342900" indent="-342900">
              <a:buFont typeface="Wingdings" panose="05000000000000000000" pitchFamily="2" charset="2"/>
              <a:buChar char="v"/>
            </a:pPr>
            <a:endParaRPr lang="en-US" b="1" dirty="0"/>
          </a:p>
          <a:p>
            <a:pPr marL="342900" indent="-342900">
              <a:buFont typeface="Wingdings" panose="05000000000000000000" pitchFamily="2" charset="2"/>
              <a:buChar char="v"/>
            </a:pPr>
            <a:r>
              <a:rPr lang="en-US" b="1" dirty="0" smtClean="0"/>
              <a:t>Implications for Early Childhood Teacher Preparation</a:t>
            </a:r>
            <a:endParaRPr lang="en-US" b="1" dirty="0"/>
          </a:p>
          <a:p>
            <a:r>
              <a:rPr lang="en-US" dirty="0"/>
              <a:t> </a:t>
            </a:r>
            <a:endParaRPr lang="en-US" sz="1400" dirty="0"/>
          </a:p>
          <a:p>
            <a:r>
              <a:rPr lang="en-US" dirty="0"/>
              <a:t> </a:t>
            </a:r>
          </a:p>
          <a:p>
            <a:pPr algn="ctr"/>
            <a:r>
              <a:rPr lang="en-US" b="1" dirty="0" smtClean="0"/>
              <a:t>Questions/Feedback</a:t>
            </a:r>
            <a:r>
              <a:rPr lang="en-US" dirty="0"/>
              <a:t> </a:t>
            </a:r>
          </a:p>
        </p:txBody>
      </p:sp>
      <p:sp>
        <p:nvSpPr>
          <p:cNvPr id="5" name="Title 1"/>
          <p:cNvSpPr txBox="1">
            <a:spLocks/>
          </p:cNvSpPr>
          <p:nvPr/>
        </p:nvSpPr>
        <p:spPr>
          <a:xfrm>
            <a:off x="-30163" y="0"/>
            <a:ext cx="9144001" cy="914400"/>
          </a:xfrm>
          <a:prstGeom prst="rect">
            <a:avLst/>
          </a:prstGeom>
        </p:spPr>
        <p:txBody>
          <a:bodyPr anchor="ctr">
            <a:normAutofit/>
          </a:bodyPr>
          <a:lstStyle/>
          <a:p>
            <a:pPr algn="ctr" fontAlgn="auto">
              <a:spcAft>
                <a:spcPts val="0"/>
              </a:spcAft>
              <a:defRPr/>
            </a:pPr>
            <a:r>
              <a:rPr lang="en-US" sz="3600" b="1" dirty="0" smtClean="0">
                <a:latin typeface="Calibri"/>
                <a:ea typeface="+mj-ea"/>
                <a:cs typeface="Calibri"/>
              </a:rPr>
              <a:t>Agenda</a:t>
            </a:r>
            <a:endParaRPr lang="en-US" sz="3600" b="1" dirty="0">
              <a:latin typeface="Calibri"/>
              <a:ea typeface="+mj-ea"/>
              <a:cs typeface="Calibri"/>
            </a:endParaRPr>
          </a:p>
        </p:txBody>
      </p:sp>
      <p:pic>
        <p:nvPicPr>
          <p:cNvPr id="1638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0438" y="5900738"/>
            <a:ext cx="18034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iResDanielson_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421313"/>
            <a:ext cx="1435100"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067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rgbClr val="B3B3B3"/>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childTnLst>
                                  <p:subTnLst>
                                    <p:animClr clrSpc="rgb" dir="cw">
                                      <p:cBhvr override="childStyle">
                                        <p:cTn dur="1" fill="hold" display="0" masterRel="nextClick" afterEffect="1"/>
                                        <p:tgtEl>
                                          <p:spTgt spid="7">
                                            <p:txEl>
                                              <p:pRg st="2" end="2"/>
                                            </p:txEl>
                                          </p:spTgt>
                                        </p:tgtEl>
                                        <p:attrNameLst>
                                          <p:attrName>ppt_c</p:attrName>
                                        </p:attrNameLst>
                                      </p:cBhvr>
                                      <p:to>
                                        <a:srgbClr val="B3B3B3"/>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1000"/>
                                        <p:tgtEl>
                                          <p:spTgt spid="7">
                                            <p:txEl>
                                              <p:pRg st="4" end="4"/>
                                            </p:txEl>
                                          </p:spTgt>
                                        </p:tgtEl>
                                      </p:cBhvr>
                                    </p:animEffect>
                                  </p:childTnLst>
                                  <p:subTnLst>
                                    <p:animClr clrSpc="rgb" dir="cw">
                                      <p:cBhvr override="childStyle">
                                        <p:cTn dur="1" fill="hold" display="0" masterRel="nextClick" afterEffect="1"/>
                                        <p:tgtEl>
                                          <p:spTgt spid="7">
                                            <p:txEl>
                                              <p:pRg st="4" end="4"/>
                                            </p:txEl>
                                          </p:spTgt>
                                        </p:tgtEl>
                                        <p:attrNameLst>
                                          <p:attrName>ppt_c</p:attrName>
                                        </p:attrNameLst>
                                      </p:cBhvr>
                                      <p:to>
                                        <a:srgbClr val="B3B3B3"/>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1000"/>
                                        <p:tgtEl>
                                          <p:spTgt spid="7">
                                            <p:txEl>
                                              <p:pRg st="6" end="6"/>
                                            </p:txEl>
                                          </p:spTgt>
                                        </p:tgtEl>
                                      </p:cBhvr>
                                    </p:animEffect>
                                  </p:childTnLst>
                                  <p:subTnLst>
                                    <p:animClr clrSpc="rgb" dir="cw">
                                      <p:cBhvr override="childStyle">
                                        <p:cTn dur="1" fill="hold" display="0" masterRel="nextClick" afterEffect="1"/>
                                        <p:tgtEl>
                                          <p:spTgt spid="7">
                                            <p:txEl>
                                              <p:pRg st="6" end="6"/>
                                            </p:txEl>
                                          </p:spTgt>
                                        </p:tgtEl>
                                        <p:attrNameLst>
                                          <p:attrName>ppt_c</p:attrName>
                                        </p:attrNameLst>
                                      </p:cBhvr>
                                      <p:to>
                                        <a:srgbClr val="B3B3B3"/>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fade">
                                      <p:cBhvr>
                                        <p:cTn id="27" dur="1000"/>
                                        <p:tgtEl>
                                          <p:spTgt spid="7">
                                            <p:txEl>
                                              <p:pRg st="7" end="7"/>
                                            </p:txEl>
                                          </p:spTgt>
                                        </p:tgtEl>
                                      </p:cBhvr>
                                    </p:animEffect>
                                  </p:childTnLst>
                                  <p:subTnLst>
                                    <p:animClr clrSpc="rgb" dir="cw">
                                      <p:cBhvr override="childStyle">
                                        <p:cTn dur="1" fill="hold" display="0" masterRel="nextClick" afterEffect="1"/>
                                        <p:tgtEl>
                                          <p:spTgt spid="7">
                                            <p:txEl>
                                              <p:pRg st="7" end="7"/>
                                            </p:txEl>
                                          </p:spTgt>
                                        </p:tgtEl>
                                        <p:attrNameLst>
                                          <p:attrName>ppt_c</p:attrName>
                                        </p:attrNameLst>
                                      </p:cBhvr>
                                      <p:to>
                                        <a:srgbClr val="B3B3B3"/>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Effect transition="in" filter="fade">
                                      <p:cBhvr>
                                        <p:cTn id="32" dur="1000"/>
                                        <p:tgtEl>
                                          <p:spTgt spid="7">
                                            <p:txEl>
                                              <p:pRg st="8" end="8"/>
                                            </p:txEl>
                                          </p:spTgt>
                                        </p:tgtEl>
                                      </p:cBhvr>
                                    </p:animEffect>
                                  </p:childTnLst>
                                  <p:subTnLst>
                                    <p:animClr clrSpc="rgb" dir="cw">
                                      <p:cBhvr override="childStyle">
                                        <p:cTn dur="1" fill="hold" display="0" masterRel="nextClick" afterEffect="1"/>
                                        <p:tgtEl>
                                          <p:spTgt spid="7">
                                            <p:txEl>
                                              <p:pRg st="8" end="8"/>
                                            </p:txEl>
                                          </p:spTgt>
                                        </p:tgtEl>
                                        <p:attrNameLst>
                                          <p:attrName>ppt_c</p:attrName>
                                        </p:attrNameLst>
                                      </p:cBhvr>
                                      <p:to>
                                        <a:srgbClr val="B3B3B3"/>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animEffect transition="in" filter="fade">
                                      <p:cBhvr>
                                        <p:cTn id="37" dur="1000"/>
                                        <p:tgtEl>
                                          <p:spTgt spid="7">
                                            <p:txEl>
                                              <p:pRg st="9" end="9"/>
                                            </p:txEl>
                                          </p:spTgt>
                                        </p:tgtEl>
                                      </p:cBhvr>
                                    </p:animEffect>
                                  </p:childTnLst>
                                  <p:subTnLst>
                                    <p:animClr clrSpc="rgb" dir="cw">
                                      <p:cBhvr override="childStyle">
                                        <p:cTn dur="1" fill="hold" display="0" masterRel="nextClick" afterEffect="1"/>
                                        <p:tgtEl>
                                          <p:spTgt spid="7">
                                            <p:txEl>
                                              <p:pRg st="9" end="9"/>
                                            </p:txEl>
                                          </p:spTgt>
                                        </p:tgtEl>
                                        <p:attrNameLst>
                                          <p:attrName>ppt_c</p:attrName>
                                        </p:attrNameLst>
                                      </p:cBhvr>
                                      <p:to>
                                        <a:srgbClr val="B3B3B3"/>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Assumptions and Features of the Danielson Framework</a:t>
            </a:r>
            <a:endParaRPr lang="en-US" b="1" dirty="0"/>
          </a:p>
        </p:txBody>
      </p:sp>
      <p:sp>
        <p:nvSpPr>
          <p:cNvPr id="3" name="Content Placeholder 2"/>
          <p:cNvSpPr>
            <a:spLocks noGrp="1"/>
          </p:cNvSpPr>
          <p:nvPr>
            <p:ph idx="1"/>
          </p:nvPr>
        </p:nvSpPr>
        <p:spPr/>
        <p:txBody>
          <a:bodyPr>
            <a:normAutofit fontScale="92500" lnSpcReduction="10000"/>
          </a:bodyPr>
          <a:lstStyle/>
          <a:p>
            <a:r>
              <a:rPr lang="en-US" sz="2400" dirty="0" smtClean="0"/>
              <a:t>Constructivist: teacher and student working together to engage learning</a:t>
            </a:r>
          </a:p>
          <a:p>
            <a:r>
              <a:rPr lang="en-US" sz="2400" dirty="0" smtClean="0"/>
              <a:t>Teaching is purposeful: teachers make choices based on instructional goals</a:t>
            </a:r>
          </a:p>
          <a:p>
            <a:r>
              <a:rPr lang="en-US" sz="2400" dirty="0" smtClean="0"/>
              <a:t>Comprehensive &amp; coherent: focused on entire teaching process (in the classroom and out)</a:t>
            </a:r>
          </a:p>
          <a:p>
            <a:r>
              <a:rPr lang="en-US" sz="2400" dirty="0" smtClean="0"/>
              <a:t>Generic: common features of teaching regardless of grade level or setting</a:t>
            </a:r>
          </a:p>
          <a:p>
            <a:r>
              <a:rPr lang="en-US" sz="2400" dirty="0" smtClean="0"/>
              <a:t>Aligned with research and teaching standards</a:t>
            </a:r>
          </a:p>
          <a:p>
            <a:r>
              <a:rPr lang="en-US" sz="2400" dirty="0" smtClean="0"/>
              <a:t>Public: accessible to teachers; advises book studies and discussions to modify language to fit context</a:t>
            </a:r>
          </a:p>
          <a:p>
            <a:r>
              <a:rPr lang="en-US" sz="2400" dirty="0" smtClean="0"/>
              <a:t>Cycle of Inquiry and professional growth (PTRA cycle)</a:t>
            </a:r>
          </a:p>
          <a:p>
            <a:r>
              <a:rPr lang="en-US" sz="2400" dirty="0" smtClean="0"/>
              <a:t>Independent of a particular teaching methodology</a:t>
            </a:r>
            <a:endParaRPr lang="en-US" sz="2400" dirty="0"/>
          </a:p>
        </p:txBody>
      </p:sp>
    </p:spTree>
    <p:extLst>
      <p:ext uri="{BB962C8B-B14F-4D97-AF65-F5344CB8AC3E}">
        <p14:creationId xmlns:p14="http://schemas.microsoft.com/office/powerpoint/2010/main" val="15970014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7480300" y="8382000"/>
            <a:ext cx="184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15363" name="Text Box 3"/>
          <p:cNvSpPr txBox="1">
            <a:spLocks noChangeArrowheads="1"/>
          </p:cNvSpPr>
          <p:nvPr/>
        </p:nvSpPr>
        <p:spPr bwMode="auto">
          <a:xfrm>
            <a:off x="1447800" y="1828800"/>
            <a:ext cx="7315200"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pPr>
            <a:endParaRPr lang="en-US" altLang="en-US"/>
          </a:p>
          <a:p>
            <a:pPr algn="ctr" eaLnBrk="1" hangingPunct="1">
              <a:spcBef>
                <a:spcPct val="50000"/>
              </a:spcBef>
              <a:buFont typeface="Arial" charset="0"/>
              <a:buNone/>
            </a:pPr>
            <a:endParaRPr lang="en-US" altLang="en-US"/>
          </a:p>
          <a:p>
            <a:pPr algn="ctr" eaLnBrk="1" hangingPunct="1">
              <a:spcBef>
                <a:spcPct val="50000"/>
              </a:spcBef>
              <a:buFont typeface="Arial" charset="0"/>
              <a:buChar char="l"/>
            </a:pPr>
            <a:endParaRPr lang="en-US" altLang="en-US"/>
          </a:p>
          <a:p>
            <a:pPr algn="ctr" eaLnBrk="1" hangingPunct="1">
              <a:spcBef>
                <a:spcPct val="50000"/>
              </a:spcBef>
              <a:buFont typeface="Arial" charset="0"/>
              <a:buAutoNum type="arabicPeriod"/>
            </a:pPr>
            <a:endParaRPr lang="en-US" altLang="en-US"/>
          </a:p>
          <a:p>
            <a:pPr algn="ctr" eaLnBrk="1" hangingPunct="1">
              <a:spcBef>
                <a:spcPct val="50000"/>
              </a:spcBef>
              <a:buFont typeface="Arial" charset="0"/>
              <a:buAutoNum type="arabicPeriod"/>
            </a:pPr>
            <a:endParaRPr lang="en-US" altLang="en-US"/>
          </a:p>
          <a:p>
            <a:pPr algn="ctr" eaLnBrk="1" hangingPunct="1">
              <a:spcBef>
                <a:spcPct val="50000"/>
              </a:spcBef>
            </a:pPr>
            <a:endParaRPr lang="en-US" altLang="en-US"/>
          </a:p>
        </p:txBody>
      </p:sp>
      <p:pic>
        <p:nvPicPr>
          <p:cNvPr id="15364" name="Picture 4" descr="msotw9_temp0"/>
          <p:cNvPicPr>
            <a:picLocks noChangeAspect="1" noChangeArrowheads="1"/>
          </p:cNvPicPr>
          <p:nvPr/>
        </p:nvPicPr>
        <p:blipFill>
          <a:blip r:embed="rId3">
            <a:extLst>
              <a:ext uri="{28A0092B-C50C-407E-A947-70E740481C1C}">
                <a14:useLocalDpi xmlns:a14="http://schemas.microsoft.com/office/drawing/2010/main" val="0"/>
              </a:ext>
            </a:extLst>
          </a:blip>
          <a:srcRect l="20" t="7523" r="50436" b="9927"/>
          <a:stretch>
            <a:fillRect/>
          </a:stretch>
        </p:blipFill>
        <p:spPr bwMode="auto">
          <a:xfrm>
            <a:off x="320675" y="1600200"/>
            <a:ext cx="43878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5"/>
          <p:cNvSpPr txBox="1">
            <a:spLocks noChangeArrowheads="1"/>
          </p:cNvSpPr>
          <p:nvPr/>
        </p:nvSpPr>
        <p:spPr bwMode="auto">
          <a:xfrm>
            <a:off x="4267200" y="1600200"/>
            <a:ext cx="4495800" cy="4724400"/>
          </a:xfrm>
          <a:prstGeom prst="rect">
            <a:avLst/>
          </a:prstGeom>
          <a:solidFill>
            <a:schemeClr val="accent5">
              <a:lumMod val="60000"/>
              <a:lumOff val="40000"/>
            </a:schemeClr>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defRPr/>
            </a:pPr>
            <a:r>
              <a:rPr lang="en-US" sz="2800" b="1" dirty="0" smtClean="0">
                <a:solidFill>
                  <a:srgbClr val="215968"/>
                </a:solidFill>
                <a:effectLst>
                  <a:outerShdw blurRad="38100" dist="38100" dir="2700000" algn="tl">
                    <a:srgbClr val="000000"/>
                  </a:outerShdw>
                </a:effectLst>
                <a:cs typeface="Arial" charset="0"/>
              </a:rPr>
              <a:t>4 Domains</a:t>
            </a:r>
          </a:p>
          <a:p>
            <a:pPr algn="ctr" eaLnBrk="1" hangingPunct="1">
              <a:spcBef>
                <a:spcPct val="50000"/>
              </a:spcBef>
              <a:defRPr/>
            </a:pPr>
            <a:endParaRPr lang="en-US" b="1" dirty="0" smtClean="0">
              <a:solidFill>
                <a:srgbClr val="B37700"/>
              </a:solidFill>
              <a:cs typeface="Arial" charset="0"/>
            </a:endParaRPr>
          </a:p>
          <a:p>
            <a:pPr algn="ctr" eaLnBrk="1" hangingPunct="1">
              <a:spcBef>
                <a:spcPct val="50000"/>
              </a:spcBef>
              <a:defRPr/>
            </a:pPr>
            <a:endParaRPr lang="en-US" b="1" dirty="0" smtClean="0">
              <a:solidFill>
                <a:srgbClr val="B37700"/>
              </a:solidFill>
              <a:cs typeface="Arial" charset="0"/>
            </a:endParaRPr>
          </a:p>
          <a:p>
            <a:pPr algn="ctr" eaLnBrk="1" hangingPunct="1">
              <a:spcBef>
                <a:spcPct val="50000"/>
              </a:spcBef>
              <a:defRPr/>
            </a:pPr>
            <a:r>
              <a:rPr lang="en-US" sz="3400" b="1" dirty="0" smtClean="0">
                <a:solidFill>
                  <a:srgbClr val="215968"/>
                </a:solidFill>
                <a:effectLst>
                  <a:outerShdw blurRad="38100" dist="38100" dir="2700000" algn="tl">
                    <a:srgbClr val="000000"/>
                  </a:outerShdw>
                </a:effectLst>
                <a:cs typeface="Arial" charset="0"/>
              </a:rPr>
              <a:t>22 Components</a:t>
            </a:r>
          </a:p>
          <a:p>
            <a:pPr algn="ctr" eaLnBrk="1" hangingPunct="1">
              <a:spcBef>
                <a:spcPct val="50000"/>
              </a:spcBef>
              <a:defRPr/>
            </a:pPr>
            <a:endParaRPr lang="en-US" b="1" dirty="0" smtClean="0">
              <a:solidFill>
                <a:srgbClr val="8D6515"/>
              </a:solidFill>
              <a:cs typeface="Arial" charset="0"/>
            </a:endParaRPr>
          </a:p>
          <a:p>
            <a:pPr algn="ctr" eaLnBrk="1" hangingPunct="1">
              <a:spcBef>
                <a:spcPct val="50000"/>
              </a:spcBef>
              <a:defRPr/>
            </a:pPr>
            <a:endParaRPr lang="en-US" b="1" dirty="0" smtClean="0">
              <a:solidFill>
                <a:srgbClr val="8D6515"/>
              </a:solidFill>
              <a:cs typeface="Arial" charset="0"/>
            </a:endParaRPr>
          </a:p>
          <a:p>
            <a:pPr algn="ctr" eaLnBrk="1" hangingPunct="1">
              <a:spcBef>
                <a:spcPct val="50000"/>
              </a:spcBef>
              <a:defRPr/>
            </a:pPr>
            <a:endParaRPr lang="en-US" b="1" dirty="0" smtClean="0">
              <a:solidFill>
                <a:srgbClr val="8D6515"/>
              </a:solidFill>
              <a:cs typeface="Arial" charset="0"/>
            </a:endParaRPr>
          </a:p>
          <a:p>
            <a:pPr algn="ctr" eaLnBrk="1" hangingPunct="1">
              <a:spcBef>
                <a:spcPct val="50000"/>
              </a:spcBef>
              <a:defRPr/>
            </a:pPr>
            <a:r>
              <a:rPr lang="en-US" sz="2800" b="1" dirty="0" smtClean="0">
                <a:solidFill>
                  <a:srgbClr val="215968"/>
                </a:solidFill>
                <a:effectLst>
                  <a:outerShdw blurRad="38100" dist="38100" dir="2700000" algn="tl">
                    <a:srgbClr val="000000"/>
                  </a:outerShdw>
                </a:effectLst>
                <a:cs typeface="Arial" charset="0"/>
              </a:rPr>
              <a:t>76 Elements</a:t>
            </a:r>
            <a:endParaRPr lang="en-US" sz="2800" dirty="0" smtClean="0">
              <a:solidFill>
                <a:srgbClr val="215968"/>
              </a:solidFill>
              <a:effectLst>
                <a:outerShdw blurRad="38100" dist="38100" dir="2700000" algn="tl">
                  <a:srgbClr val="000000"/>
                </a:outerShdw>
              </a:effectLst>
              <a:cs typeface="Arial" charset="0"/>
            </a:endParaRPr>
          </a:p>
        </p:txBody>
      </p:sp>
      <p:sp>
        <p:nvSpPr>
          <p:cNvPr id="6150" name="Line 6"/>
          <p:cNvSpPr>
            <a:spLocks noChangeShapeType="1"/>
          </p:cNvSpPr>
          <p:nvPr/>
        </p:nvSpPr>
        <p:spPr bwMode="auto">
          <a:xfrm flipH="1" flipV="1">
            <a:off x="2895600" y="3810000"/>
            <a:ext cx="1812925" cy="76200"/>
          </a:xfrm>
          <a:prstGeom prst="line">
            <a:avLst/>
          </a:prstGeom>
          <a:noFill/>
          <a:ln w="508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1" name="Line 7"/>
          <p:cNvSpPr>
            <a:spLocks noChangeShapeType="1"/>
          </p:cNvSpPr>
          <p:nvPr/>
        </p:nvSpPr>
        <p:spPr bwMode="auto">
          <a:xfrm flipH="1" flipV="1">
            <a:off x="2895600" y="5867400"/>
            <a:ext cx="2286000" cy="152400"/>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896" name="Rectangle 8"/>
          <p:cNvSpPr>
            <a:spLocks noGrp="1" noChangeArrowheads="1"/>
          </p:cNvSpPr>
          <p:nvPr>
            <p:ph type="title"/>
          </p:nvPr>
        </p:nvSpPr>
        <p:spPr>
          <a:xfrm>
            <a:off x="914400" y="447675"/>
            <a:ext cx="7239000" cy="685800"/>
          </a:xfrm>
        </p:spPr>
        <p:txBody>
          <a:bodyPr>
            <a:noAutofit/>
          </a:bodyPr>
          <a:lstStyle/>
          <a:p>
            <a:pPr eaLnBrk="1" hangingPunct="1">
              <a:defRPr/>
            </a:pPr>
            <a:r>
              <a:rPr lang="en-US" b="1" dirty="0" smtClean="0">
                <a:cs typeface="Arial" charset="0"/>
              </a:rPr>
              <a:t>Framework Vocabulary</a:t>
            </a:r>
          </a:p>
        </p:txBody>
      </p:sp>
      <p:sp>
        <p:nvSpPr>
          <p:cNvPr id="10" name="Date Placeholder 9"/>
          <p:cNvSpPr>
            <a:spLocks noGrp="1"/>
          </p:cNvSpPr>
          <p:nvPr>
            <p:ph type="dt" sz="quarter" idx="10"/>
          </p:nvPr>
        </p:nvSpPr>
        <p:spPr/>
        <p:txBody>
          <a:bodyPr rtlCol="0"/>
          <a:lstStyle/>
          <a:p>
            <a:pPr>
              <a:defRPr/>
            </a:pPr>
            <a:r>
              <a:rPr lang="en-US">
                <a:solidFill>
                  <a:schemeClr val="tx1">
                    <a:tint val="75000"/>
                  </a:schemeClr>
                </a:solidFill>
                <a:cs typeface="ＭＳ Ｐゴシック" charset="-128"/>
              </a:rPr>
              <a:t>7/25/11</a:t>
            </a:r>
            <a:endParaRPr lang="en-US" dirty="0">
              <a:solidFill>
                <a:schemeClr val="tx1">
                  <a:tint val="75000"/>
                </a:schemeClr>
              </a:solidFill>
              <a:cs typeface="ＭＳ Ｐゴシック" charset="-128"/>
            </a:endParaRPr>
          </a:p>
        </p:txBody>
      </p:sp>
      <p:sp>
        <p:nvSpPr>
          <p:cNvPr id="15370"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ADA7B40-2C84-4E77-AB3E-D8240373278C}" type="slidenum">
              <a:rPr lang="en-US" altLang="en-US" sz="1200">
                <a:solidFill>
                  <a:srgbClr val="898989"/>
                </a:solidFill>
              </a:rPr>
              <a:pPr eaLnBrk="1" hangingPunct="1"/>
              <a:t>21</a:t>
            </a:fld>
            <a:endParaRPr lang="en-US" altLang="en-US" sz="1200">
              <a:solidFill>
                <a:srgbClr val="898989"/>
              </a:solidFill>
            </a:endParaRPr>
          </a:p>
        </p:txBody>
      </p:sp>
      <p:sp>
        <p:nvSpPr>
          <p:cNvPr id="15371" name="Line 9"/>
          <p:cNvSpPr>
            <a:spLocks noChangeShapeType="1"/>
          </p:cNvSpPr>
          <p:nvPr/>
        </p:nvSpPr>
        <p:spPr bwMode="auto">
          <a:xfrm flipH="1" flipV="1">
            <a:off x="2362200" y="1714500"/>
            <a:ext cx="2819400" cy="228600"/>
          </a:xfrm>
          <a:prstGeom prst="line">
            <a:avLst/>
          </a:prstGeom>
          <a:noFill/>
          <a:ln w="508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5378681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P spid="615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a:xfrm>
            <a:off x="1524000" y="304800"/>
            <a:ext cx="6324600" cy="838200"/>
          </a:xfrm>
        </p:spPr>
        <p:txBody>
          <a:bodyPr>
            <a:normAutofit/>
          </a:bodyPr>
          <a:lstStyle/>
          <a:p>
            <a:pPr eaLnBrk="1" hangingPunct="1">
              <a:defRPr/>
            </a:pPr>
            <a:r>
              <a:rPr lang="en-US" b="1" dirty="0" smtClean="0"/>
              <a:t>Framework Domains</a:t>
            </a:r>
          </a:p>
        </p:txBody>
      </p:sp>
      <p:sp>
        <p:nvSpPr>
          <p:cNvPr id="14" name="Date Placeholder 13"/>
          <p:cNvSpPr>
            <a:spLocks noGrp="1"/>
          </p:cNvSpPr>
          <p:nvPr>
            <p:ph type="dt" sz="quarter" idx="10"/>
          </p:nvPr>
        </p:nvSpPr>
        <p:spPr/>
        <p:txBody>
          <a:bodyPr rtlCol="0"/>
          <a:lstStyle/>
          <a:p>
            <a:pPr>
              <a:defRPr/>
            </a:pPr>
            <a:r>
              <a:rPr lang="en-US">
                <a:solidFill>
                  <a:schemeClr val="tx1">
                    <a:tint val="75000"/>
                  </a:schemeClr>
                </a:solidFill>
                <a:cs typeface="ＭＳ Ｐゴシック" charset="-128"/>
              </a:rPr>
              <a:t>7/25/11</a:t>
            </a:r>
            <a:endParaRPr lang="en-US" dirty="0">
              <a:solidFill>
                <a:schemeClr val="tx1">
                  <a:tint val="75000"/>
                </a:schemeClr>
              </a:solidFill>
              <a:cs typeface="ＭＳ Ｐゴシック" charset="-128"/>
            </a:endParaRPr>
          </a:p>
        </p:txBody>
      </p:sp>
      <p:sp>
        <p:nvSpPr>
          <p:cNvPr id="13316" name="Slide Number Placeholder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79FAAB0-3FF9-4724-A845-E3A569C18EFD}" type="slidenum">
              <a:rPr lang="en-US" altLang="en-US" sz="1200">
                <a:solidFill>
                  <a:srgbClr val="898989"/>
                </a:solidFill>
              </a:rPr>
              <a:pPr eaLnBrk="1" hangingPunct="1"/>
              <a:t>22</a:t>
            </a:fld>
            <a:endParaRPr lang="en-US" altLang="en-US" sz="1200">
              <a:solidFill>
                <a:srgbClr val="898989"/>
              </a:solidFill>
            </a:endParaRPr>
          </a:p>
        </p:txBody>
      </p:sp>
      <p:sp>
        <p:nvSpPr>
          <p:cNvPr id="334851" name="Rectangle 3"/>
          <p:cNvSpPr>
            <a:spLocks noChangeArrowheads="1"/>
          </p:cNvSpPr>
          <p:nvPr/>
        </p:nvSpPr>
        <p:spPr bwMode="auto">
          <a:xfrm>
            <a:off x="4800600" y="3811588"/>
            <a:ext cx="3429000"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b="1"/>
              <a:t>Domain 3 – Instruction</a:t>
            </a:r>
            <a:endParaRPr lang="en-US" altLang="en-US" sz="1800" b="1">
              <a:latin typeface="Chalkboard Bold" pitchFamily="28" charset="0"/>
            </a:endParaRPr>
          </a:p>
          <a:p>
            <a:pPr algn="ctr" eaLnBrk="1" hangingPunct="1"/>
            <a:endParaRPr lang="en-US" altLang="en-US" b="1">
              <a:solidFill>
                <a:srgbClr val="008000"/>
              </a:solidFill>
              <a:latin typeface="Chalkboard Bold" pitchFamily="28" charset="0"/>
            </a:endParaRPr>
          </a:p>
          <a:p>
            <a:pPr algn="ctr" eaLnBrk="1" hangingPunct="1"/>
            <a:r>
              <a:rPr lang="en-US" altLang="en-US" b="1">
                <a:solidFill>
                  <a:srgbClr val="650104"/>
                </a:solidFill>
                <a:cs typeface="Arial" charset="0"/>
              </a:rPr>
              <a:t>What a teacher does to engage students in learning.</a:t>
            </a:r>
          </a:p>
        </p:txBody>
      </p:sp>
      <p:sp>
        <p:nvSpPr>
          <p:cNvPr id="334852" name="Rectangle 4"/>
          <p:cNvSpPr>
            <a:spLocks noChangeArrowheads="1"/>
          </p:cNvSpPr>
          <p:nvPr/>
        </p:nvSpPr>
        <p:spPr bwMode="auto">
          <a:xfrm>
            <a:off x="1219200" y="3811588"/>
            <a:ext cx="3581400"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b="1"/>
              <a:t>Domain 4 – Professional Responsibilities</a:t>
            </a:r>
            <a:endParaRPr lang="en-US" altLang="en-US" sz="1800" b="1">
              <a:latin typeface="Chalkboard Bold" pitchFamily="28" charset="0"/>
            </a:endParaRPr>
          </a:p>
          <a:p>
            <a:pPr algn="ctr" eaLnBrk="1" hangingPunct="1"/>
            <a:r>
              <a:rPr lang="en-US" altLang="en-US" b="1">
                <a:solidFill>
                  <a:srgbClr val="650104"/>
                </a:solidFill>
                <a:cs typeface="Arial" charset="0"/>
              </a:rPr>
              <a:t>Professional responsibilities and behavior in/out of the classroom.</a:t>
            </a:r>
          </a:p>
        </p:txBody>
      </p:sp>
      <p:sp>
        <p:nvSpPr>
          <p:cNvPr id="334853" name="Rectangle 5"/>
          <p:cNvSpPr>
            <a:spLocks noChangeArrowheads="1"/>
          </p:cNvSpPr>
          <p:nvPr/>
        </p:nvSpPr>
        <p:spPr bwMode="auto">
          <a:xfrm>
            <a:off x="4800600" y="1447800"/>
            <a:ext cx="3429000"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b="1"/>
              <a:t>Domain 2 – The Classroom Environment</a:t>
            </a:r>
            <a:endParaRPr lang="en-US" altLang="en-US" sz="1800" b="1">
              <a:latin typeface="Chalkboard Bold" pitchFamily="28" charset="0"/>
            </a:endParaRPr>
          </a:p>
          <a:p>
            <a:pPr algn="ctr" eaLnBrk="1" hangingPunct="1"/>
            <a:r>
              <a:rPr lang="en-US" altLang="en-US" b="1">
                <a:solidFill>
                  <a:srgbClr val="650104"/>
                </a:solidFill>
                <a:cs typeface="Arial" charset="0"/>
              </a:rPr>
              <a:t>All aspects of teaching that lead to a culture for learning in the classroom.</a:t>
            </a:r>
            <a:endParaRPr lang="en-US" altLang="en-US" sz="2500" b="1">
              <a:solidFill>
                <a:srgbClr val="650104"/>
              </a:solidFill>
              <a:cs typeface="Arial" charset="0"/>
            </a:endParaRPr>
          </a:p>
        </p:txBody>
      </p:sp>
      <p:sp>
        <p:nvSpPr>
          <p:cNvPr id="334854" name="Rectangle 6"/>
          <p:cNvSpPr>
            <a:spLocks noChangeArrowheads="1"/>
          </p:cNvSpPr>
          <p:nvPr/>
        </p:nvSpPr>
        <p:spPr bwMode="auto">
          <a:xfrm>
            <a:off x="1219200" y="1447800"/>
            <a:ext cx="3581400"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b="1"/>
              <a:t>Domain 1 – Planning and Preparation</a:t>
            </a:r>
            <a:endParaRPr lang="en-US" altLang="en-US" sz="1800" b="1">
              <a:latin typeface="Chalkboard Bold" pitchFamily="28" charset="0"/>
            </a:endParaRPr>
          </a:p>
          <a:p>
            <a:pPr algn="ctr" eaLnBrk="1" hangingPunct="1"/>
            <a:r>
              <a:rPr lang="en-US" altLang="en-US" b="1">
                <a:solidFill>
                  <a:srgbClr val="650104"/>
                </a:solidFill>
                <a:cs typeface="Arial" charset="0"/>
              </a:rPr>
              <a:t>What a teacher knows and does in preparation for teaching.</a:t>
            </a:r>
          </a:p>
        </p:txBody>
      </p:sp>
      <p:sp>
        <p:nvSpPr>
          <p:cNvPr id="13321" name="Line 7"/>
          <p:cNvSpPr>
            <a:spLocks noChangeShapeType="1"/>
          </p:cNvSpPr>
          <p:nvPr/>
        </p:nvSpPr>
        <p:spPr bwMode="auto">
          <a:xfrm>
            <a:off x="8229600" y="1447800"/>
            <a:ext cx="0" cy="47244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2" name="Line 8"/>
          <p:cNvSpPr>
            <a:spLocks noChangeShapeType="1"/>
          </p:cNvSpPr>
          <p:nvPr/>
        </p:nvSpPr>
        <p:spPr bwMode="auto">
          <a:xfrm>
            <a:off x="1219200" y="1447800"/>
            <a:ext cx="70104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3" name="Line 9"/>
          <p:cNvSpPr>
            <a:spLocks noChangeShapeType="1"/>
          </p:cNvSpPr>
          <p:nvPr/>
        </p:nvSpPr>
        <p:spPr bwMode="auto">
          <a:xfrm>
            <a:off x="4800600" y="1447800"/>
            <a:ext cx="0" cy="47244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4" name="Line 10"/>
          <p:cNvSpPr>
            <a:spLocks noChangeShapeType="1"/>
          </p:cNvSpPr>
          <p:nvPr/>
        </p:nvSpPr>
        <p:spPr bwMode="auto">
          <a:xfrm>
            <a:off x="1219200" y="6172200"/>
            <a:ext cx="70104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5" name="Line 11"/>
          <p:cNvSpPr>
            <a:spLocks noChangeShapeType="1"/>
          </p:cNvSpPr>
          <p:nvPr/>
        </p:nvSpPr>
        <p:spPr bwMode="auto">
          <a:xfrm>
            <a:off x="1219200" y="1447800"/>
            <a:ext cx="0" cy="47244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6" name="Line 12"/>
          <p:cNvSpPr>
            <a:spLocks noChangeShapeType="1"/>
          </p:cNvSpPr>
          <p:nvPr/>
        </p:nvSpPr>
        <p:spPr bwMode="auto">
          <a:xfrm>
            <a:off x="1143000" y="3810000"/>
            <a:ext cx="70104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7" name="AutoShape 14"/>
          <p:cNvSpPr>
            <a:spLocks noChangeArrowheads="1"/>
          </p:cNvSpPr>
          <p:nvPr/>
        </p:nvSpPr>
        <p:spPr bwMode="auto">
          <a:xfrm>
            <a:off x="5943600" y="3733800"/>
            <a:ext cx="887413" cy="8810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0 60000 65536"/>
              <a:gd name="T11" fmla="*/ 0 60000 65536"/>
              <a:gd name="T12" fmla="*/ 0 60000 65536"/>
              <a:gd name="T13" fmla="*/ 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23399412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48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48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485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48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p:bldP spid="334852" grpId="0"/>
      <p:bldP spid="334853" grpId="0"/>
      <p:bldP spid="33485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13"/>
          <p:cNvSpPr>
            <a:spLocks noGrp="1"/>
          </p:cNvSpPr>
          <p:nvPr>
            <p:ph type="dt" sz="quarter" idx="10"/>
          </p:nvPr>
        </p:nvSpPr>
        <p:spPr/>
        <p:txBody>
          <a:bodyPr/>
          <a:lstStyle/>
          <a:p>
            <a:pPr>
              <a:defRPr/>
            </a:pPr>
            <a:r>
              <a:rPr lang="en-US"/>
              <a:t>7/25/11</a:t>
            </a:r>
            <a:endParaRPr lang="en-US" dirty="0"/>
          </a:p>
        </p:txBody>
      </p:sp>
      <p:sp>
        <p:nvSpPr>
          <p:cNvPr id="14339" name="Slide Number Placeholder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A2B0AF9-0FC9-43AE-877B-E7640F4B5FD4}" type="slidenum">
              <a:rPr lang="en-US" altLang="en-US" sz="1200">
                <a:solidFill>
                  <a:srgbClr val="898989"/>
                </a:solidFill>
              </a:rPr>
              <a:pPr eaLnBrk="1" hangingPunct="1"/>
              <a:t>23</a:t>
            </a:fld>
            <a:endParaRPr lang="en-US" altLang="en-US" sz="1200">
              <a:solidFill>
                <a:srgbClr val="898989"/>
              </a:solidFill>
            </a:endParaRPr>
          </a:p>
        </p:txBody>
      </p:sp>
      <p:sp>
        <p:nvSpPr>
          <p:cNvPr id="62466" name="Rectangle 2"/>
          <p:cNvSpPr>
            <a:spLocks noGrp="1" noChangeArrowheads="1"/>
          </p:cNvSpPr>
          <p:nvPr>
            <p:ph type="title" idx="4294967295"/>
          </p:nvPr>
        </p:nvSpPr>
        <p:spPr>
          <a:xfrm>
            <a:off x="1035050" y="238125"/>
            <a:ext cx="7543800" cy="914400"/>
          </a:xfrm>
        </p:spPr>
        <p:txBody>
          <a:bodyPr>
            <a:normAutofit/>
          </a:bodyPr>
          <a:lstStyle/>
          <a:p>
            <a:pPr eaLnBrk="1" hangingPunct="1">
              <a:defRPr/>
            </a:pPr>
            <a:r>
              <a:rPr lang="en-US" sz="3600" b="1" dirty="0" smtClean="0"/>
              <a:t>The Domains and Components</a:t>
            </a:r>
          </a:p>
        </p:txBody>
      </p:sp>
      <p:grpSp>
        <p:nvGrpSpPr>
          <p:cNvPr id="14341" name="Group 3"/>
          <p:cNvGrpSpPr>
            <a:grpSpLocks/>
          </p:cNvGrpSpPr>
          <p:nvPr/>
        </p:nvGrpSpPr>
        <p:grpSpPr bwMode="auto">
          <a:xfrm>
            <a:off x="533400" y="1509713"/>
            <a:ext cx="8382000" cy="5349875"/>
            <a:chOff x="251" y="1054"/>
            <a:chExt cx="5088" cy="2973"/>
          </a:xfrm>
        </p:grpSpPr>
        <p:sp>
          <p:nvSpPr>
            <p:cNvPr id="14346" name="Rectangle 6"/>
            <p:cNvSpPr>
              <a:spLocks noChangeArrowheads="1"/>
            </p:cNvSpPr>
            <p:nvPr/>
          </p:nvSpPr>
          <p:spPr bwMode="auto">
            <a:xfrm>
              <a:off x="251" y="2406"/>
              <a:ext cx="2640" cy="1598"/>
            </a:xfrm>
            <a:prstGeom prst="rect">
              <a:avLst/>
            </a:prstGeom>
            <a:solidFill>
              <a:srgbClr val="FFD55D"/>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400" b="1">
                <a:latin typeface="Century Schoolbook" charset="0"/>
              </a:endParaRPr>
            </a:p>
            <a:p>
              <a:pPr eaLnBrk="1" hangingPunct="1"/>
              <a:r>
                <a:rPr lang="en-US" altLang="en-US" sz="1600" b="1">
                  <a:solidFill>
                    <a:srgbClr val="000000"/>
                  </a:solidFill>
                  <a:latin typeface="Century Schoolbook" charset="0"/>
                </a:rPr>
                <a:t>Domain 4:  </a:t>
              </a:r>
              <a:r>
                <a:rPr lang="en-US" altLang="en-US" sz="1600" b="1" u="sng">
                  <a:solidFill>
                    <a:srgbClr val="000000"/>
                  </a:solidFill>
                  <a:latin typeface="Century Schoolbook" charset="0"/>
                </a:rPr>
                <a:t>Professional Responsibilities</a:t>
              </a:r>
            </a:p>
            <a:p>
              <a:pPr eaLnBrk="1" hangingPunct="1"/>
              <a:endParaRPr lang="en-US" altLang="en-US" sz="400" b="1">
                <a:solidFill>
                  <a:srgbClr val="000000"/>
                </a:solidFill>
                <a:latin typeface="Century Schoolbook" charset="0"/>
              </a:endParaRPr>
            </a:p>
            <a:p>
              <a:pPr eaLnBrk="1" hangingPunct="1">
                <a:buFontTx/>
                <a:buChar char="•"/>
              </a:pPr>
              <a:r>
                <a:rPr lang="en-US" altLang="en-US" sz="1600">
                  <a:solidFill>
                    <a:srgbClr val="000000"/>
                  </a:solidFill>
                  <a:latin typeface="Century Schoolbook" charset="0"/>
                </a:rPr>
                <a:t>Reflecting on Teaching</a:t>
              </a:r>
            </a:p>
            <a:p>
              <a:pPr eaLnBrk="1" hangingPunct="1">
                <a:buFontTx/>
                <a:buChar char="•"/>
              </a:pPr>
              <a:r>
                <a:rPr lang="en-US" altLang="en-US" sz="1600">
                  <a:solidFill>
                    <a:srgbClr val="000000"/>
                  </a:solidFill>
                  <a:latin typeface="Century Schoolbook" charset="0"/>
                </a:rPr>
                <a:t>Maintaining Accurate Records</a:t>
              </a:r>
            </a:p>
            <a:p>
              <a:pPr eaLnBrk="1" hangingPunct="1">
                <a:buFontTx/>
                <a:buChar char="•"/>
              </a:pPr>
              <a:r>
                <a:rPr lang="en-US" altLang="en-US" sz="1600">
                  <a:solidFill>
                    <a:srgbClr val="000000"/>
                  </a:solidFill>
                  <a:latin typeface="Century Schoolbook" charset="0"/>
                </a:rPr>
                <a:t>Communicating with Families</a:t>
              </a:r>
            </a:p>
            <a:p>
              <a:pPr eaLnBrk="1" hangingPunct="1">
                <a:buFontTx/>
                <a:buChar char="•"/>
              </a:pPr>
              <a:r>
                <a:rPr lang="en-US" altLang="en-US" sz="1600">
                  <a:solidFill>
                    <a:srgbClr val="000000"/>
                  </a:solidFill>
                  <a:latin typeface="Century Schoolbook" charset="0"/>
                </a:rPr>
                <a:t>Participating in a Professional   </a:t>
              </a:r>
            </a:p>
            <a:p>
              <a:pPr eaLnBrk="1" hangingPunct="1"/>
              <a:r>
                <a:rPr lang="en-US" altLang="en-US" sz="1600">
                  <a:solidFill>
                    <a:srgbClr val="000000"/>
                  </a:solidFill>
                  <a:latin typeface="Century Schoolbook" charset="0"/>
                </a:rPr>
                <a:t>       Community</a:t>
              </a:r>
            </a:p>
            <a:p>
              <a:pPr eaLnBrk="1" hangingPunct="1">
                <a:buFontTx/>
                <a:buChar char="•"/>
              </a:pPr>
              <a:r>
                <a:rPr lang="en-US" altLang="en-US" sz="1600">
                  <a:solidFill>
                    <a:srgbClr val="000000"/>
                  </a:solidFill>
                  <a:latin typeface="Century Schoolbook" charset="0"/>
                </a:rPr>
                <a:t>Growing and Developing Professionally</a:t>
              </a:r>
            </a:p>
            <a:p>
              <a:pPr eaLnBrk="1" hangingPunct="1">
                <a:buFontTx/>
                <a:buChar char="•"/>
              </a:pPr>
              <a:r>
                <a:rPr lang="en-US" altLang="en-US" sz="1600">
                  <a:solidFill>
                    <a:srgbClr val="000000"/>
                  </a:solidFill>
                  <a:latin typeface="Century Schoolbook" charset="0"/>
                </a:rPr>
                <a:t>Showing Professionalism</a:t>
              </a:r>
            </a:p>
            <a:p>
              <a:pPr eaLnBrk="1" hangingPunct="1">
                <a:buFontTx/>
                <a:buChar char="•"/>
              </a:pPr>
              <a:endParaRPr lang="en-US" altLang="en-US" sz="1600">
                <a:solidFill>
                  <a:srgbClr val="000000"/>
                </a:solidFill>
                <a:latin typeface="Century Schoolbook" charset="0"/>
              </a:endParaRPr>
            </a:p>
          </p:txBody>
        </p:sp>
        <p:sp>
          <p:nvSpPr>
            <p:cNvPr id="14347" name="Text Box 7"/>
            <p:cNvSpPr txBox="1">
              <a:spLocks noChangeArrowheads="1"/>
            </p:cNvSpPr>
            <p:nvPr/>
          </p:nvSpPr>
          <p:spPr bwMode="auto">
            <a:xfrm>
              <a:off x="2846" y="2379"/>
              <a:ext cx="2454" cy="1600"/>
            </a:xfrm>
            <a:prstGeom prst="rect">
              <a:avLst/>
            </a:prstGeom>
            <a:solidFill>
              <a:srgbClr val="FFD55D"/>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tabLst>
                  <a:tab pos="114300" algn="l"/>
                </a:tabLst>
                <a:defRPr sz="2400">
                  <a:solidFill>
                    <a:schemeClr val="tx1"/>
                  </a:solidFill>
                  <a:latin typeface="Arial" charset="0"/>
                  <a:ea typeface="ＭＳ Ｐゴシック" charset="-128"/>
                </a:defRPr>
              </a:lvl1pPr>
              <a:lvl2pPr marL="742950" indent="-285750" eaLnBrk="0" hangingPunct="0">
                <a:tabLst>
                  <a:tab pos="114300" algn="l"/>
                </a:tabLst>
                <a:defRPr sz="2400">
                  <a:solidFill>
                    <a:schemeClr val="tx1"/>
                  </a:solidFill>
                  <a:latin typeface="Arial" charset="0"/>
                  <a:ea typeface="ＭＳ Ｐゴシック" charset="-128"/>
                </a:defRPr>
              </a:lvl2pPr>
              <a:lvl3pPr marL="1143000" indent="-228600" eaLnBrk="0" hangingPunct="0">
                <a:tabLst>
                  <a:tab pos="114300" algn="l"/>
                </a:tabLst>
                <a:defRPr sz="2400">
                  <a:solidFill>
                    <a:schemeClr val="tx1"/>
                  </a:solidFill>
                  <a:latin typeface="Arial" charset="0"/>
                  <a:ea typeface="ＭＳ Ｐゴシック" charset="-128"/>
                </a:defRPr>
              </a:lvl3pPr>
              <a:lvl4pPr marL="1600200" indent="-228600" eaLnBrk="0" hangingPunct="0">
                <a:tabLst>
                  <a:tab pos="114300" algn="l"/>
                </a:tabLst>
                <a:defRPr sz="2400">
                  <a:solidFill>
                    <a:schemeClr val="tx1"/>
                  </a:solidFill>
                  <a:latin typeface="Arial" charset="0"/>
                  <a:ea typeface="ＭＳ Ｐゴシック" charset="-128"/>
                </a:defRPr>
              </a:lvl4pPr>
              <a:lvl5pPr marL="2057400" indent="-228600" eaLnBrk="0" hangingPunct="0">
                <a:tabLst>
                  <a:tab pos="114300" algn="l"/>
                </a:tabLst>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tabLst>
                  <a:tab pos="114300" algn="l"/>
                </a:tabLs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tabLst>
                  <a:tab pos="114300" algn="l"/>
                </a:tabLs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tabLst>
                  <a:tab pos="114300" algn="l"/>
                </a:tabLs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tabLst>
                  <a:tab pos="114300" algn="l"/>
                </a:tabLst>
                <a:defRPr sz="2400">
                  <a:solidFill>
                    <a:schemeClr val="tx1"/>
                  </a:solidFill>
                  <a:latin typeface="Arial" charset="0"/>
                  <a:ea typeface="ＭＳ Ｐゴシック" charset="-128"/>
                </a:defRPr>
              </a:lvl9pPr>
            </a:lstStyle>
            <a:p>
              <a:pPr eaLnBrk="1" hangingPunct="1"/>
              <a:endParaRPr lang="en-US" altLang="en-US" sz="400" b="1">
                <a:latin typeface="Century Schoolbook" charset="0"/>
              </a:endParaRPr>
            </a:p>
            <a:p>
              <a:pPr eaLnBrk="1" hangingPunct="1"/>
              <a:r>
                <a:rPr lang="en-US" altLang="en-US" sz="1600" b="1">
                  <a:solidFill>
                    <a:srgbClr val="000000"/>
                  </a:solidFill>
                  <a:latin typeface="Century Schoolbook" charset="0"/>
                </a:rPr>
                <a:t>Domain 3: </a:t>
              </a:r>
              <a:r>
                <a:rPr lang="en-US" altLang="en-US" sz="1600" b="1" u="sng">
                  <a:solidFill>
                    <a:srgbClr val="000000"/>
                  </a:solidFill>
                  <a:latin typeface="Century Schoolbook" charset="0"/>
                </a:rPr>
                <a:t> Instruction</a:t>
              </a:r>
            </a:p>
            <a:p>
              <a:pPr eaLnBrk="1" hangingPunct="1"/>
              <a:endParaRPr lang="en-US" altLang="en-US" sz="400">
                <a:solidFill>
                  <a:srgbClr val="000000"/>
                </a:solidFill>
                <a:latin typeface="Century Schoolbook" charset="0"/>
              </a:endParaRPr>
            </a:p>
            <a:p>
              <a:pPr eaLnBrk="1" hangingPunct="1">
                <a:buFontTx/>
                <a:buChar char="•"/>
              </a:pPr>
              <a:r>
                <a:rPr lang="en-US" altLang="en-US" sz="1600">
                  <a:solidFill>
                    <a:srgbClr val="000000"/>
                  </a:solidFill>
                  <a:latin typeface="Century Schoolbook" charset="0"/>
                </a:rPr>
                <a:t>Communicating with Students</a:t>
              </a:r>
            </a:p>
            <a:p>
              <a:pPr eaLnBrk="1" hangingPunct="1">
                <a:buFontTx/>
                <a:buChar char="•"/>
              </a:pPr>
              <a:r>
                <a:rPr lang="en-US" altLang="en-US" sz="1600">
                  <a:solidFill>
                    <a:srgbClr val="000000"/>
                  </a:solidFill>
                  <a:latin typeface="Century Schoolbook" charset="0"/>
                </a:rPr>
                <a:t>Using Questioning and Discussion </a:t>
              </a:r>
            </a:p>
            <a:p>
              <a:pPr eaLnBrk="1" hangingPunct="1"/>
              <a:r>
                <a:rPr lang="en-US" altLang="en-US" sz="1600">
                  <a:solidFill>
                    <a:srgbClr val="000000"/>
                  </a:solidFill>
                  <a:latin typeface="Century Schoolbook" charset="0"/>
                </a:rPr>
                <a:t>  Techniques</a:t>
              </a:r>
            </a:p>
            <a:p>
              <a:pPr eaLnBrk="1" hangingPunct="1">
                <a:buFontTx/>
                <a:buChar char="•"/>
              </a:pPr>
              <a:r>
                <a:rPr lang="en-US" altLang="en-US" sz="1600">
                  <a:solidFill>
                    <a:srgbClr val="000000"/>
                  </a:solidFill>
                  <a:latin typeface="Century Schoolbook" charset="0"/>
                </a:rPr>
                <a:t>Engaging Students in Learning</a:t>
              </a:r>
            </a:p>
            <a:p>
              <a:pPr eaLnBrk="1" hangingPunct="1">
                <a:buFontTx/>
                <a:buChar char="•"/>
              </a:pPr>
              <a:r>
                <a:rPr lang="en-US" altLang="en-US" sz="1600">
                  <a:solidFill>
                    <a:srgbClr val="000000"/>
                  </a:solidFill>
                  <a:latin typeface="Century Schoolbook" charset="0"/>
                </a:rPr>
                <a:t>Using Assessment in Instruction</a:t>
              </a:r>
            </a:p>
            <a:p>
              <a:pPr eaLnBrk="1" hangingPunct="1">
                <a:buFontTx/>
                <a:buChar char="•"/>
              </a:pPr>
              <a:r>
                <a:rPr lang="en-US" altLang="en-US" sz="1600">
                  <a:solidFill>
                    <a:srgbClr val="000000"/>
                  </a:solidFill>
                  <a:latin typeface="Century Schoolbook" charset="0"/>
                </a:rPr>
                <a:t>Demonstrating Flexibility and     	Responsiveness</a:t>
              </a:r>
            </a:p>
            <a:p>
              <a:pPr eaLnBrk="1" hangingPunct="1">
                <a:buFontTx/>
                <a:buChar char="•"/>
              </a:pPr>
              <a:endParaRPr lang="en-US" altLang="en-US" sz="1600">
                <a:solidFill>
                  <a:srgbClr val="000000"/>
                </a:solidFill>
                <a:latin typeface="Century Schoolbook" charset="0"/>
              </a:endParaRPr>
            </a:p>
            <a:p>
              <a:pPr eaLnBrk="1" hangingPunct="1">
                <a:buFontTx/>
                <a:buChar char="•"/>
              </a:pPr>
              <a:endParaRPr lang="en-US" altLang="en-US" sz="1600">
                <a:solidFill>
                  <a:srgbClr val="000000"/>
                </a:solidFill>
                <a:latin typeface="Century Schoolbook" charset="0"/>
              </a:endParaRPr>
            </a:p>
          </p:txBody>
        </p:sp>
        <p:sp>
          <p:nvSpPr>
            <p:cNvPr id="14348" name="Rectangle 8"/>
            <p:cNvSpPr>
              <a:spLocks noChangeArrowheads="1"/>
            </p:cNvSpPr>
            <p:nvPr/>
          </p:nvSpPr>
          <p:spPr bwMode="auto">
            <a:xfrm>
              <a:off x="251" y="1054"/>
              <a:ext cx="2634" cy="1352"/>
            </a:xfrm>
            <a:prstGeom prst="rect">
              <a:avLst/>
            </a:prstGeom>
            <a:solidFill>
              <a:srgbClr val="FFD55D"/>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tabLst>
                  <a:tab pos="114300" algn="l"/>
                </a:tabLst>
                <a:defRPr sz="2400">
                  <a:solidFill>
                    <a:schemeClr val="tx1"/>
                  </a:solidFill>
                  <a:latin typeface="Arial" charset="0"/>
                  <a:ea typeface="ＭＳ Ｐゴシック" charset="-128"/>
                </a:defRPr>
              </a:lvl1pPr>
              <a:lvl2pPr marL="742950" indent="-285750" eaLnBrk="0" hangingPunct="0">
                <a:tabLst>
                  <a:tab pos="114300" algn="l"/>
                </a:tabLst>
                <a:defRPr sz="2400">
                  <a:solidFill>
                    <a:schemeClr val="tx1"/>
                  </a:solidFill>
                  <a:latin typeface="Arial" charset="0"/>
                  <a:ea typeface="ＭＳ Ｐゴシック" charset="-128"/>
                </a:defRPr>
              </a:lvl2pPr>
              <a:lvl3pPr marL="1143000" indent="-228600" eaLnBrk="0" hangingPunct="0">
                <a:tabLst>
                  <a:tab pos="114300" algn="l"/>
                </a:tabLst>
                <a:defRPr sz="2400">
                  <a:solidFill>
                    <a:schemeClr val="tx1"/>
                  </a:solidFill>
                  <a:latin typeface="Arial" charset="0"/>
                  <a:ea typeface="ＭＳ Ｐゴシック" charset="-128"/>
                </a:defRPr>
              </a:lvl3pPr>
              <a:lvl4pPr marL="1600200" indent="-228600" eaLnBrk="0" hangingPunct="0">
                <a:tabLst>
                  <a:tab pos="114300" algn="l"/>
                </a:tabLst>
                <a:defRPr sz="2400">
                  <a:solidFill>
                    <a:schemeClr val="tx1"/>
                  </a:solidFill>
                  <a:latin typeface="Arial" charset="0"/>
                  <a:ea typeface="ＭＳ Ｐゴシック" charset="-128"/>
                </a:defRPr>
              </a:lvl4pPr>
              <a:lvl5pPr marL="2057400" indent="-228600" eaLnBrk="0" hangingPunct="0">
                <a:tabLst>
                  <a:tab pos="114300" algn="l"/>
                </a:tabLst>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tabLst>
                  <a:tab pos="114300" algn="l"/>
                </a:tabLs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tabLst>
                  <a:tab pos="114300" algn="l"/>
                </a:tabLs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tabLst>
                  <a:tab pos="114300" algn="l"/>
                </a:tabLs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tabLst>
                  <a:tab pos="114300" algn="l"/>
                </a:tabLst>
                <a:defRPr sz="2400">
                  <a:solidFill>
                    <a:schemeClr val="tx1"/>
                  </a:solidFill>
                  <a:latin typeface="Arial" charset="0"/>
                  <a:ea typeface="ＭＳ Ｐゴシック" charset="-128"/>
                </a:defRPr>
              </a:lvl9pPr>
            </a:lstStyle>
            <a:p>
              <a:pPr eaLnBrk="1" hangingPunct="1"/>
              <a:r>
                <a:rPr lang="en-US" altLang="en-US" sz="1600" b="1">
                  <a:solidFill>
                    <a:srgbClr val="000000"/>
                  </a:solidFill>
                  <a:latin typeface="Century Schoolbook" charset="0"/>
                </a:rPr>
                <a:t>Domain 1:  </a:t>
              </a:r>
              <a:r>
                <a:rPr lang="en-US" altLang="en-US" sz="1600" b="1" u="sng">
                  <a:solidFill>
                    <a:srgbClr val="000000"/>
                  </a:solidFill>
                  <a:latin typeface="Century Schoolbook" charset="0"/>
                </a:rPr>
                <a:t>Planning and Preparation</a:t>
              </a:r>
            </a:p>
            <a:p>
              <a:pPr eaLnBrk="1" hangingPunct="1">
                <a:buFontTx/>
                <a:buChar char="•"/>
              </a:pPr>
              <a:r>
                <a:rPr lang="en-US" altLang="en-US" sz="1600">
                  <a:solidFill>
                    <a:srgbClr val="000000"/>
                  </a:solidFill>
                  <a:latin typeface="Century Schoolbook" charset="0"/>
                </a:rPr>
                <a:t>Demonstrating Knowledge of  Content     	and Pedagogy</a:t>
              </a:r>
            </a:p>
            <a:p>
              <a:pPr eaLnBrk="1" hangingPunct="1">
                <a:buFontTx/>
                <a:buChar char="•"/>
              </a:pPr>
              <a:r>
                <a:rPr lang="en-US" altLang="en-US" sz="1600">
                  <a:solidFill>
                    <a:srgbClr val="000000"/>
                  </a:solidFill>
                  <a:latin typeface="Century Schoolbook" charset="0"/>
                </a:rPr>
                <a:t>Demonstrating Knowledge of Students</a:t>
              </a:r>
            </a:p>
            <a:p>
              <a:pPr eaLnBrk="1" hangingPunct="1">
                <a:buFontTx/>
                <a:buChar char="•"/>
              </a:pPr>
              <a:r>
                <a:rPr lang="en-US" altLang="en-US" sz="1600">
                  <a:solidFill>
                    <a:srgbClr val="000000"/>
                  </a:solidFill>
                  <a:latin typeface="Century Schoolbook" charset="0"/>
                </a:rPr>
                <a:t>Selecting Instructional Outcomes</a:t>
              </a:r>
            </a:p>
            <a:p>
              <a:pPr eaLnBrk="1" hangingPunct="1">
                <a:buFontTx/>
                <a:buChar char="•"/>
              </a:pPr>
              <a:r>
                <a:rPr lang="en-US" altLang="en-US" sz="1600">
                  <a:solidFill>
                    <a:srgbClr val="000000"/>
                  </a:solidFill>
                  <a:latin typeface="Century Schoolbook" charset="0"/>
                </a:rPr>
                <a:t>Demonstrating Knowledge of Resources</a:t>
              </a:r>
            </a:p>
            <a:p>
              <a:pPr eaLnBrk="1" hangingPunct="1">
                <a:buFontTx/>
                <a:buChar char="•"/>
              </a:pPr>
              <a:r>
                <a:rPr lang="en-US" altLang="en-US" sz="1600">
                  <a:solidFill>
                    <a:srgbClr val="000000"/>
                  </a:solidFill>
                  <a:latin typeface="Century Schoolbook" charset="0"/>
                </a:rPr>
                <a:t>Designing Coherent Instruction</a:t>
              </a:r>
            </a:p>
            <a:p>
              <a:pPr eaLnBrk="1" hangingPunct="1">
                <a:buFontTx/>
                <a:buChar char="•"/>
              </a:pPr>
              <a:r>
                <a:rPr lang="en-US" altLang="en-US" sz="1600">
                  <a:solidFill>
                    <a:srgbClr val="000000"/>
                  </a:solidFill>
                  <a:latin typeface="Century Schoolbook" charset="0"/>
                </a:rPr>
                <a:t>Designing Student Assessment</a:t>
              </a:r>
            </a:p>
            <a:p>
              <a:pPr eaLnBrk="1" hangingPunct="1"/>
              <a:endParaRPr lang="en-US" altLang="en-US" sz="1600" b="1">
                <a:solidFill>
                  <a:srgbClr val="000000"/>
                </a:solidFill>
                <a:latin typeface="Century Schoolbook" charset="0"/>
              </a:endParaRPr>
            </a:p>
          </p:txBody>
        </p:sp>
        <p:sp>
          <p:nvSpPr>
            <p:cNvPr id="14349" name="Rectangle 9"/>
            <p:cNvSpPr>
              <a:spLocks noChangeArrowheads="1"/>
            </p:cNvSpPr>
            <p:nvPr/>
          </p:nvSpPr>
          <p:spPr bwMode="auto">
            <a:xfrm>
              <a:off x="2885" y="1054"/>
              <a:ext cx="2448" cy="1325"/>
            </a:xfrm>
            <a:prstGeom prst="rect">
              <a:avLst/>
            </a:prstGeom>
            <a:solidFill>
              <a:srgbClr val="FFD55D"/>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tabLst>
                  <a:tab pos="114300" algn="l"/>
                </a:tabLst>
                <a:defRPr sz="2400">
                  <a:solidFill>
                    <a:schemeClr val="tx1"/>
                  </a:solidFill>
                  <a:latin typeface="Arial" charset="0"/>
                  <a:ea typeface="ＭＳ Ｐゴシック" charset="-128"/>
                </a:defRPr>
              </a:lvl1pPr>
              <a:lvl2pPr marL="742950" indent="-285750" eaLnBrk="0" hangingPunct="0">
                <a:tabLst>
                  <a:tab pos="114300" algn="l"/>
                </a:tabLst>
                <a:defRPr sz="2400">
                  <a:solidFill>
                    <a:schemeClr val="tx1"/>
                  </a:solidFill>
                  <a:latin typeface="Arial" charset="0"/>
                  <a:ea typeface="ＭＳ Ｐゴシック" charset="-128"/>
                </a:defRPr>
              </a:lvl2pPr>
              <a:lvl3pPr marL="1143000" indent="-228600" eaLnBrk="0" hangingPunct="0">
                <a:tabLst>
                  <a:tab pos="114300" algn="l"/>
                </a:tabLst>
                <a:defRPr sz="2400">
                  <a:solidFill>
                    <a:schemeClr val="tx1"/>
                  </a:solidFill>
                  <a:latin typeface="Arial" charset="0"/>
                  <a:ea typeface="ＭＳ Ｐゴシック" charset="-128"/>
                </a:defRPr>
              </a:lvl3pPr>
              <a:lvl4pPr marL="1600200" indent="-228600" eaLnBrk="0" hangingPunct="0">
                <a:tabLst>
                  <a:tab pos="114300" algn="l"/>
                </a:tabLst>
                <a:defRPr sz="2400">
                  <a:solidFill>
                    <a:schemeClr val="tx1"/>
                  </a:solidFill>
                  <a:latin typeface="Arial" charset="0"/>
                  <a:ea typeface="ＭＳ Ｐゴシック" charset="-128"/>
                </a:defRPr>
              </a:lvl4pPr>
              <a:lvl5pPr marL="2057400" indent="-228600" eaLnBrk="0" hangingPunct="0">
                <a:tabLst>
                  <a:tab pos="114300" algn="l"/>
                </a:tabLst>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tabLst>
                  <a:tab pos="114300" algn="l"/>
                </a:tabLs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tabLst>
                  <a:tab pos="114300" algn="l"/>
                </a:tabLs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tabLst>
                  <a:tab pos="114300" algn="l"/>
                </a:tabLs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tabLst>
                  <a:tab pos="114300" algn="l"/>
                </a:tabLst>
                <a:defRPr sz="2400">
                  <a:solidFill>
                    <a:schemeClr val="tx1"/>
                  </a:solidFill>
                  <a:latin typeface="Arial" charset="0"/>
                  <a:ea typeface="ＭＳ Ｐゴシック" charset="-128"/>
                </a:defRPr>
              </a:lvl9pPr>
            </a:lstStyle>
            <a:p>
              <a:pPr eaLnBrk="1" hangingPunct="1"/>
              <a:r>
                <a:rPr lang="en-US" altLang="en-US" sz="1600" b="1">
                  <a:solidFill>
                    <a:srgbClr val="000000"/>
                  </a:solidFill>
                  <a:latin typeface="Century Schoolbook" charset="0"/>
                </a:rPr>
                <a:t>Domain 2:  </a:t>
              </a:r>
              <a:r>
                <a:rPr lang="en-US" altLang="en-US" sz="1600" b="1" u="sng">
                  <a:solidFill>
                    <a:srgbClr val="000000"/>
                  </a:solidFill>
                  <a:latin typeface="Century Schoolbook" charset="0"/>
                </a:rPr>
                <a:t>The Classroom Environment</a:t>
              </a:r>
              <a:endParaRPr lang="en-US" altLang="en-US" sz="1600" u="sng">
                <a:solidFill>
                  <a:srgbClr val="000000"/>
                </a:solidFill>
                <a:latin typeface="Century Schoolbook" charset="0"/>
              </a:endParaRPr>
            </a:p>
            <a:p>
              <a:pPr eaLnBrk="1" hangingPunct="1">
                <a:buFontTx/>
                <a:buChar char="•"/>
              </a:pPr>
              <a:r>
                <a:rPr lang="en-US" altLang="en-US" sz="1600">
                  <a:solidFill>
                    <a:srgbClr val="000000"/>
                  </a:solidFill>
                  <a:latin typeface="Century Schoolbook" charset="0"/>
                </a:rPr>
                <a:t>Creating an Environment of 	Respect and Rapport</a:t>
              </a:r>
            </a:p>
            <a:p>
              <a:pPr eaLnBrk="1" hangingPunct="1">
                <a:buFontTx/>
                <a:buChar char="•"/>
              </a:pPr>
              <a:r>
                <a:rPr lang="en-US" altLang="en-US" sz="1600">
                  <a:solidFill>
                    <a:srgbClr val="000000"/>
                  </a:solidFill>
                  <a:latin typeface="Century Schoolbook" charset="0"/>
                </a:rPr>
                <a:t>Establishing a Culture for Learning</a:t>
              </a:r>
            </a:p>
            <a:p>
              <a:pPr eaLnBrk="1" hangingPunct="1">
                <a:buFontTx/>
                <a:buChar char="•"/>
              </a:pPr>
              <a:r>
                <a:rPr lang="en-US" altLang="en-US" sz="1600">
                  <a:solidFill>
                    <a:srgbClr val="000000"/>
                  </a:solidFill>
                  <a:latin typeface="Century Schoolbook" charset="0"/>
                </a:rPr>
                <a:t>Managing Classroom Procedures</a:t>
              </a:r>
            </a:p>
            <a:p>
              <a:pPr eaLnBrk="1" hangingPunct="1">
                <a:buFontTx/>
                <a:buChar char="•"/>
              </a:pPr>
              <a:r>
                <a:rPr lang="en-US" altLang="en-US" sz="1600">
                  <a:solidFill>
                    <a:srgbClr val="000000"/>
                  </a:solidFill>
                  <a:latin typeface="Century Schoolbook" charset="0"/>
                </a:rPr>
                <a:t>Managing Student Behavior</a:t>
              </a:r>
            </a:p>
            <a:p>
              <a:pPr eaLnBrk="1" hangingPunct="1">
                <a:buFontTx/>
                <a:buChar char="•"/>
              </a:pPr>
              <a:r>
                <a:rPr lang="en-US" altLang="en-US" sz="1600">
                  <a:solidFill>
                    <a:srgbClr val="000000"/>
                  </a:solidFill>
                  <a:latin typeface="Century Schoolbook" charset="0"/>
                </a:rPr>
                <a:t>Organizing Physical Space</a:t>
              </a:r>
            </a:p>
            <a:p>
              <a:pPr eaLnBrk="1" hangingPunct="1">
                <a:buFontTx/>
                <a:buChar char="•"/>
              </a:pPr>
              <a:endParaRPr lang="en-US" altLang="en-US" sz="1600">
                <a:solidFill>
                  <a:srgbClr val="000000"/>
                </a:solidFill>
                <a:latin typeface="Century Schoolbook" charset="0"/>
              </a:endParaRPr>
            </a:p>
          </p:txBody>
        </p:sp>
        <p:sp>
          <p:nvSpPr>
            <p:cNvPr id="14350" name="Line 4"/>
            <p:cNvSpPr>
              <a:spLocks noChangeShapeType="1"/>
            </p:cNvSpPr>
            <p:nvPr/>
          </p:nvSpPr>
          <p:spPr bwMode="auto">
            <a:xfrm>
              <a:off x="251" y="2406"/>
              <a:ext cx="508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1" name="Line 10"/>
            <p:cNvSpPr>
              <a:spLocks noChangeShapeType="1"/>
            </p:cNvSpPr>
            <p:nvPr/>
          </p:nvSpPr>
          <p:spPr bwMode="auto">
            <a:xfrm flipH="1">
              <a:off x="2768" y="1077"/>
              <a:ext cx="0" cy="29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342" name="AutoShape 43"/>
          <p:cNvSpPr>
            <a:spLocks noChangeArrowheads="1"/>
          </p:cNvSpPr>
          <p:nvPr/>
        </p:nvSpPr>
        <p:spPr bwMode="auto">
          <a:xfrm>
            <a:off x="4197350" y="1322388"/>
            <a:ext cx="1219200" cy="228600"/>
          </a:xfrm>
          <a:prstGeom prst="curvedDownArrow">
            <a:avLst>
              <a:gd name="adj1" fmla="val 106667"/>
              <a:gd name="adj2" fmla="val 213333"/>
              <a:gd name="adj3" fmla="val 33333"/>
            </a:avLst>
          </a:prstGeom>
          <a:solidFill>
            <a:srgbClr val="31859C"/>
          </a:solid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a:latin typeface="Century Schoolbook" charset="0"/>
            </a:endParaRPr>
          </a:p>
        </p:txBody>
      </p:sp>
      <p:sp>
        <p:nvSpPr>
          <p:cNvPr id="62469" name="AutoShape 43"/>
          <p:cNvSpPr>
            <a:spLocks noChangeArrowheads="1"/>
          </p:cNvSpPr>
          <p:nvPr/>
        </p:nvSpPr>
        <p:spPr bwMode="auto">
          <a:xfrm rot="5400000">
            <a:off x="8088313" y="3754438"/>
            <a:ext cx="1295400" cy="228600"/>
          </a:xfrm>
          <a:prstGeom prst="curvedDownArrow">
            <a:avLst>
              <a:gd name="adj1" fmla="val 113333"/>
              <a:gd name="adj2" fmla="val 226667"/>
              <a:gd name="adj3" fmla="val 33333"/>
            </a:avLst>
          </a:prstGeom>
          <a:solidFill>
            <a:schemeClr val="accent5">
              <a:lumMod val="75000"/>
            </a:schemeClr>
          </a:solidFill>
          <a:ln w="9525">
            <a:solidFill>
              <a:schemeClr val="tx1"/>
            </a:solidFill>
            <a:miter lim="800000"/>
            <a:headEnd/>
            <a:tailEnd/>
          </a:ln>
        </p:spPr>
        <p:txBody>
          <a:bodyPr rot="10800000" vert="eaVert" wrap="none" anchor="ctr"/>
          <a:lstStyle/>
          <a:p>
            <a:pPr>
              <a:defRPr/>
            </a:pPr>
            <a:endParaRPr lang="en-US" dirty="0">
              <a:latin typeface="Century Schoolbook" charset="0"/>
              <a:cs typeface="ＭＳ Ｐゴシック" charset="-128"/>
            </a:endParaRPr>
          </a:p>
        </p:txBody>
      </p:sp>
      <p:sp>
        <p:nvSpPr>
          <p:cNvPr id="14344" name="AutoShape 43"/>
          <p:cNvSpPr>
            <a:spLocks noChangeArrowheads="1"/>
          </p:cNvSpPr>
          <p:nvPr/>
        </p:nvSpPr>
        <p:spPr bwMode="auto">
          <a:xfrm rot="10800000">
            <a:off x="4117975" y="6199188"/>
            <a:ext cx="1219200" cy="304800"/>
          </a:xfrm>
          <a:prstGeom prst="curvedDownArrow">
            <a:avLst>
              <a:gd name="adj1" fmla="val 80000"/>
              <a:gd name="adj2" fmla="val 160000"/>
              <a:gd name="adj3" fmla="val 33333"/>
            </a:avLst>
          </a:prstGeom>
          <a:solidFill>
            <a:srgbClr val="31859C"/>
          </a:solidFill>
          <a:ln w="9525">
            <a:solidFill>
              <a:schemeClr val="tx1"/>
            </a:solidFill>
            <a:miter lim="800000"/>
            <a:headEnd/>
            <a:tailEnd/>
          </a:ln>
        </p:spPr>
        <p:txBody>
          <a:bodyPr rot="10800000"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a:latin typeface="Century Schoolbook" charset="0"/>
            </a:endParaRPr>
          </a:p>
        </p:txBody>
      </p:sp>
      <p:sp>
        <p:nvSpPr>
          <p:cNvPr id="14345" name="AutoShape 43"/>
          <p:cNvSpPr>
            <a:spLocks noChangeArrowheads="1"/>
          </p:cNvSpPr>
          <p:nvPr/>
        </p:nvSpPr>
        <p:spPr bwMode="auto">
          <a:xfrm rot="-5400000">
            <a:off x="-190500" y="3771900"/>
            <a:ext cx="1219200" cy="228600"/>
          </a:xfrm>
          <a:prstGeom prst="curvedDownArrow">
            <a:avLst>
              <a:gd name="adj1" fmla="val 106667"/>
              <a:gd name="adj2" fmla="val 213333"/>
              <a:gd name="adj3" fmla="val 33333"/>
            </a:avLst>
          </a:prstGeom>
          <a:solidFill>
            <a:srgbClr val="31859C"/>
          </a:solidFill>
          <a:ln w="9525">
            <a:solidFill>
              <a:schemeClr val="tx1"/>
            </a:solidFill>
            <a:miter lim="800000"/>
            <a:headEnd/>
            <a:tailEnd/>
          </a:ln>
        </p:spPr>
        <p:txBody>
          <a:bodyPr vert="eaVert"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a:latin typeface="Century Schoolbook" charset="0"/>
            </a:endParaRPr>
          </a:p>
        </p:txBody>
      </p:sp>
    </p:spTree>
    <p:extLst>
      <p:ext uri="{BB962C8B-B14F-4D97-AF65-F5344CB8AC3E}">
        <p14:creationId xmlns:p14="http://schemas.microsoft.com/office/powerpoint/2010/main" val="114717590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quarter" idx="10"/>
          </p:nvPr>
        </p:nvSpPr>
        <p:spPr/>
        <p:txBody>
          <a:bodyPr rtlCol="0"/>
          <a:lstStyle/>
          <a:p>
            <a:pPr>
              <a:defRPr/>
            </a:pPr>
            <a:r>
              <a:rPr lang="en-US">
                <a:solidFill>
                  <a:schemeClr val="tx1">
                    <a:tint val="75000"/>
                  </a:schemeClr>
                </a:solidFill>
                <a:cs typeface="ＭＳ Ｐゴシック" charset="-128"/>
              </a:rPr>
              <a:t>7/25/11</a:t>
            </a:r>
            <a:endParaRPr lang="en-US" dirty="0">
              <a:solidFill>
                <a:schemeClr val="tx1">
                  <a:tint val="75000"/>
                </a:schemeClr>
              </a:solidFill>
              <a:cs typeface="ＭＳ Ｐゴシック" charset="-128"/>
            </a:endParaRPr>
          </a:p>
        </p:txBody>
      </p:sp>
      <p:sp>
        <p:nvSpPr>
          <p:cNvPr id="34819"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6852297-0754-4240-8400-D2B93BC4019D}" type="slidenum">
              <a:rPr lang="en-US" altLang="en-US" sz="1200">
                <a:solidFill>
                  <a:srgbClr val="898989"/>
                </a:solidFill>
              </a:rPr>
              <a:pPr eaLnBrk="1" hangingPunct="1"/>
              <a:t>24</a:t>
            </a:fld>
            <a:endParaRPr lang="en-US" altLang="en-US" sz="1200">
              <a:solidFill>
                <a:srgbClr val="898989"/>
              </a:solidFill>
            </a:endParaRPr>
          </a:p>
        </p:txBody>
      </p:sp>
      <p:sp>
        <p:nvSpPr>
          <p:cNvPr id="396290" name="Rectangle 2"/>
          <p:cNvSpPr>
            <a:spLocks noGrp="1" noChangeArrowheads="1"/>
          </p:cNvSpPr>
          <p:nvPr>
            <p:ph type="body" idx="4294967295"/>
          </p:nvPr>
        </p:nvSpPr>
        <p:spPr>
          <a:xfrm>
            <a:off x="0" y="1143000"/>
            <a:ext cx="8153400" cy="4953000"/>
          </a:xfrm>
        </p:spPr>
        <p:txBody>
          <a:bodyPr/>
          <a:lstStyle/>
          <a:p>
            <a:pPr eaLnBrk="1" hangingPunct="1">
              <a:lnSpc>
                <a:spcPct val="80000"/>
              </a:lnSpc>
              <a:buClr>
                <a:schemeClr val="bg2"/>
              </a:buClr>
              <a:buFont typeface="Wingdings" charset="2"/>
              <a:buNone/>
            </a:pPr>
            <a:endParaRPr lang="en-US" altLang="en-US" sz="2400" dirty="0" smtClean="0">
              <a:latin typeface="Arial" charset="0"/>
            </a:endParaRPr>
          </a:p>
          <a:p>
            <a:pPr eaLnBrk="1" hangingPunct="1">
              <a:lnSpc>
                <a:spcPct val="80000"/>
              </a:lnSpc>
            </a:pPr>
            <a:r>
              <a:rPr lang="en-US" altLang="en-US" sz="3000" b="1" dirty="0" smtClean="0">
                <a:latin typeface="Arial" charset="0"/>
                <a:cs typeface="Arial" charset="0"/>
              </a:rPr>
              <a:t>Unsatisfactory</a:t>
            </a:r>
            <a:r>
              <a:rPr lang="en-US" altLang="en-US" sz="3000" dirty="0" smtClean="0">
                <a:latin typeface="Arial" charset="0"/>
                <a:cs typeface="Arial" charset="0"/>
              </a:rPr>
              <a:t> – Professional practice shows evidence of not understanding the concepts underlying the component - may represent practice that is harmful - requires intervention</a:t>
            </a:r>
          </a:p>
          <a:p>
            <a:pPr eaLnBrk="1" hangingPunct="1">
              <a:lnSpc>
                <a:spcPct val="80000"/>
              </a:lnSpc>
            </a:pPr>
            <a:r>
              <a:rPr lang="en-US" altLang="en-US" sz="3000" b="1" dirty="0" smtClean="0">
                <a:latin typeface="Arial" charset="0"/>
                <a:cs typeface="Arial" charset="0"/>
              </a:rPr>
              <a:t>Needs Improvement (Basic)</a:t>
            </a:r>
            <a:r>
              <a:rPr lang="en-US" altLang="en-US" sz="3000" dirty="0" smtClean="0">
                <a:latin typeface="Arial" charset="0"/>
                <a:cs typeface="Arial" charset="0"/>
              </a:rPr>
              <a:t>– </a:t>
            </a:r>
            <a:r>
              <a:rPr lang="en-US" altLang="en-US" sz="3000" dirty="0" smtClean="0">
                <a:solidFill>
                  <a:srgbClr val="000000"/>
                </a:solidFill>
                <a:latin typeface="Arial" charset="0"/>
                <a:cs typeface="Arial" charset="0"/>
              </a:rPr>
              <a:t>Professional practice shows evidence of knowledge and skills related to concepts underlying the component- but inconsistent performance due to lack of experience, expertise, or commitment</a:t>
            </a:r>
          </a:p>
          <a:p>
            <a:pPr eaLnBrk="1" hangingPunct="1">
              <a:lnSpc>
                <a:spcPct val="80000"/>
              </a:lnSpc>
              <a:buClr>
                <a:schemeClr val="bg2"/>
              </a:buClr>
            </a:pPr>
            <a:endParaRPr lang="en-US" altLang="en-US" sz="2400" dirty="0" smtClean="0">
              <a:latin typeface="Arial" charset="0"/>
            </a:endParaRPr>
          </a:p>
        </p:txBody>
      </p:sp>
      <p:sp>
        <p:nvSpPr>
          <p:cNvPr id="82947" name="Rectangle 3"/>
          <p:cNvSpPr>
            <a:spLocks noGrp="1" noChangeArrowheads="1"/>
          </p:cNvSpPr>
          <p:nvPr>
            <p:ph type="title" idx="4294967295"/>
          </p:nvPr>
        </p:nvSpPr>
        <p:spPr>
          <a:xfrm>
            <a:off x="457200" y="327818"/>
            <a:ext cx="8153400" cy="715963"/>
          </a:xfrm>
        </p:spPr>
        <p:txBody>
          <a:bodyPr>
            <a:noAutofit/>
          </a:bodyPr>
          <a:lstStyle/>
          <a:p>
            <a:pPr eaLnBrk="1" hangingPunct="1">
              <a:defRPr/>
            </a:pPr>
            <a:r>
              <a:rPr lang="en-US" b="1" dirty="0" smtClean="0"/>
              <a:t>Levels of Performance</a:t>
            </a:r>
          </a:p>
        </p:txBody>
      </p:sp>
      <p:sp>
        <p:nvSpPr>
          <p:cNvPr id="82948" name="Text Box 4"/>
          <p:cNvSpPr txBox="1">
            <a:spLocks noChangeArrowheads="1"/>
          </p:cNvSpPr>
          <p:nvPr/>
        </p:nvSpPr>
        <p:spPr bwMode="auto">
          <a:xfrm>
            <a:off x="1981200" y="6283325"/>
            <a:ext cx="5029200" cy="339725"/>
          </a:xfrm>
          <a:prstGeom prst="rect">
            <a:avLst/>
          </a:prstGeom>
          <a:gradFill flip="none" rotWithShape="1">
            <a:gsLst>
              <a:gs pos="0">
                <a:schemeClr val="accent5">
                  <a:lumMod val="75000"/>
                </a:schemeClr>
              </a:gs>
              <a:gs pos="100000">
                <a:srgbClr val="FFFFFF"/>
              </a:gs>
            </a:gsLst>
            <a:lin ang="0" scaled="1"/>
            <a:tileRect/>
          </a:gradFill>
          <a:ln w="9525">
            <a:noFill/>
            <a:miter lim="800000"/>
            <a:headEnd/>
            <a:tailEnd/>
          </a:ln>
        </p:spPr>
        <p:txBody>
          <a:bodyPr>
            <a:spAutoFit/>
          </a:bodyPr>
          <a:lstStyle/>
          <a:p>
            <a:pPr>
              <a:spcBef>
                <a:spcPct val="50000"/>
              </a:spcBef>
              <a:defRPr/>
            </a:pPr>
            <a:endParaRPr lang="en-US" sz="1800" dirty="0">
              <a:cs typeface="ＭＳ Ｐゴシック" charset="-128"/>
            </a:endParaRPr>
          </a:p>
        </p:txBody>
      </p:sp>
      <p:sp>
        <p:nvSpPr>
          <p:cNvPr id="34823" name="Line 5"/>
          <p:cNvSpPr>
            <a:spLocks noChangeShapeType="1"/>
          </p:cNvSpPr>
          <p:nvPr/>
        </p:nvSpPr>
        <p:spPr bwMode="auto">
          <a:xfrm flipV="1">
            <a:off x="1981200" y="6283325"/>
            <a:ext cx="5334000" cy="304800"/>
          </a:xfrm>
          <a:prstGeom prst="line">
            <a:avLst/>
          </a:prstGeom>
          <a:noFill/>
          <a:ln w="1174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604163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6290">
                                            <p:txEl>
                                              <p:pRg st="1" end="1"/>
                                            </p:txEl>
                                          </p:spTgt>
                                        </p:tgtEl>
                                        <p:attrNameLst>
                                          <p:attrName>style.visibility</p:attrName>
                                        </p:attrNameLst>
                                      </p:cBhvr>
                                      <p:to>
                                        <p:strVal val="visible"/>
                                      </p:to>
                                    </p:set>
                                    <p:animEffect transition="in" filter="fade">
                                      <p:cBhvr>
                                        <p:cTn id="7" dur="2000"/>
                                        <p:tgtEl>
                                          <p:spTgt spid="396290">
                                            <p:txEl>
                                              <p:pRg st="1" end="1"/>
                                            </p:txEl>
                                          </p:spTgt>
                                        </p:tgtEl>
                                      </p:cBhvr>
                                    </p:animEffect>
                                  </p:childTnLst>
                                  <p:subTnLst>
                                    <p:animClr clrSpc="rgb" dir="cw">
                                      <p:cBhvr override="childStyle">
                                        <p:cTn dur="1" fill="hold" display="0" masterRel="nextClick" afterEffect="1"/>
                                        <p:tgtEl>
                                          <p:spTgt spid="396290">
                                            <p:txEl>
                                              <p:pRg st="1" end="1"/>
                                            </p:txEl>
                                          </p:spTgt>
                                        </p:tgtEl>
                                        <p:attrNameLst>
                                          <p:attrName>ppt_c</p:attrName>
                                        </p:attrNameLst>
                                      </p:cBhvr>
                                      <p:to>
                                        <a:schemeClr val="bg2"/>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6290">
                                            <p:txEl>
                                              <p:pRg st="2" end="2"/>
                                            </p:txEl>
                                          </p:spTgt>
                                        </p:tgtEl>
                                        <p:attrNameLst>
                                          <p:attrName>style.visibility</p:attrName>
                                        </p:attrNameLst>
                                      </p:cBhvr>
                                      <p:to>
                                        <p:strVal val="visible"/>
                                      </p:to>
                                    </p:set>
                                    <p:animEffect transition="in" filter="fade">
                                      <p:cBhvr>
                                        <p:cTn id="12" dur="2000"/>
                                        <p:tgtEl>
                                          <p:spTgt spid="396290">
                                            <p:txEl>
                                              <p:pRg st="2" end="2"/>
                                            </p:txEl>
                                          </p:spTgt>
                                        </p:tgtEl>
                                      </p:cBhvr>
                                    </p:animEffect>
                                  </p:childTnLst>
                                  <p:subTnLst>
                                    <p:animClr clrSpc="rgb" dir="cw">
                                      <p:cBhvr override="childStyle">
                                        <p:cTn dur="1" fill="hold" display="0" masterRel="nextClick" afterEffect="1"/>
                                        <p:tgtEl>
                                          <p:spTgt spid="396290">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200">
                <a:solidFill>
                  <a:srgbClr val="898989"/>
                </a:solidFill>
              </a:rPr>
              <a:t>7/</a:t>
            </a:r>
          </a:p>
        </p:txBody>
      </p:sp>
      <p:sp>
        <p:nvSpPr>
          <p:cNvPr id="35843"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DAAE4A9-EE41-4C18-BA98-738A61A340A0}" type="slidenum">
              <a:rPr lang="en-US" altLang="en-US" sz="1200">
                <a:solidFill>
                  <a:srgbClr val="898989"/>
                </a:solidFill>
              </a:rPr>
              <a:pPr eaLnBrk="1" hangingPunct="1"/>
              <a:t>25</a:t>
            </a:fld>
            <a:endParaRPr lang="en-US" altLang="en-US" sz="1200">
              <a:solidFill>
                <a:srgbClr val="898989"/>
              </a:solidFill>
            </a:endParaRPr>
          </a:p>
        </p:txBody>
      </p:sp>
      <p:sp>
        <p:nvSpPr>
          <p:cNvPr id="398338" name="Rectangle 2"/>
          <p:cNvSpPr>
            <a:spLocks noGrp="1" noChangeArrowheads="1"/>
          </p:cNvSpPr>
          <p:nvPr>
            <p:ph type="body" idx="4294967295"/>
          </p:nvPr>
        </p:nvSpPr>
        <p:spPr>
          <a:xfrm>
            <a:off x="685800" y="1573213"/>
            <a:ext cx="8458200" cy="5284787"/>
          </a:xfrm>
          <a:noFill/>
        </p:spPr>
        <p:txBody>
          <a:bodyPr/>
          <a:lstStyle/>
          <a:p>
            <a:pPr eaLnBrk="1" hangingPunct="1">
              <a:spcAft>
                <a:spcPts val="600"/>
              </a:spcAft>
              <a:buFont typeface="Arial" charset="0"/>
              <a:buNone/>
            </a:pPr>
            <a:r>
              <a:rPr lang="en-US" altLang="en-US" sz="2000" dirty="0" smtClean="0">
                <a:latin typeface="Arial" charset="0"/>
              </a:rPr>
              <a:t>•	</a:t>
            </a:r>
            <a:r>
              <a:rPr lang="en-US" altLang="en-US" sz="2600" b="1" dirty="0" smtClean="0">
                <a:latin typeface="Arial" charset="0"/>
                <a:cs typeface="Arial" charset="0"/>
              </a:rPr>
              <a:t>Proficient</a:t>
            </a:r>
            <a:r>
              <a:rPr lang="en-US" altLang="en-US" sz="2600" dirty="0" smtClean="0">
                <a:latin typeface="Arial" charset="0"/>
                <a:cs typeface="Arial" charset="0"/>
              </a:rPr>
              <a:t> – Professional practice shows evidence of thorough knowledge of </a:t>
            </a:r>
            <a:r>
              <a:rPr lang="en-US" altLang="en-US" sz="2800" dirty="0" smtClean="0">
                <a:latin typeface="Arial" charset="0"/>
                <a:cs typeface="Arial" charset="0"/>
              </a:rPr>
              <a:t>concepts underlying the component</a:t>
            </a:r>
            <a:r>
              <a:rPr lang="en-US" altLang="en-US" sz="2600" dirty="0" smtClean="0">
                <a:latin typeface="Arial" charset="0"/>
                <a:cs typeface="Arial" charset="0"/>
              </a:rPr>
              <a:t>. This is successful, accomplished, and effective professional practice.</a:t>
            </a:r>
          </a:p>
          <a:p>
            <a:pPr eaLnBrk="1" hangingPunct="1">
              <a:spcAft>
                <a:spcPts val="600"/>
              </a:spcAft>
            </a:pPr>
            <a:r>
              <a:rPr lang="en-US" altLang="en-US" sz="2600" b="1" dirty="0" smtClean="0">
                <a:latin typeface="Arial" charset="0"/>
                <a:cs typeface="Arial" charset="0"/>
              </a:rPr>
              <a:t>Excellent (Distinguished)</a:t>
            </a:r>
            <a:r>
              <a:rPr lang="en-US" altLang="en-US" sz="2600" dirty="0" smtClean="0">
                <a:latin typeface="Arial" charset="0"/>
                <a:cs typeface="Arial" charset="0"/>
              </a:rPr>
              <a:t> – Professional practice shows evidence of thorough knowledge of </a:t>
            </a:r>
            <a:r>
              <a:rPr lang="en-US" altLang="en-US" sz="2800" dirty="0" smtClean="0">
                <a:latin typeface="Arial" charset="0"/>
                <a:cs typeface="Arial" charset="0"/>
              </a:rPr>
              <a:t>concepts</a:t>
            </a:r>
            <a:r>
              <a:rPr lang="en-US" altLang="en-US" sz="2600" dirty="0" smtClean="0">
                <a:latin typeface="Arial" charset="0"/>
                <a:cs typeface="Arial" charset="0"/>
              </a:rPr>
              <a:t> at highest level of expertise and commitment.  Professional practice provides leadership and facilitation for others in this professional area. Classroom evidence is based upon student assumption of responsibility for learning. </a:t>
            </a:r>
          </a:p>
          <a:p>
            <a:pPr eaLnBrk="1" hangingPunct="1"/>
            <a:endParaRPr lang="en-US" altLang="en-US" sz="1200" dirty="0" smtClean="0">
              <a:latin typeface="Arial" charset="0"/>
            </a:endParaRPr>
          </a:p>
        </p:txBody>
      </p:sp>
      <p:sp>
        <p:nvSpPr>
          <p:cNvPr id="84995" name="Rectangle 3"/>
          <p:cNvSpPr>
            <a:spLocks noGrp="1" noChangeArrowheads="1"/>
          </p:cNvSpPr>
          <p:nvPr>
            <p:ph type="title" idx="4294967295"/>
          </p:nvPr>
        </p:nvSpPr>
        <p:spPr>
          <a:xfrm>
            <a:off x="1219200" y="400050"/>
            <a:ext cx="6553200" cy="792163"/>
          </a:xfrm>
        </p:spPr>
        <p:txBody>
          <a:bodyPr>
            <a:normAutofit/>
          </a:bodyPr>
          <a:lstStyle/>
          <a:p>
            <a:pPr>
              <a:defRPr/>
            </a:pPr>
            <a:r>
              <a:rPr lang="en-US" b="1" dirty="0"/>
              <a:t>Levels of Performance</a:t>
            </a:r>
            <a:endParaRPr lang="en-US" b="1" dirty="0" smtClean="0">
              <a:solidFill>
                <a:srgbClr val="31859C"/>
              </a:solidFill>
              <a:effectLst>
                <a:outerShdw blurRad="38100" dist="38100" dir="2700000" algn="tl">
                  <a:srgbClr val="C0C0C0"/>
                </a:outerShdw>
              </a:effectLst>
              <a:latin typeface="Arial" charset="0"/>
              <a:cs typeface="Arial" charset="0"/>
            </a:endParaRPr>
          </a:p>
        </p:txBody>
      </p:sp>
      <p:sp>
        <p:nvSpPr>
          <p:cNvPr id="84996" name="Text Box 4"/>
          <p:cNvSpPr txBox="1">
            <a:spLocks noChangeArrowheads="1"/>
          </p:cNvSpPr>
          <p:nvPr/>
        </p:nvSpPr>
        <p:spPr bwMode="auto">
          <a:xfrm>
            <a:off x="1905000" y="6356350"/>
            <a:ext cx="5029200" cy="339725"/>
          </a:xfrm>
          <a:prstGeom prst="rect">
            <a:avLst/>
          </a:prstGeom>
          <a:gradFill flip="none" rotWithShape="1">
            <a:gsLst>
              <a:gs pos="0">
                <a:schemeClr val="accent5">
                  <a:lumMod val="60000"/>
                  <a:lumOff val="40000"/>
                </a:schemeClr>
              </a:gs>
              <a:gs pos="100000">
                <a:srgbClr val="FFFFFF"/>
              </a:gs>
            </a:gsLst>
            <a:lin ang="0" scaled="1"/>
            <a:tileRect/>
          </a:gradFill>
          <a:ln w="9525">
            <a:noFill/>
            <a:miter lim="800000"/>
            <a:headEnd/>
            <a:tailEnd/>
          </a:ln>
        </p:spPr>
        <p:txBody>
          <a:bodyPr>
            <a:spAutoFit/>
          </a:bodyPr>
          <a:lstStyle/>
          <a:p>
            <a:pPr>
              <a:spcBef>
                <a:spcPct val="50000"/>
              </a:spcBef>
              <a:defRPr/>
            </a:pPr>
            <a:endParaRPr lang="en-US" sz="1800" dirty="0">
              <a:cs typeface="ＭＳ Ｐゴシック" charset="-128"/>
            </a:endParaRPr>
          </a:p>
        </p:txBody>
      </p:sp>
      <p:sp>
        <p:nvSpPr>
          <p:cNvPr id="35847" name="Line 5"/>
          <p:cNvSpPr>
            <a:spLocks noChangeShapeType="1"/>
          </p:cNvSpPr>
          <p:nvPr/>
        </p:nvSpPr>
        <p:spPr bwMode="auto">
          <a:xfrm flipV="1">
            <a:off x="1905000" y="6356350"/>
            <a:ext cx="5334000" cy="304800"/>
          </a:xfrm>
          <a:prstGeom prst="line">
            <a:avLst/>
          </a:prstGeom>
          <a:noFill/>
          <a:ln w="1174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3188000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8338">
                                            <p:txEl>
                                              <p:pRg st="0" end="0"/>
                                            </p:txEl>
                                          </p:spTgt>
                                        </p:tgtEl>
                                        <p:attrNameLst>
                                          <p:attrName>style.visibility</p:attrName>
                                        </p:attrNameLst>
                                      </p:cBhvr>
                                      <p:to>
                                        <p:strVal val="visible"/>
                                      </p:to>
                                    </p:set>
                                    <p:animEffect transition="in" filter="fade">
                                      <p:cBhvr>
                                        <p:cTn id="7" dur="2000"/>
                                        <p:tgtEl>
                                          <p:spTgt spid="398338">
                                            <p:txEl>
                                              <p:pRg st="0" end="0"/>
                                            </p:txEl>
                                          </p:spTgt>
                                        </p:tgtEl>
                                      </p:cBhvr>
                                    </p:animEffect>
                                  </p:childTnLst>
                                  <p:subTnLst>
                                    <p:animClr clrSpc="rgb" dir="cw">
                                      <p:cBhvr override="childStyle">
                                        <p:cTn dur="1" fill="hold" display="0" masterRel="nextClick" afterEffect="1"/>
                                        <p:tgtEl>
                                          <p:spTgt spid="398338">
                                            <p:txEl>
                                              <p:pRg st="0" end="0"/>
                                            </p:txEl>
                                          </p:spTgt>
                                        </p:tgtEl>
                                        <p:attrNameLst>
                                          <p:attrName>ppt_c</p:attrName>
                                        </p:attrNameLst>
                                      </p:cBhvr>
                                      <p:to>
                                        <a:schemeClr val="bg2"/>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8338">
                                            <p:txEl>
                                              <p:pRg st="1" end="1"/>
                                            </p:txEl>
                                          </p:spTgt>
                                        </p:tgtEl>
                                        <p:attrNameLst>
                                          <p:attrName>style.visibility</p:attrName>
                                        </p:attrNameLst>
                                      </p:cBhvr>
                                      <p:to>
                                        <p:strVal val="visible"/>
                                      </p:to>
                                    </p:set>
                                    <p:animEffect transition="in" filter="fade">
                                      <p:cBhvr>
                                        <p:cTn id="12" dur="2000"/>
                                        <p:tgtEl>
                                          <p:spTgt spid="398338">
                                            <p:txEl>
                                              <p:pRg st="1" end="1"/>
                                            </p:txEl>
                                          </p:spTgt>
                                        </p:tgtEl>
                                      </p:cBhvr>
                                    </p:animEffect>
                                  </p:childTnLst>
                                  <p:subTnLst>
                                    <p:animClr clrSpc="rgb" dir="cw">
                                      <p:cBhvr override="childStyle">
                                        <p:cTn dur="1" fill="hold" display="0" masterRel="nextClick" afterEffect="1"/>
                                        <p:tgtEl>
                                          <p:spTgt spid="398338">
                                            <p:txEl>
                                              <p:pRg st="1" end="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3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0" y="355600"/>
            <a:ext cx="9161463" cy="646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solidFill>
                  <a:schemeClr val="bg1"/>
                </a:solidFill>
                <a:latin typeface="Calibri" charset="0"/>
              </a:rPr>
              <a:t>Levels of Performance</a:t>
            </a:r>
          </a:p>
        </p:txBody>
      </p:sp>
      <p:sp>
        <p:nvSpPr>
          <p:cNvPr id="6" name="TextBox 5"/>
          <p:cNvSpPr txBox="1"/>
          <p:nvPr/>
        </p:nvSpPr>
        <p:spPr>
          <a:xfrm>
            <a:off x="287867" y="1856386"/>
            <a:ext cx="8636000" cy="3816429"/>
          </a:xfrm>
          <a:prstGeom prst="rect">
            <a:avLst/>
          </a:prstGeom>
          <a:noFill/>
        </p:spPr>
        <p:txBody>
          <a:bodyPr numCol="4">
            <a:spAutoFit/>
          </a:bodyPr>
          <a:lstStyle/>
          <a:p>
            <a:pPr algn="ctr" fontAlgn="auto">
              <a:spcBef>
                <a:spcPts val="0"/>
              </a:spcBef>
              <a:spcAft>
                <a:spcPts val="0"/>
              </a:spcAft>
              <a:defRPr/>
            </a:pPr>
            <a:r>
              <a:rPr lang="en-US" sz="2200" dirty="0">
                <a:latin typeface="Calibri"/>
                <a:ea typeface="+mn-ea"/>
                <a:cs typeface="Calibri"/>
              </a:rPr>
              <a:t>Lack of</a:t>
            </a:r>
            <a:br>
              <a:rPr lang="en-US" sz="2200" dirty="0">
                <a:latin typeface="Calibri"/>
                <a:ea typeface="+mn-ea"/>
                <a:cs typeface="Calibri"/>
              </a:rPr>
            </a:br>
            <a:r>
              <a:rPr lang="en-US" sz="2200" dirty="0">
                <a:latin typeface="Calibri"/>
                <a:ea typeface="+mn-ea"/>
                <a:cs typeface="Calibri"/>
              </a:rPr>
              <a:t>Unorganized</a:t>
            </a:r>
            <a:br>
              <a:rPr lang="en-US" sz="2200" dirty="0">
                <a:latin typeface="Calibri"/>
                <a:ea typeface="+mn-ea"/>
                <a:cs typeface="Calibri"/>
              </a:rPr>
            </a:br>
            <a:r>
              <a:rPr lang="en-US" sz="2200" dirty="0">
                <a:latin typeface="Calibri"/>
                <a:ea typeface="+mn-ea"/>
                <a:cs typeface="Calibri"/>
              </a:rPr>
              <a:t>Harmful</a:t>
            </a:r>
            <a:br>
              <a:rPr lang="en-US" sz="2200" dirty="0">
                <a:latin typeface="Calibri"/>
                <a:ea typeface="+mn-ea"/>
                <a:cs typeface="Calibri"/>
              </a:rPr>
            </a:br>
            <a:r>
              <a:rPr lang="en-US" sz="2200" dirty="0">
                <a:latin typeface="Calibri"/>
                <a:ea typeface="+mn-ea"/>
                <a:cs typeface="Calibri"/>
              </a:rPr>
              <a:t>Refusal</a:t>
            </a:r>
            <a:br>
              <a:rPr lang="en-US" sz="2200" dirty="0">
                <a:latin typeface="Calibri"/>
                <a:ea typeface="+mn-ea"/>
                <a:cs typeface="Calibri"/>
              </a:rPr>
            </a:br>
            <a:r>
              <a:rPr lang="en-US" sz="2200" dirty="0">
                <a:latin typeface="Calibri"/>
                <a:ea typeface="+mn-ea"/>
                <a:cs typeface="Calibri"/>
              </a:rPr>
              <a:t>Unclear</a:t>
            </a:r>
            <a:br>
              <a:rPr lang="en-US" sz="2200" dirty="0">
                <a:latin typeface="Calibri"/>
                <a:ea typeface="+mn-ea"/>
                <a:cs typeface="Calibri"/>
              </a:rPr>
            </a:br>
            <a:r>
              <a:rPr lang="en-US" sz="2200" dirty="0">
                <a:latin typeface="Calibri"/>
                <a:ea typeface="+mn-ea"/>
                <a:cs typeface="Calibri"/>
              </a:rPr>
              <a:t>Non-Participatory</a:t>
            </a:r>
            <a:br>
              <a:rPr lang="en-US" sz="2200" dirty="0">
                <a:latin typeface="Calibri"/>
                <a:ea typeface="+mn-ea"/>
                <a:cs typeface="Calibri"/>
              </a:rPr>
            </a:br>
            <a:r>
              <a:rPr lang="en-US" sz="2200" dirty="0">
                <a:latin typeface="Calibri"/>
                <a:ea typeface="+mn-ea"/>
                <a:cs typeface="Calibri"/>
              </a:rPr>
              <a:t/>
            </a:r>
            <a:br>
              <a:rPr lang="en-US" sz="2200" dirty="0">
                <a:latin typeface="Calibri"/>
                <a:ea typeface="+mn-ea"/>
                <a:cs typeface="Calibri"/>
              </a:rPr>
            </a:br>
            <a:endParaRPr lang="en-US" sz="2200" dirty="0">
              <a:latin typeface="Calibri"/>
              <a:ea typeface="+mn-ea"/>
              <a:cs typeface="Calibri"/>
            </a:endParaRPr>
          </a:p>
          <a:p>
            <a:pPr algn="ctr" fontAlgn="auto">
              <a:spcBef>
                <a:spcPts val="0"/>
              </a:spcBef>
              <a:spcAft>
                <a:spcPts val="0"/>
              </a:spcAft>
              <a:defRPr/>
            </a:pPr>
            <a:endParaRPr lang="en-US" sz="2200" dirty="0">
              <a:latin typeface="Calibri"/>
              <a:ea typeface="+mn-ea"/>
              <a:cs typeface="Calibri"/>
            </a:endParaRPr>
          </a:p>
          <a:p>
            <a:pPr algn="ctr" fontAlgn="auto">
              <a:spcBef>
                <a:spcPts val="0"/>
              </a:spcBef>
              <a:spcAft>
                <a:spcPts val="0"/>
              </a:spcAft>
              <a:defRPr/>
            </a:pPr>
            <a:endParaRPr lang="en-US" sz="2200" dirty="0">
              <a:latin typeface="Calibri"/>
              <a:ea typeface="+mn-ea"/>
              <a:cs typeface="Calibri"/>
            </a:endParaRPr>
          </a:p>
          <a:p>
            <a:pPr algn="ctr" fontAlgn="auto">
              <a:spcBef>
                <a:spcPts val="0"/>
              </a:spcBef>
              <a:spcAft>
                <a:spcPts val="0"/>
              </a:spcAft>
              <a:defRPr/>
            </a:pPr>
            <a:endParaRPr lang="en-US" sz="2200" dirty="0">
              <a:latin typeface="Calibri"/>
              <a:ea typeface="+mn-ea"/>
              <a:cs typeface="Calibri"/>
            </a:endParaRPr>
          </a:p>
          <a:p>
            <a:pPr algn="ctr" fontAlgn="auto">
              <a:spcBef>
                <a:spcPts val="0"/>
              </a:spcBef>
              <a:spcAft>
                <a:spcPts val="0"/>
              </a:spcAft>
              <a:defRPr/>
            </a:pPr>
            <a:r>
              <a:rPr lang="en-US" sz="2200" dirty="0">
                <a:latin typeface="Calibri"/>
                <a:ea typeface="+mn-ea"/>
                <a:cs typeface="Calibri"/>
              </a:rPr>
              <a:t>Inconsistent</a:t>
            </a:r>
            <a:br>
              <a:rPr lang="en-US" sz="2200" dirty="0">
                <a:latin typeface="Calibri"/>
                <a:ea typeface="+mn-ea"/>
                <a:cs typeface="Calibri"/>
              </a:rPr>
            </a:br>
            <a:r>
              <a:rPr lang="en-US" sz="2200" dirty="0">
                <a:latin typeface="Calibri"/>
                <a:ea typeface="+mn-ea"/>
                <a:cs typeface="Calibri"/>
              </a:rPr>
              <a:t>Partial</a:t>
            </a:r>
            <a:br>
              <a:rPr lang="en-US" sz="2200" dirty="0">
                <a:latin typeface="Calibri"/>
                <a:ea typeface="+mn-ea"/>
                <a:cs typeface="Calibri"/>
              </a:rPr>
            </a:br>
            <a:r>
              <a:rPr lang="en-US" sz="2200" dirty="0">
                <a:latin typeface="Calibri"/>
                <a:ea typeface="+mn-ea"/>
                <a:cs typeface="Calibri"/>
              </a:rPr>
              <a:t>General</a:t>
            </a:r>
            <a:br>
              <a:rPr lang="en-US" sz="2200" dirty="0">
                <a:latin typeface="Calibri"/>
                <a:ea typeface="+mn-ea"/>
                <a:cs typeface="Calibri"/>
              </a:rPr>
            </a:br>
            <a:r>
              <a:rPr lang="en-US" sz="2200" dirty="0">
                <a:latin typeface="Calibri"/>
                <a:ea typeface="+mn-ea"/>
                <a:cs typeface="Calibri"/>
              </a:rPr>
              <a:t>Attempts</a:t>
            </a:r>
            <a:br>
              <a:rPr lang="en-US" sz="2200" dirty="0">
                <a:latin typeface="Calibri"/>
                <a:ea typeface="+mn-ea"/>
                <a:cs typeface="Calibri"/>
              </a:rPr>
            </a:br>
            <a:r>
              <a:rPr lang="en-US" sz="2200" dirty="0">
                <a:latin typeface="Calibri"/>
                <a:ea typeface="+mn-ea"/>
                <a:cs typeface="Calibri"/>
              </a:rPr>
              <a:t>Limited</a:t>
            </a:r>
            <a:br>
              <a:rPr lang="en-US" sz="2200" dirty="0">
                <a:latin typeface="Calibri"/>
                <a:ea typeface="+mn-ea"/>
                <a:cs typeface="Calibri"/>
              </a:rPr>
            </a:br>
            <a:r>
              <a:rPr lang="en-US" sz="2200" dirty="0">
                <a:latin typeface="Calibri"/>
                <a:ea typeface="+mn-ea"/>
                <a:cs typeface="Calibri"/>
              </a:rPr>
              <a:t>Participatory		 	</a:t>
            </a:r>
          </a:p>
          <a:p>
            <a:pPr algn="ctr" fontAlgn="auto">
              <a:spcBef>
                <a:spcPts val="0"/>
              </a:spcBef>
              <a:spcAft>
                <a:spcPts val="0"/>
              </a:spcAft>
              <a:defRPr/>
            </a:pPr>
            <a:r>
              <a:rPr lang="en-US" sz="2200" dirty="0">
                <a:latin typeface="Calibri"/>
                <a:ea typeface="+mn-ea"/>
                <a:cs typeface="Calibri"/>
              </a:rPr>
              <a:t/>
            </a:r>
            <a:br>
              <a:rPr lang="en-US" sz="2200" dirty="0">
                <a:latin typeface="Calibri"/>
                <a:ea typeface="+mn-ea"/>
                <a:cs typeface="Calibri"/>
              </a:rPr>
            </a:br>
            <a:endParaRPr lang="en-US" sz="2200" dirty="0">
              <a:latin typeface="Calibri"/>
              <a:ea typeface="+mn-ea"/>
              <a:cs typeface="Calibri"/>
            </a:endParaRPr>
          </a:p>
          <a:p>
            <a:pPr algn="ctr" fontAlgn="auto">
              <a:spcBef>
                <a:spcPts val="0"/>
              </a:spcBef>
              <a:spcAft>
                <a:spcPts val="0"/>
              </a:spcAft>
              <a:defRPr/>
            </a:pPr>
            <a:endParaRPr lang="en-US" sz="2200" dirty="0">
              <a:latin typeface="Calibri"/>
              <a:ea typeface="+mn-ea"/>
              <a:cs typeface="Calibri"/>
            </a:endParaRPr>
          </a:p>
          <a:p>
            <a:pPr algn="ctr" fontAlgn="auto">
              <a:spcBef>
                <a:spcPts val="0"/>
              </a:spcBef>
              <a:spcAft>
                <a:spcPts val="0"/>
              </a:spcAft>
              <a:defRPr/>
            </a:pPr>
            <a:endParaRPr lang="en-US" sz="2200" dirty="0">
              <a:latin typeface="Calibri"/>
              <a:ea typeface="+mn-ea"/>
              <a:cs typeface="Calibri"/>
            </a:endParaRPr>
          </a:p>
          <a:p>
            <a:pPr algn="ctr" fontAlgn="auto">
              <a:spcBef>
                <a:spcPts val="0"/>
              </a:spcBef>
              <a:spcAft>
                <a:spcPts val="0"/>
              </a:spcAft>
              <a:defRPr/>
            </a:pPr>
            <a:r>
              <a:rPr lang="en-US" sz="2200" dirty="0">
                <a:latin typeface="Calibri"/>
                <a:ea typeface="+mn-ea"/>
                <a:cs typeface="Calibri"/>
              </a:rPr>
              <a:t>Consistent</a:t>
            </a:r>
            <a:br>
              <a:rPr lang="en-US" sz="2200" dirty="0">
                <a:latin typeface="Calibri"/>
                <a:ea typeface="+mn-ea"/>
                <a:cs typeface="Calibri"/>
              </a:rPr>
            </a:br>
            <a:r>
              <a:rPr lang="en-US" sz="2200" dirty="0">
                <a:latin typeface="Calibri"/>
                <a:ea typeface="+mn-ea"/>
                <a:cs typeface="Calibri"/>
              </a:rPr>
              <a:t>Appropriate</a:t>
            </a:r>
            <a:br>
              <a:rPr lang="en-US" sz="2200" dirty="0">
                <a:latin typeface="Calibri"/>
                <a:ea typeface="+mn-ea"/>
                <a:cs typeface="Calibri"/>
              </a:rPr>
            </a:br>
            <a:r>
              <a:rPr lang="en-US" sz="2200" dirty="0">
                <a:latin typeface="Calibri"/>
                <a:ea typeface="+mn-ea"/>
                <a:cs typeface="Calibri"/>
              </a:rPr>
              <a:t>Successful</a:t>
            </a:r>
            <a:br>
              <a:rPr lang="en-US" sz="2200" dirty="0">
                <a:latin typeface="Calibri"/>
                <a:ea typeface="+mn-ea"/>
                <a:cs typeface="Calibri"/>
              </a:rPr>
            </a:br>
            <a:r>
              <a:rPr lang="en-US" sz="2200" dirty="0">
                <a:latin typeface="Calibri"/>
                <a:ea typeface="+mn-ea"/>
                <a:cs typeface="Calibri"/>
              </a:rPr>
              <a:t>Frequent</a:t>
            </a:r>
            <a:br>
              <a:rPr lang="en-US" sz="2200" dirty="0">
                <a:latin typeface="Calibri"/>
                <a:ea typeface="+mn-ea"/>
                <a:cs typeface="Calibri"/>
              </a:rPr>
            </a:br>
            <a:r>
              <a:rPr lang="en-US" sz="2200" dirty="0">
                <a:latin typeface="Calibri"/>
                <a:ea typeface="+mn-ea"/>
                <a:cs typeface="Calibri"/>
              </a:rPr>
              <a:t>Specific</a:t>
            </a:r>
            <a:br>
              <a:rPr lang="en-US" sz="2200" dirty="0">
                <a:latin typeface="Calibri"/>
                <a:ea typeface="+mn-ea"/>
                <a:cs typeface="Calibri"/>
              </a:rPr>
            </a:br>
            <a:r>
              <a:rPr lang="en-US" sz="2200" dirty="0">
                <a:latin typeface="Calibri"/>
                <a:ea typeface="+mn-ea"/>
                <a:cs typeface="Calibri"/>
              </a:rPr>
              <a:t>Collaborative</a:t>
            </a:r>
          </a:p>
          <a:p>
            <a:pPr algn="ctr" fontAlgn="auto">
              <a:spcBef>
                <a:spcPts val="0"/>
              </a:spcBef>
              <a:spcAft>
                <a:spcPts val="0"/>
              </a:spcAft>
              <a:defRPr/>
            </a:pPr>
            <a:endParaRPr lang="en-US" sz="2200" dirty="0">
              <a:latin typeface="Calibri"/>
              <a:ea typeface="+mn-ea"/>
              <a:cs typeface="Calibri"/>
            </a:endParaRPr>
          </a:p>
          <a:p>
            <a:pPr algn="ctr" fontAlgn="auto">
              <a:spcBef>
                <a:spcPts val="0"/>
              </a:spcBef>
              <a:spcAft>
                <a:spcPts val="0"/>
              </a:spcAft>
              <a:defRPr/>
            </a:pPr>
            <a:endParaRPr lang="en-US" sz="2200" dirty="0">
              <a:latin typeface="Calibri"/>
              <a:ea typeface="+mn-ea"/>
              <a:cs typeface="Calibri"/>
            </a:endParaRPr>
          </a:p>
          <a:p>
            <a:pPr algn="ctr" fontAlgn="auto">
              <a:spcBef>
                <a:spcPts val="0"/>
              </a:spcBef>
              <a:spcAft>
                <a:spcPts val="0"/>
              </a:spcAft>
              <a:defRPr/>
            </a:pPr>
            <a:endParaRPr lang="en-US" sz="2200" dirty="0">
              <a:latin typeface="Calibri"/>
              <a:ea typeface="+mn-ea"/>
              <a:cs typeface="Calibri"/>
            </a:endParaRPr>
          </a:p>
          <a:p>
            <a:pPr algn="ctr" fontAlgn="auto">
              <a:spcBef>
                <a:spcPts val="0"/>
              </a:spcBef>
              <a:spcAft>
                <a:spcPts val="0"/>
              </a:spcAft>
              <a:defRPr/>
            </a:pPr>
            <a:endParaRPr lang="en-US" sz="2200" dirty="0">
              <a:latin typeface="Calibri"/>
              <a:ea typeface="+mn-ea"/>
              <a:cs typeface="Calibri"/>
            </a:endParaRPr>
          </a:p>
          <a:p>
            <a:pPr algn="ctr" fontAlgn="auto">
              <a:spcBef>
                <a:spcPts val="0"/>
              </a:spcBef>
              <a:spcAft>
                <a:spcPts val="0"/>
              </a:spcAft>
              <a:defRPr/>
            </a:pPr>
            <a:endParaRPr lang="en-US" sz="2200" dirty="0">
              <a:latin typeface="Calibri"/>
              <a:ea typeface="+mn-ea"/>
              <a:cs typeface="Calibri"/>
            </a:endParaRPr>
          </a:p>
          <a:p>
            <a:pPr algn="ctr" fontAlgn="auto">
              <a:spcBef>
                <a:spcPts val="0"/>
              </a:spcBef>
              <a:spcAft>
                <a:spcPts val="0"/>
              </a:spcAft>
              <a:defRPr/>
            </a:pPr>
            <a:r>
              <a:rPr lang="en-US" sz="2200" dirty="0">
                <a:latin typeface="Calibri"/>
                <a:ea typeface="+mn-ea"/>
                <a:cs typeface="Calibri"/>
              </a:rPr>
              <a:t>Seamless</a:t>
            </a:r>
            <a:br>
              <a:rPr lang="en-US" sz="2200" dirty="0">
                <a:latin typeface="Calibri"/>
                <a:ea typeface="+mn-ea"/>
                <a:cs typeface="Calibri"/>
              </a:rPr>
            </a:br>
            <a:r>
              <a:rPr lang="en-US" sz="2200" dirty="0">
                <a:latin typeface="Calibri"/>
                <a:ea typeface="+mn-ea"/>
                <a:cs typeface="Calibri"/>
              </a:rPr>
              <a:t>Subtle</a:t>
            </a:r>
            <a:br>
              <a:rPr lang="en-US" sz="2200" dirty="0">
                <a:latin typeface="Calibri"/>
                <a:ea typeface="+mn-ea"/>
                <a:cs typeface="Calibri"/>
              </a:rPr>
            </a:br>
            <a:r>
              <a:rPr lang="en-US" sz="2200" dirty="0">
                <a:latin typeface="Calibri"/>
                <a:ea typeface="+mn-ea"/>
                <a:cs typeface="Calibri"/>
              </a:rPr>
              <a:t>Skillful</a:t>
            </a:r>
            <a:br>
              <a:rPr lang="en-US" sz="2200" dirty="0">
                <a:latin typeface="Calibri"/>
                <a:ea typeface="+mn-ea"/>
                <a:cs typeface="Calibri"/>
              </a:rPr>
            </a:br>
            <a:r>
              <a:rPr lang="en-US" sz="2200" dirty="0">
                <a:latin typeface="Calibri"/>
                <a:ea typeface="+mn-ea"/>
                <a:cs typeface="Calibri"/>
              </a:rPr>
              <a:t>Preventative</a:t>
            </a:r>
            <a:br>
              <a:rPr lang="en-US" sz="2200" dirty="0">
                <a:latin typeface="Calibri"/>
                <a:ea typeface="+mn-ea"/>
                <a:cs typeface="Calibri"/>
              </a:rPr>
            </a:br>
            <a:r>
              <a:rPr lang="en-US" sz="2200" dirty="0">
                <a:latin typeface="Calibri"/>
                <a:ea typeface="+mn-ea"/>
                <a:cs typeface="Calibri"/>
              </a:rPr>
              <a:t>Extensive</a:t>
            </a:r>
          </a:p>
          <a:p>
            <a:pPr algn="ctr" fontAlgn="auto">
              <a:spcBef>
                <a:spcPts val="0"/>
              </a:spcBef>
              <a:spcAft>
                <a:spcPts val="0"/>
              </a:spcAft>
              <a:defRPr/>
            </a:pPr>
            <a:r>
              <a:rPr lang="en-US" sz="2200" dirty="0">
                <a:latin typeface="Calibri"/>
                <a:ea typeface="+mn-ea"/>
                <a:cs typeface="Calibri"/>
              </a:rPr>
              <a:t>Leadership</a:t>
            </a:r>
          </a:p>
        </p:txBody>
      </p:sp>
      <p:sp>
        <p:nvSpPr>
          <p:cNvPr id="9" name="Up Arrow Callout 8"/>
          <p:cNvSpPr/>
          <p:nvPr/>
        </p:nvSpPr>
        <p:spPr>
          <a:xfrm>
            <a:off x="4776788" y="4000500"/>
            <a:ext cx="1743075" cy="2016125"/>
          </a:xfrm>
          <a:prstGeom prst="upArrowCallou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marL="285750" indent="-285750" fontAlgn="auto">
              <a:spcBef>
                <a:spcPts val="0"/>
              </a:spcBef>
              <a:spcAft>
                <a:spcPts val="0"/>
              </a:spcAft>
              <a:buFont typeface="Arial"/>
              <a:buChar char="•"/>
              <a:defRPr/>
            </a:pPr>
            <a:r>
              <a:rPr lang="en-US" b="1" i="1" dirty="0">
                <a:solidFill>
                  <a:schemeClr val="bg1"/>
                </a:solidFill>
                <a:cs typeface="Calibri"/>
              </a:rPr>
              <a:t>Teacher-Directed Success</a:t>
            </a:r>
          </a:p>
          <a:p>
            <a:pPr marL="285750" indent="-285750" fontAlgn="auto">
              <a:spcBef>
                <a:spcPts val="0"/>
              </a:spcBef>
              <a:spcAft>
                <a:spcPts val="0"/>
              </a:spcAft>
              <a:buFont typeface="Arial"/>
              <a:buChar char="•"/>
              <a:defRPr/>
            </a:pPr>
            <a:r>
              <a:rPr lang="en-US" b="1" i="1" dirty="0">
                <a:solidFill>
                  <a:schemeClr val="bg1"/>
                </a:solidFill>
                <a:cs typeface="Calibri"/>
              </a:rPr>
              <a:t>Collaborative Learning</a:t>
            </a:r>
          </a:p>
        </p:txBody>
      </p:sp>
      <p:sp>
        <p:nvSpPr>
          <p:cNvPr id="11" name="Up Arrow Callout 10"/>
          <p:cNvSpPr/>
          <p:nvPr/>
        </p:nvSpPr>
        <p:spPr>
          <a:xfrm>
            <a:off x="6977063" y="4000500"/>
            <a:ext cx="1743075" cy="2016125"/>
          </a:xfrm>
          <a:prstGeom prst="upArrowCallou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marL="285750" indent="-285750" fontAlgn="auto">
              <a:spcBef>
                <a:spcPts val="0"/>
              </a:spcBef>
              <a:spcAft>
                <a:spcPts val="0"/>
              </a:spcAft>
              <a:buFont typeface="Arial"/>
              <a:buChar char="•"/>
              <a:defRPr/>
            </a:pPr>
            <a:r>
              <a:rPr lang="en-US" b="1" i="1" dirty="0">
                <a:solidFill>
                  <a:srgbClr val="FFFFFF"/>
                </a:solidFill>
                <a:cs typeface="Calibri"/>
              </a:rPr>
              <a:t>Student-Directed Success</a:t>
            </a:r>
          </a:p>
          <a:p>
            <a:pPr marL="285750" indent="-285750" fontAlgn="auto">
              <a:spcBef>
                <a:spcPts val="0"/>
              </a:spcBef>
              <a:spcAft>
                <a:spcPts val="0"/>
              </a:spcAft>
              <a:buFont typeface="Arial"/>
              <a:buChar char="•"/>
              <a:defRPr/>
            </a:pPr>
            <a:r>
              <a:rPr lang="en-US" b="1" i="1" dirty="0">
                <a:solidFill>
                  <a:srgbClr val="FFFFFF"/>
                </a:solidFill>
                <a:cs typeface="Calibri"/>
              </a:rPr>
              <a:t>Collaborative Leadership</a:t>
            </a:r>
          </a:p>
        </p:txBody>
      </p:sp>
      <p:sp>
        <p:nvSpPr>
          <p:cNvPr id="43013" name="TextBox 1"/>
          <p:cNvSpPr txBox="1">
            <a:spLocks noChangeArrowheads="1"/>
          </p:cNvSpPr>
          <p:nvPr/>
        </p:nvSpPr>
        <p:spPr bwMode="auto">
          <a:xfrm>
            <a:off x="287338" y="1270000"/>
            <a:ext cx="23288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t>UNSATISFACTORY </a:t>
            </a:r>
          </a:p>
          <a:p>
            <a:pPr algn="ctr" eaLnBrk="1" hangingPunct="1"/>
            <a:r>
              <a:rPr lang="en-US" sz="1400" b="1"/>
              <a:t>Level 1</a:t>
            </a:r>
          </a:p>
        </p:txBody>
      </p:sp>
      <p:sp>
        <p:nvSpPr>
          <p:cNvPr id="43014" name="TextBox 9"/>
          <p:cNvSpPr txBox="1">
            <a:spLocks noChangeArrowheads="1"/>
          </p:cNvSpPr>
          <p:nvPr/>
        </p:nvSpPr>
        <p:spPr bwMode="auto">
          <a:xfrm>
            <a:off x="2651125" y="1044575"/>
            <a:ext cx="203358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t>NEEDS IMPROVEMENT</a:t>
            </a:r>
            <a:endParaRPr lang="en-US" sz="1400" b="1"/>
          </a:p>
          <a:p>
            <a:pPr algn="ctr" eaLnBrk="1" hangingPunct="1"/>
            <a:r>
              <a:rPr lang="en-US" sz="1400" b="1"/>
              <a:t>Level 2</a:t>
            </a:r>
          </a:p>
        </p:txBody>
      </p:sp>
      <p:sp>
        <p:nvSpPr>
          <p:cNvPr id="43015" name="TextBox 11"/>
          <p:cNvSpPr txBox="1">
            <a:spLocks noChangeArrowheads="1"/>
          </p:cNvSpPr>
          <p:nvPr/>
        </p:nvSpPr>
        <p:spPr bwMode="auto">
          <a:xfrm>
            <a:off x="4805363" y="1295400"/>
            <a:ext cx="189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t>PROFICIENT</a:t>
            </a:r>
          </a:p>
          <a:p>
            <a:pPr algn="ctr" eaLnBrk="1" hangingPunct="1"/>
            <a:r>
              <a:rPr lang="en-US" sz="1400" b="1"/>
              <a:t>Level 3</a:t>
            </a:r>
          </a:p>
        </p:txBody>
      </p:sp>
      <p:sp>
        <p:nvSpPr>
          <p:cNvPr id="43016" name="TextBox 12"/>
          <p:cNvSpPr txBox="1">
            <a:spLocks noChangeArrowheads="1"/>
          </p:cNvSpPr>
          <p:nvPr/>
        </p:nvSpPr>
        <p:spPr bwMode="auto">
          <a:xfrm>
            <a:off x="6697663" y="1058863"/>
            <a:ext cx="22256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t>“New” EXCELLENT</a:t>
            </a:r>
          </a:p>
          <a:p>
            <a:pPr algn="ctr" eaLnBrk="1" hangingPunct="1"/>
            <a:r>
              <a:rPr lang="en-US" sz="1400" b="1"/>
              <a:t>Level 4</a:t>
            </a:r>
          </a:p>
        </p:txBody>
      </p:sp>
      <p:sp>
        <p:nvSpPr>
          <p:cNvPr id="15" name="Up Arrow Callout 14"/>
          <p:cNvSpPr/>
          <p:nvPr/>
        </p:nvSpPr>
        <p:spPr>
          <a:xfrm>
            <a:off x="2616200" y="3913188"/>
            <a:ext cx="1743075" cy="2103437"/>
          </a:xfrm>
          <a:prstGeom prst="upArrowCallou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marL="285750" indent="-285750" fontAlgn="auto">
              <a:spcBef>
                <a:spcPts val="0"/>
              </a:spcBef>
              <a:spcAft>
                <a:spcPts val="0"/>
              </a:spcAft>
              <a:buFont typeface="Arial"/>
              <a:buChar char="•"/>
              <a:defRPr/>
            </a:pPr>
            <a:r>
              <a:rPr lang="en-US" b="1" i="1" dirty="0">
                <a:solidFill>
                  <a:schemeClr val="tx1"/>
                </a:solidFill>
                <a:cs typeface="Calibri"/>
              </a:rPr>
              <a:t>New or Developing</a:t>
            </a:r>
          </a:p>
          <a:p>
            <a:pPr marL="285750" indent="-285750" fontAlgn="auto">
              <a:spcBef>
                <a:spcPts val="0"/>
              </a:spcBef>
              <a:spcAft>
                <a:spcPts val="0"/>
              </a:spcAft>
              <a:buFont typeface="Arial"/>
              <a:buChar char="•"/>
              <a:defRPr/>
            </a:pPr>
            <a:r>
              <a:rPr lang="en-US" b="1" i="1" dirty="0">
                <a:solidFill>
                  <a:schemeClr val="tx1"/>
                </a:solidFill>
                <a:cs typeface="Calibri"/>
              </a:rPr>
              <a:t>Focused Mentoring or Coaching</a:t>
            </a:r>
          </a:p>
        </p:txBody>
      </p:sp>
      <p:sp>
        <p:nvSpPr>
          <p:cNvPr id="16" name="Up Arrow Callout 15"/>
          <p:cNvSpPr/>
          <p:nvPr/>
        </p:nvSpPr>
        <p:spPr>
          <a:xfrm>
            <a:off x="398463" y="3922713"/>
            <a:ext cx="1743075" cy="2093912"/>
          </a:xfrm>
          <a:prstGeom prst="upArrowCallou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marL="285750" indent="-285750" fontAlgn="auto">
              <a:spcBef>
                <a:spcPts val="0"/>
              </a:spcBef>
              <a:spcAft>
                <a:spcPts val="0"/>
              </a:spcAft>
              <a:buFont typeface="Arial"/>
              <a:buChar char="•"/>
              <a:defRPr/>
            </a:pPr>
            <a:r>
              <a:rPr lang="en-US" b="1" i="1" dirty="0">
                <a:solidFill>
                  <a:srgbClr val="FFFFFF"/>
                </a:solidFill>
                <a:cs typeface="Calibri"/>
              </a:rPr>
              <a:t>Below Licensing Standard</a:t>
            </a:r>
          </a:p>
          <a:p>
            <a:pPr marL="285750" indent="-285750" fontAlgn="auto">
              <a:spcBef>
                <a:spcPts val="0"/>
              </a:spcBef>
              <a:spcAft>
                <a:spcPts val="0"/>
              </a:spcAft>
              <a:buFont typeface="Arial"/>
              <a:buChar char="•"/>
              <a:defRPr/>
            </a:pPr>
            <a:r>
              <a:rPr lang="en-US" b="1" i="1" dirty="0">
                <a:solidFill>
                  <a:srgbClr val="FFFFFF"/>
                </a:solidFill>
                <a:cs typeface="Calibri"/>
              </a:rPr>
              <a:t>“Cease and Desist”</a:t>
            </a:r>
          </a:p>
        </p:txBody>
      </p:sp>
      <p:sp>
        <p:nvSpPr>
          <p:cNvPr id="5" name="Left-Right Arrow 4"/>
          <p:cNvSpPr/>
          <p:nvPr/>
        </p:nvSpPr>
        <p:spPr>
          <a:xfrm>
            <a:off x="1052513" y="6016625"/>
            <a:ext cx="7285037" cy="960438"/>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7" name="TextBox 6"/>
          <p:cNvSpPr txBox="1">
            <a:spLocks noChangeArrowheads="1"/>
          </p:cNvSpPr>
          <p:nvPr/>
        </p:nvSpPr>
        <p:spPr bwMode="auto">
          <a:xfrm>
            <a:off x="1654175" y="6243638"/>
            <a:ext cx="6065838" cy="461962"/>
          </a:xfrm>
          <a:prstGeom prst="rect">
            <a:avLst/>
          </a:prstGeom>
          <a:ln/>
          <a:extLst/>
        </p:spPr>
        <p:style>
          <a:lnRef idx="2">
            <a:schemeClr val="dk1">
              <a:shade val="50000"/>
            </a:schemeClr>
          </a:lnRef>
          <a:fillRef idx="1">
            <a:schemeClr val="dk1"/>
          </a:fillRef>
          <a:effectRef idx="0">
            <a:schemeClr val="dk1"/>
          </a:effectRef>
          <a:fontRef idx="minor">
            <a:schemeClr val="lt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solidFill>
                  <a:schemeClr val="bg1"/>
                </a:solidFill>
              </a:rPr>
              <a:t>Experience, Expertise and Commitment </a:t>
            </a:r>
          </a:p>
        </p:txBody>
      </p:sp>
    </p:spTree>
    <p:extLst>
      <p:ext uri="{BB962C8B-B14F-4D97-AF65-F5344CB8AC3E}">
        <p14:creationId xmlns:p14="http://schemas.microsoft.com/office/powerpoint/2010/main" val="271248554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heckerboard(across)">
                                      <p:cBhvr>
                                        <p:cTn id="31" dur="500"/>
                                        <p:tgtEl>
                                          <p:spTgt spid="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5563" y="1168400"/>
            <a:ext cx="6091237"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7"/>
          <p:cNvSpPr txBox="1">
            <a:spLocks noChangeArrowheads="1"/>
          </p:cNvSpPr>
          <p:nvPr/>
        </p:nvSpPr>
        <p:spPr bwMode="auto">
          <a:xfrm>
            <a:off x="187325" y="1382713"/>
            <a:ext cx="2184400" cy="4278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19063"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a:latin typeface="Arial" pitchFamily="34" charset="0"/>
              </a:rPr>
              <a:t>Results:</a:t>
            </a:r>
          </a:p>
          <a:p>
            <a:pPr eaLnBrk="1" hangingPunct="1">
              <a:spcBef>
                <a:spcPct val="0"/>
              </a:spcBef>
              <a:buFontTx/>
              <a:buNone/>
            </a:pPr>
            <a:endParaRPr lang="en-US" altLang="en-US" sz="1600">
              <a:latin typeface="Arial" pitchFamily="34" charset="0"/>
            </a:endParaRPr>
          </a:p>
          <a:p>
            <a:pPr eaLnBrk="1" hangingPunct="1">
              <a:spcBef>
                <a:spcPct val="0"/>
              </a:spcBef>
            </a:pPr>
            <a:r>
              <a:rPr lang="en-US" altLang="en-US" sz="1600">
                <a:latin typeface="Arial" pitchFamily="34" charset="0"/>
              </a:rPr>
              <a:t>Ratings explained a significant portion of variation in VAM (Value Added Methodologies) in reading and math</a:t>
            </a:r>
          </a:p>
          <a:p>
            <a:pPr eaLnBrk="1" hangingPunct="1">
              <a:spcBef>
                <a:spcPct val="0"/>
              </a:spcBef>
            </a:pPr>
            <a:endParaRPr lang="en-US" altLang="en-US" sz="1600">
              <a:latin typeface="Arial" pitchFamily="34" charset="0"/>
            </a:endParaRPr>
          </a:p>
          <a:p>
            <a:pPr eaLnBrk="1" hangingPunct="1">
              <a:spcBef>
                <a:spcPct val="0"/>
              </a:spcBef>
            </a:pPr>
            <a:r>
              <a:rPr lang="en-US" altLang="en-US" sz="1600">
                <a:latin typeface="Arial" pitchFamily="34" charset="0"/>
              </a:rPr>
              <a:t>Relationship stronger in reading than in math</a:t>
            </a:r>
          </a:p>
          <a:p>
            <a:pPr eaLnBrk="1" hangingPunct="1">
              <a:spcBef>
                <a:spcPct val="0"/>
              </a:spcBef>
            </a:pPr>
            <a:endParaRPr lang="en-US" altLang="en-US" sz="1600">
              <a:latin typeface="Arial" pitchFamily="34" charset="0"/>
            </a:endParaRPr>
          </a:p>
          <a:p>
            <a:pPr eaLnBrk="1" hangingPunct="1">
              <a:spcBef>
                <a:spcPct val="0"/>
              </a:spcBef>
            </a:pPr>
            <a:r>
              <a:rPr lang="en-US" altLang="en-US" sz="1600">
                <a:latin typeface="Arial" pitchFamily="34" charset="0"/>
              </a:rPr>
              <a:t>Teachers with high observation ratings had high VAMs (and vice-versa)</a:t>
            </a:r>
          </a:p>
        </p:txBody>
      </p:sp>
      <p:pic>
        <p:nvPicPr>
          <p:cNvPr id="11268" name="Picture 4" descr="HiResDanielson_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7912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Title 1"/>
          <p:cNvSpPr>
            <a:spLocks noGrp="1"/>
          </p:cNvSpPr>
          <p:nvPr>
            <p:ph type="title"/>
          </p:nvPr>
        </p:nvSpPr>
        <p:spPr>
          <a:xfrm>
            <a:off x="104855" y="60325"/>
            <a:ext cx="8956526" cy="1108075"/>
          </a:xfrm>
          <a:ln>
            <a:miter lim="800000"/>
            <a:headEnd/>
            <a:tailEnd/>
          </a:ln>
          <a:extLst>
            <a:ext uri="{FAA26D3D-D897-4be2-8F04-BA451C77F1D7}"/>
          </a:extLst>
        </p:spPr>
        <p:style>
          <a:lnRef idx="2">
            <a:schemeClr val="accent1"/>
          </a:lnRef>
          <a:fillRef idx="1">
            <a:schemeClr val="lt1"/>
          </a:fillRef>
          <a:effectRef idx="0">
            <a:schemeClr val="accent1"/>
          </a:effectRef>
          <a:fontRef idx="minor">
            <a:schemeClr val="dk1"/>
          </a:fontRef>
        </p:style>
        <p:txBody>
          <a:bodyPr rtlCol="0">
            <a:noAutofit/>
          </a:bodyPr>
          <a:lstStyle/>
          <a:p>
            <a:pPr eaLnBrk="1" fontAlgn="auto" hangingPunct="1">
              <a:spcAft>
                <a:spcPts val="0"/>
              </a:spcAft>
              <a:defRPr/>
            </a:pPr>
            <a:r>
              <a:rPr lang="en-US" sz="3400" b="1" dirty="0" smtClean="0">
                <a:solidFill>
                  <a:schemeClr val="tx1"/>
                </a:solidFill>
                <a:cs typeface="Calibri" charset="0"/>
              </a:rPr>
              <a:t>Strong Relationship between Observation </a:t>
            </a:r>
            <a:br>
              <a:rPr lang="en-US" sz="3400" b="1" dirty="0" smtClean="0">
                <a:solidFill>
                  <a:schemeClr val="tx1"/>
                </a:solidFill>
                <a:cs typeface="Calibri" charset="0"/>
              </a:rPr>
            </a:br>
            <a:r>
              <a:rPr lang="en-US" sz="3400" b="1" dirty="0" smtClean="0">
                <a:solidFill>
                  <a:schemeClr val="tx1"/>
                </a:solidFill>
                <a:cs typeface="Calibri" charset="0"/>
              </a:rPr>
              <a:t>Ratings and Value Added Methodologies (CCSR)</a:t>
            </a:r>
            <a:r>
              <a:rPr lang="en-US" sz="3400" b="1" dirty="0" smtClean="0">
                <a:noFill/>
                <a:cs typeface="Calibri" charset="0"/>
              </a:rPr>
              <a:t>)</a:t>
            </a:r>
            <a:endParaRPr lang="en-US" sz="3400" b="1" dirty="0" smtClean="0">
              <a:noFill/>
            </a:endParaRPr>
          </a:p>
        </p:txBody>
      </p:sp>
    </p:spTree>
    <p:extLst>
      <p:ext uri="{BB962C8B-B14F-4D97-AF65-F5344CB8AC3E}">
        <p14:creationId xmlns:p14="http://schemas.microsoft.com/office/powerpoint/2010/main" val="131777968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3124201"/>
            <a:ext cx="5054600" cy="609594"/>
          </a:xfrm>
          <a:prstGeom prst="rect">
            <a:avLst/>
          </a:prstGeom>
          <a:solidFill>
            <a:schemeClr val="accent6">
              <a:lumMod val="50000"/>
            </a:schemeClr>
          </a:solidFill>
          <a:effectLst>
            <a:glow>
              <a:schemeClr val="accent6">
                <a:lumMod val="60000"/>
                <a:lumOff val="40000"/>
              </a:schemeClr>
            </a:glow>
            <a:outerShdw blurRad="40000" dist="23000" dir="5400000" rotWithShape="0">
              <a:srgbClr val="000000">
                <a:alpha val="35000"/>
              </a:srgbClr>
            </a:outerShdw>
            <a:softEdge rad="50800"/>
          </a:effectLst>
        </p:spPr>
        <p:style>
          <a:lnRef idx="1">
            <a:schemeClr val="accent1"/>
          </a:lnRef>
          <a:fillRef idx="3">
            <a:schemeClr val="accent1"/>
          </a:fillRef>
          <a:effectRef idx="2">
            <a:schemeClr val="accent1"/>
          </a:effectRef>
          <a:fontRef idx="minor">
            <a:schemeClr val="lt1"/>
          </a:fontRef>
        </p:style>
        <p:txBody>
          <a:bodyPr tIns="91440" bIns="91440" anchor="ctr"/>
          <a:lstStyle/>
          <a:p>
            <a:pPr algn="ctr">
              <a:defRPr/>
            </a:pPr>
            <a:r>
              <a:rPr lang="en-US" sz="2400" dirty="0"/>
              <a:t>The Danielson Framework for Teaching</a:t>
            </a:r>
          </a:p>
        </p:txBody>
      </p:sp>
      <p:pic>
        <p:nvPicPr>
          <p:cNvPr id="50180" name="Picture 1"/>
          <p:cNvPicPr>
            <a:picLocks noChangeAspect="1"/>
          </p:cNvPicPr>
          <p:nvPr/>
        </p:nvPicPr>
        <p:blipFill>
          <a:blip r:embed="rId3">
            <a:alphaModFix amt="58000"/>
            <a:extLst>
              <a:ext uri="{28A0092B-C50C-407E-A947-70E740481C1C}">
                <a14:useLocalDpi xmlns:a14="http://schemas.microsoft.com/office/drawing/2010/main" val="0"/>
              </a:ext>
            </a:extLst>
          </a:blip>
          <a:srcRect/>
          <a:stretch>
            <a:fillRect/>
          </a:stretch>
        </p:blipFill>
        <p:spPr bwMode="auto">
          <a:xfrm>
            <a:off x="0" y="193675"/>
            <a:ext cx="9144000" cy="6526213"/>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0" y="3592513"/>
            <a:ext cx="4395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a:solidFill>
                  <a:srgbClr val="000000"/>
                </a:solidFill>
              </a:rPr>
              <a:t>D4 Big Idea: Change Agent</a:t>
            </a:r>
          </a:p>
        </p:txBody>
      </p:sp>
      <p:sp>
        <p:nvSpPr>
          <p:cNvPr id="9" name="TextBox 8"/>
          <p:cNvSpPr txBox="1">
            <a:spLocks noChangeArrowheads="1"/>
          </p:cNvSpPr>
          <p:nvPr/>
        </p:nvSpPr>
        <p:spPr bwMode="auto">
          <a:xfrm>
            <a:off x="138112" y="1325563"/>
            <a:ext cx="43957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rgbClr val="000000"/>
                </a:solidFill>
              </a:rPr>
              <a:t>D1 DESIGN Cluster:          1c/1f/1e</a:t>
            </a:r>
          </a:p>
        </p:txBody>
      </p:sp>
      <p:sp>
        <p:nvSpPr>
          <p:cNvPr id="10" name="TextBox 9"/>
          <p:cNvSpPr txBox="1">
            <a:spLocks noChangeArrowheads="1"/>
          </p:cNvSpPr>
          <p:nvPr/>
        </p:nvSpPr>
        <p:spPr bwMode="auto">
          <a:xfrm>
            <a:off x="4548188" y="204788"/>
            <a:ext cx="4395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a:t>D2 Big Idea: Gatekeeper</a:t>
            </a:r>
          </a:p>
        </p:txBody>
      </p:sp>
      <p:sp>
        <p:nvSpPr>
          <p:cNvPr id="11" name="TextBox 10"/>
          <p:cNvSpPr txBox="1">
            <a:spLocks noChangeArrowheads="1"/>
          </p:cNvSpPr>
          <p:nvPr/>
        </p:nvSpPr>
        <p:spPr bwMode="auto">
          <a:xfrm>
            <a:off x="4533900" y="3390900"/>
            <a:ext cx="43957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a:solidFill>
                  <a:srgbClr val="000000"/>
                </a:solidFill>
              </a:rPr>
              <a:t>D3 Big Idea: Instructional “Magic”</a:t>
            </a:r>
          </a:p>
        </p:txBody>
      </p:sp>
      <p:sp>
        <p:nvSpPr>
          <p:cNvPr id="12" name="TextBox 11"/>
          <p:cNvSpPr txBox="1">
            <a:spLocks noChangeArrowheads="1"/>
          </p:cNvSpPr>
          <p:nvPr/>
        </p:nvSpPr>
        <p:spPr bwMode="auto">
          <a:xfrm>
            <a:off x="0" y="173038"/>
            <a:ext cx="43957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a:solidFill>
                  <a:srgbClr val="000000"/>
                </a:solidFill>
              </a:rPr>
              <a:t>D1 Big Idea: Instructional “Magic Maker”</a:t>
            </a:r>
          </a:p>
        </p:txBody>
      </p:sp>
      <p:sp>
        <p:nvSpPr>
          <p:cNvPr id="16" name="TextBox 15"/>
          <p:cNvSpPr txBox="1">
            <a:spLocks noChangeArrowheads="1"/>
          </p:cNvSpPr>
          <p:nvPr/>
        </p:nvSpPr>
        <p:spPr bwMode="auto">
          <a:xfrm>
            <a:off x="4589463" y="1325563"/>
            <a:ext cx="43957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rgbClr val="000000"/>
                </a:solidFill>
              </a:rPr>
              <a:t>D2 MANAGEMENT Cluster:  2c/2d/2e</a:t>
            </a:r>
          </a:p>
        </p:txBody>
      </p:sp>
      <p:sp>
        <p:nvSpPr>
          <p:cNvPr id="17" name="TextBox 16"/>
          <p:cNvSpPr txBox="1">
            <a:spLocks noChangeArrowheads="1"/>
          </p:cNvSpPr>
          <p:nvPr/>
        </p:nvSpPr>
        <p:spPr bwMode="auto">
          <a:xfrm>
            <a:off x="138112" y="4516438"/>
            <a:ext cx="43957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rgbClr val="000000"/>
                </a:solidFill>
              </a:rPr>
              <a:t>D4 PROFESSIONALISM Cluster:  4d/4e/4f</a:t>
            </a:r>
          </a:p>
        </p:txBody>
      </p:sp>
      <p:sp>
        <p:nvSpPr>
          <p:cNvPr id="18" name="TextBox 17"/>
          <p:cNvSpPr txBox="1">
            <a:spLocks noChangeArrowheads="1"/>
          </p:cNvSpPr>
          <p:nvPr/>
        </p:nvSpPr>
        <p:spPr bwMode="auto">
          <a:xfrm>
            <a:off x="4589463" y="4357688"/>
            <a:ext cx="43957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rgbClr val="000000"/>
                </a:solidFill>
              </a:rPr>
              <a:t>D2/D3 ENGAGEMENT Cluster:  </a:t>
            </a:r>
            <a:r>
              <a:rPr lang="en-US" b="1" dirty="0" smtClean="0">
                <a:solidFill>
                  <a:srgbClr val="000000"/>
                </a:solidFill>
              </a:rPr>
              <a:t>2b/3a</a:t>
            </a:r>
            <a:r>
              <a:rPr lang="en-US" b="1" dirty="0">
                <a:solidFill>
                  <a:srgbClr val="000000"/>
                </a:solidFill>
              </a:rPr>
              <a:t>/3b/3c</a:t>
            </a:r>
          </a:p>
        </p:txBody>
      </p:sp>
      <p:sp>
        <p:nvSpPr>
          <p:cNvPr id="19" name="TextBox 18"/>
          <p:cNvSpPr txBox="1">
            <a:spLocks noChangeArrowheads="1"/>
          </p:cNvSpPr>
          <p:nvPr/>
        </p:nvSpPr>
        <p:spPr bwMode="auto">
          <a:xfrm>
            <a:off x="4533900" y="5456238"/>
            <a:ext cx="45958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i="1" dirty="0">
                <a:solidFill>
                  <a:srgbClr val="000000"/>
                </a:solidFill>
              </a:rPr>
              <a:t>D3 ASSESSMENT Cluster:  3d/3e</a:t>
            </a:r>
          </a:p>
        </p:txBody>
      </p:sp>
    </p:spTree>
    <p:extLst>
      <p:ext uri="{BB962C8B-B14F-4D97-AF65-F5344CB8AC3E}">
        <p14:creationId xmlns:p14="http://schemas.microsoft.com/office/powerpoint/2010/main" val="26102778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7" grpId="0"/>
      <p:bldP spid="18"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3124201"/>
            <a:ext cx="5054600" cy="609594"/>
          </a:xfrm>
          <a:prstGeom prst="rect">
            <a:avLst/>
          </a:prstGeom>
          <a:solidFill>
            <a:schemeClr val="accent6">
              <a:lumMod val="50000"/>
            </a:schemeClr>
          </a:solidFill>
          <a:effectLst>
            <a:glow>
              <a:schemeClr val="accent6">
                <a:lumMod val="60000"/>
                <a:lumOff val="40000"/>
              </a:schemeClr>
            </a:glow>
            <a:outerShdw blurRad="40000" dist="23000" dir="5400000" rotWithShape="0">
              <a:srgbClr val="000000">
                <a:alpha val="35000"/>
              </a:srgbClr>
            </a:outerShdw>
            <a:softEdge rad="50800"/>
          </a:effectLst>
        </p:spPr>
        <p:style>
          <a:lnRef idx="1">
            <a:schemeClr val="accent1"/>
          </a:lnRef>
          <a:fillRef idx="3">
            <a:schemeClr val="accent1"/>
          </a:fillRef>
          <a:effectRef idx="2">
            <a:schemeClr val="accent1"/>
          </a:effectRef>
          <a:fontRef idx="minor">
            <a:schemeClr val="lt1"/>
          </a:fontRef>
        </p:style>
        <p:txBody>
          <a:bodyPr tIns="91440" bIns="91440" anchor="ctr"/>
          <a:lstStyle/>
          <a:p>
            <a:pPr algn="ctr">
              <a:defRPr/>
            </a:pPr>
            <a:r>
              <a:rPr lang="en-US" sz="2400" dirty="0"/>
              <a:t>The Danielson Framework for Teaching</a:t>
            </a:r>
          </a:p>
        </p:txBody>
      </p:sp>
      <p:pic>
        <p:nvPicPr>
          <p:cNvPr id="50180" name="Picture 1"/>
          <p:cNvPicPr>
            <a:picLocks noChangeAspect="1"/>
          </p:cNvPicPr>
          <p:nvPr/>
        </p:nvPicPr>
        <p:blipFill>
          <a:blip r:embed="rId3">
            <a:alphaModFix amt="58000"/>
            <a:extLst>
              <a:ext uri="{28A0092B-C50C-407E-A947-70E740481C1C}">
                <a14:useLocalDpi xmlns:a14="http://schemas.microsoft.com/office/drawing/2010/main" val="0"/>
              </a:ext>
            </a:extLst>
          </a:blip>
          <a:srcRect/>
          <a:stretch>
            <a:fillRect/>
          </a:stretch>
        </p:blipFill>
        <p:spPr bwMode="auto">
          <a:xfrm>
            <a:off x="0" y="193675"/>
            <a:ext cx="9144000" cy="6526213"/>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0" y="3592513"/>
            <a:ext cx="43957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chemeClr val="bg1">
                    <a:lumMod val="50000"/>
                  </a:schemeClr>
                </a:solidFill>
              </a:rPr>
              <a:t>D4 Big Idea: Change Agent</a:t>
            </a:r>
          </a:p>
        </p:txBody>
      </p:sp>
      <p:sp>
        <p:nvSpPr>
          <p:cNvPr id="9" name="TextBox 8"/>
          <p:cNvSpPr txBox="1">
            <a:spLocks noChangeArrowheads="1"/>
          </p:cNvSpPr>
          <p:nvPr/>
        </p:nvSpPr>
        <p:spPr bwMode="auto">
          <a:xfrm>
            <a:off x="138112" y="1325563"/>
            <a:ext cx="43957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3200" b="1" dirty="0"/>
              <a:t>D1 DESIGN Cluster:          1c/1f/1e</a:t>
            </a:r>
          </a:p>
        </p:txBody>
      </p:sp>
      <p:sp>
        <p:nvSpPr>
          <p:cNvPr id="10" name="TextBox 9"/>
          <p:cNvSpPr txBox="1">
            <a:spLocks noChangeArrowheads="1"/>
          </p:cNvSpPr>
          <p:nvPr/>
        </p:nvSpPr>
        <p:spPr bwMode="auto">
          <a:xfrm>
            <a:off x="4548188" y="204788"/>
            <a:ext cx="4395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chemeClr val="bg1">
                    <a:lumMod val="50000"/>
                  </a:schemeClr>
                </a:solidFill>
              </a:rPr>
              <a:t>D2 Big Idea: Gatekeeper</a:t>
            </a:r>
          </a:p>
        </p:txBody>
      </p:sp>
      <p:sp>
        <p:nvSpPr>
          <p:cNvPr id="11" name="TextBox 10"/>
          <p:cNvSpPr txBox="1">
            <a:spLocks noChangeArrowheads="1"/>
          </p:cNvSpPr>
          <p:nvPr/>
        </p:nvSpPr>
        <p:spPr bwMode="auto">
          <a:xfrm>
            <a:off x="4533900" y="3390900"/>
            <a:ext cx="43957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chemeClr val="bg1">
                    <a:lumMod val="50000"/>
                  </a:schemeClr>
                </a:solidFill>
              </a:rPr>
              <a:t>D3 Big Idea: Instructional “Magic”</a:t>
            </a:r>
          </a:p>
        </p:txBody>
      </p:sp>
      <p:sp>
        <p:nvSpPr>
          <p:cNvPr id="12" name="TextBox 11"/>
          <p:cNvSpPr txBox="1">
            <a:spLocks noChangeArrowheads="1"/>
          </p:cNvSpPr>
          <p:nvPr/>
        </p:nvSpPr>
        <p:spPr bwMode="auto">
          <a:xfrm>
            <a:off x="0" y="173038"/>
            <a:ext cx="43957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chemeClr val="bg1">
                    <a:lumMod val="50000"/>
                  </a:schemeClr>
                </a:solidFill>
              </a:rPr>
              <a:t>D1 Big Idea: Instructional “Magic Maker</a:t>
            </a:r>
            <a:r>
              <a:rPr lang="en-US" b="1" dirty="0">
                <a:solidFill>
                  <a:srgbClr val="000000"/>
                </a:solidFill>
              </a:rPr>
              <a:t>”</a:t>
            </a:r>
          </a:p>
        </p:txBody>
      </p:sp>
      <p:sp>
        <p:nvSpPr>
          <p:cNvPr id="16" name="TextBox 15"/>
          <p:cNvSpPr txBox="1">
            <a:spLocks noChangeArrowheads="1"/>
          </p:cNvSpPr>
          <p:nvPr/>
        </p:nvSpPr>
        <p:spPr bwMode="auto">
          <a:xfrm>
            <a:off x="4589463" y="1325563"/>
            <a:ext cx="43957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chemeClr val="bg1">
                    <a:lumMod val="50000"/>
                  </a:schemeClr>
                </a:solidFill>
              </a:rPr>
              <a:t>D2 MANAGEMENT Cluster:  2c/2d/2e</a:t>
            </a:r>
          </a:p>
        </p:txBody>
      </p:sp>
      <p:sp>
        <p:nvSpPr>
          <p:cNvPr id="17" name="TextBox 16"/>
          <p:cNvSpPr txBox="1">
            <a:spLocks noChangeArrowheads="1"/>
          </p:cNvSpPr>
          <p:nvPr/>
        </p:nvSpPr>
        <p:spPr bwMode="auto">
          <a:xfrm>
            <a:off x="138112" y="4516438"/>
            <a:ext cx="43957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chemeClr val="bg1">
                    <a:lumMod val="50000"/>
                  </a:schemeClr>
                </a:solidFill>
              </a:rPr>
              <a:t>D4 PROFESSIONALISM Cluster:  4d/4e/4f</a:t>
            </a:r>
          </a:p>
        </p:txBody>
      </p:sp>
      <p:sp>
        <p:nvSpPr>
          <p:cNvPr id="18" name="TextBox 17"/>
          <p:cNvSpPr txBox="1">
            <a:spLocks noChangeArrowheads="1"/>
          </p:cNvSpPr>
          <p:nvPr/>
        </p:nvSpPr>
        <p:spPr bwMode="auto">
          <a:xfrm>
            <a:off x="4589463" y="4357688"/>
            <a:ext cx="43957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chemeClr val="bg1">
                    <a:lumMod val="50000"/>
                  </a:schemeClr>
                </a:solidFill>
              </a:rPr>
              <a:t>D2/D3 ENGAGEMENT Cluster:  </a:t>
            </a:r>
            <a:r>
              <a:rPr lang="en-US" b="1" dirty="0" smtClean="0">
                <a:solidFill>
                  <a:schemeClr val="bg1">
                    <a:lumMod val="50000"/>
                  </a:schemeClr>
                </a:solidFill>
              </a:rPr>
              <a:t>2b/3a</a:t>
            </a:r>
            <a:r>
              <a:rPr lang="en-US" b="1" dirty="0">
                <a:solidFill>
                  <a:schemeClr val="bg1">
                    <a:lumMod val="50000"/>
                  </a:schemeClr>
                </a:solidFill>
              </a:rPr>
              <a:t>/3b/3c</a:t>
            </a:r>
          </a:p>
        </p:txBody>
      </p:sp>
      <p:sp>
        <p:nvSpPr>
          <p:cNvPr id="19" name="TextBox 18"/>
          <p:cNvSpPr txBox="1">
            <a:spLocks noChangeArrowheads="1"/>
          </p:cNvSpPr>
          <p:nvPr/>
        </p:nvSpPr>
        <p:spPr bwMode="auto">
          <a:xfrm>
            <a:off x="4533900" y="5456238"/>
            <a:ext cx="45958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i="1" dirty="0">
                <a:solidFill>
                  <a:schemeClr val="bg1">
                    <a:lumMod val="50000"/>
                  </a:schemeClr>
                </a:solidFill>
              </a:rPr>
              <a:t>D3 ASSESSMENT Cluster:  3d/3e</a:t>
            </a:r>
          </a:p>
        </p:txBody>
      </p:sp>
    </p:spTree>
    <p:extLst>
      <p:ext uri="{BB962C8B-B14F-4D97-AF65-F5344CB8AC3E}">
        <p14:creationId xmlns:p14="http://schemas.microsoft.com/office/powerpoint/2010/main" val="18100743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Setting the Context</a:t>
            </a:r>
            <a:endParaRPr lang="en-US" b="1" dirty="0"/>
          </a:p>
        </p:txBody>
      </p:sp>
      <p:sp>
        <p:nvSpPr>
          <p:cNvPr id="3" name="Content Placeholder 2"/>
          <p:cNvSpPr>
            <a:spLocks noGrp="1"/>
          </p:cNvSpPr>
          <p:nvPr>
            <p:ph idx="1"/>
          </p:nvPr>
        </p:nvSpPr>
        <p:spPr/>
        <p:txBody>
          <a:bodyPr>
            <a:normAutofit lnSpcReduction="10000"/>
          </a:bodyPr>
          <a:lstStyle/>
          <a:p>
            <a:pPr marL="171450" indent="-171450">
              <a:buFont typeface="Arial" panose="020B0604020202020204" pitchFamily="34" charset="0"/>
              <a:buChar char="•"/>
            </a:pPr>
            <a:r>
              <a:rPr lang="en-US" dirty="0" smtClean="0"/>
              <a:t>Performance Evaluation Reform Act of 2010 (PERA): Legislative Requirements</a:t>
            </a:r>
          </a:p>
          <a:p>
            <a:pPr marL="171450" indent="-171450">
              <a:buFont typeface="Arial" panose="020B0604020202020204" pitchFamily="34" charset="0"/>
              <a:buChar char="•"/>
            </a:pPr>
            <a:r>
              <a:rPr lang="en-US" dirty="0" smtClean="0"/>
              <a:t>Concern from the field about </a:t>
            </a:r>
            <a:r>
              <a:rPr lang="en-US" dirty="0"/>
              <a:t>the </a:t>
            </a:r>
            <a:r>
              <a:rPr lang="en-US" dirty="0" smtClean="0"/>
              <a:t>misalignment between </a:t>
            </a:r>
            <a:r>
              <a:rPr lang="en-US" dirty="0"/>
              <a:t>early childhood programs and K-12</a:t>
            </a:r>
          </a:p>
          <a:p>
            <a:pPr marL="171450" indent="-171450">
              <a:buFont typeface="Arial" panose="020B0604020202020204" pitchFamily="34" charset="0"/>
              <a:buChar char="•"/>
            </a:pPr>
            <a:r>
              <a:rPr lang="en-US" dirty="0" smtClean="0"/>
              <a:t>Danielson </a:t>
            </a:r>
            <a:r>
              <a:rPr lang="en-US" dirty="0"/>
              <a:t>Validation Study—using the Framework as a tool for creating a common vision of what </a:t>
            </a:r>
            <a:r>
              <a:rPr lang="en-US" dirty="0" smtClean="0"/>
              <a:t>effective and developmentally appropriate teaching </a:t>
            </a:r>
            <a:r>
              <a:rPr lang="en-US" dirty="0"/>
              <a:t>across all grade </a:t>
            </a:r>
            <a:r>
              <a:rPr lang="en-US" dirty="0" smtClean="0"/>
              <a:t>levels, particularly PreK-3</a:t>
            </a:r>
            <a:r>
              <a:rPr lang="en-US" baseline="30000" dirty="0" smtClean="0"/>
              <a:t>rd</a:t>
            </a:r>
            <a:r>
              <a:rPr lang="en-US" dirty="0" smtClean="0"/>
              <a:t> grade in this study</a:t>
            </a:r>
            <a:endParaRPr lang="en-US" dirty="0"/>
          </a:p>
          <a:p>
            <a:pPr marL="0" indent="0">
              <a:buNone/>
            </a:pPr>
            <a:endParaRPr lang="en-US"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0438" y="5900738"/>
            <a:ext cx="18034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98300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1c: Setting Instructional Outcomes</a:t>
            </a:r>
            <a:endParaRPr lang="en-US" dirty="0">
              <a:solidFill>
                <a:srgbClr val="FF0000"/>
              </a:solidFill>
            </a:endParaRPr>
          </a:p>
        </p:txBody>
      </p:sp>
      <p:sp>
        <p:nvSpPr>
          <p:cNvPr id="4" name="Content Placeholder 3"/>
          <p:cNvSpPr>
            <a:spLocks noGrp="1"/>
          </p:cNvSpPr>
          <p:nvPr>
            <p:ph sz="half" idx="1"/>
          </p:nvPr>
        </p:nvSpPr>
        <p:spPr>
          <a:xfrm>
            <a:off x="457200" y="1600200"/>
            <a:ext cx="4038600" cy="4775200"/>
          </a:xfrm>
          <a:solidFill>
            <a:srgbClr val="AA9F6A">
              <a:alpha val="67000"/>
            </a:srgbClr>
          </a:solidFill>
        </p:spPr>
        <p:style>
          <a:lnRef idx="2">
            <a:schemeClr val="accent2">
              <a:shade val="50000"/>
            </a:schemeClr>
          </a:lnRef>
          <a:fillRef idx="1">
            <a:schemeClr val="accent2"/>
          </a:fillRef>
          <a:effectRef idx="0">
            <a:schemeClr val="accent2"/>
          </a:effectRef>
          <a:fontRef idx="minor">
            <a:schemeClr val="lt1"/>
          </a:fontRef>
        </p:style>
        <p:txBody>
          <a:bodyPr>
            <a:normAutofit fontScale="77500" lnSpcReduction="20000"/>
          </a:bodyPr>
          <a:lstStyle/>
          <a:p>
            <a:pPr marL="0" indent="0">
              <a:buNone/>
            </a:pPr>
            <a:r>
              <a:rPr lang="en-US" dirty="0" smtClean="0">
                <a:solidFill>
                  <a:schemeClr val="tx1"/>
                </a:solidFill>
              </a:rPr>
              <a:t>What to Look/Listen for in this component?</a:t>
            </a:r>
          </a:p>
          <a:p>
            <a:pPr marL="171450" indent="-171450"/>
            <a:r>
              <a:rPr lang="en-US" dirty="0" smtClean="0">
                <a:solidFill>
                  <a:schemeClr val="tx1"/>
                </a:solidFill>
              </a:rPr>
              <a:t>Rigorous and challenging outcomes central to the discipline</a:t>
            </a:r>
          </a:p>
          <a:p>
            <a:pPr marL="171450" indent="-171450"/>
            <a:r>
              <a:rPr lang="en-US" dirty="0" smtClean="0">
                <a:solidFill>
                  <a:schemeClr val="tx1"/>
                </a:solidFill>
              </a:rPr>
              <a:t>Focus on student learning and not student activity</a:t>
            </a:r>
          </a:p>
          <a:p>
            <a:pPr marL="171450" indent="-171450"/>
            <a:r>
              <a:rPr lang="en-US" dirty="0" smtClean="0">
                <a:solidFill>
                  <a:schemeClr val="tx1"/>
                </a:solidFill>
              </a:rPr>
              <a:t>Outcomes that can be assessed</a:t>
            </a:r>
          </a:p>
          <a:p>
            <a:pPr marL="171450" indent="-171450"/>
            <a:r>
              <a:rPr lang="en-US" dirty="0" smtClean="0">
                <a:solidFill>
                  <a:schemeClr val="tx1"/>
                </a:solidFill>
              </a:rPr>
              <a:t>Differentiated outcomes for varied student abilities </a:t>
            </a:r>
          </a:p>
          <a:p>
            <a:pPr marL="171450" indent="-171450"/>
            <a:endParaRPr lang="en-US" dirty="0" smtClean="0">
              <a:solidFill>
                <a:schemeClr val="tx1"/>
              </a:solidFill>
            </a:endParaRPr>
          </a:p>
          <a:p>
            <a:pPr marL="0" indent="0">
              <a:buNone/>
            </a:pPr>
            <a:endParaRPr lang="en-US" dirty="0" smtClean="0">
              <a:solidFill>
                <a:schemeClr val="tx1"/>
              </a:solidFill>
            </a:endParaRPr>
          </a:p>
          <a:p>
            <a:endParaRPr lang="en-US" dirty="0"/>
          </a:p>
        </p:txBody>
      </p:sp>
      <p:sp>
        <p:nvSpPr>
          <p:cNvPr id="5" name="Content Placeholder 4"/>
          <p:cNvSpPr>
            <a:spLocks noGrp="1"/>
          </p:cNvSpPr>
          <p:nvPr>
            <p:ph sz="half" idx="2"/>
          </p:nvPr>
        </p:nvSpPr>
        <p:spPr>
          <a:xfrm>
            <a:off x="4648200" y="1600200"/>
            <a:ext cx="4241800" cy="4775200"/>
          </a:xfrm>
          <a:solidFill>
            <a:srgbClr val="AA9F6A">
              <a:alpha val="67000"/>
            </a:srgbClr>
          </a:solidFill>
        </p:spPr>
        <p:style>
          <a:lnRef idx="2">
            <a:schemeClr val="accent2">
              <a:shade val="50000"/>
            </a:schemeClr>
          </a:lnRef>
          <a:fillRef idx="1">
            <a:schemeClr val="accent2"/>
          </a:fillRef>
          <a:effectRef idx="0">
            <a:schemeClr val="accent2"/>
          </a:effectRef>
          <a:fontRef idx="minor">
            <a:schemeClr val="lt1"/>
          </a:fontRef>
        </p:style>
        <p:txBody>
          <a:bodyPr>
            <a:normAutofit fontScale="77500" lnSpcReduction="20000"/>
          </a:bodyPr>
          <a:lstStyle/>
          <a:p>
            <a:pPr marL="0" indent="0">
              <a:buNone/>
            </a:pPr>
            <a:r>
              <a:rPr lang="en-US" dirty="0" smtClean="0">
                <a:solidFill>
                  <a:schemeClr val="tx1"/>
                </a:solidFill>
              </a:rPr>
              <a:t>Examples of Component @ Proficient/Excellent…</a:t>
            </a:r>
          </a:p>
          <a:p>
            <a:r>
              <a:rPr lang="en-US" dirty="0" smtClean="0">
                <a:solidFill>
                  <a:schemeClr val="tx1"/>
                </a:solidFill>
              </a:rPr>
              <a:t>Proficient:</a:t>
            </a:r>
            <a:endParaRPr lang="en-US" dirty="0"/>
          </a:p>
          <a:p>
            <a:pPr marL="0" indent="0">
              <a:buNone/>
            </a:pPr>
            <a:r>
              <a:rPr lang="en-US" dirty="0" smtClean="0">
                <a:solidFill>
                  <a:schemeClr val="tx1"/>
                </a:solidFill>
              </a:rPr>
              <a:t>The </a:t>
            </a:r>
            <a:r>
              <a:rPr lang="en-US" dirty="0">
                <a:solidFill>
                  <a:schemeClr val="tx1"/>
                </a:solidFill>
              </a:rPr>
              <a:t>learning outcomes for an apple study are identified as life cycle, key vocabulary, sequencing, measurement and counting. </a:t>
            </a:r>
            <a:r>
              <a:rPr lang="en-US" dirty="0"/>
              <a:t>	</a:t>
            </a:r>
          </a:p>
          <a:p>
            <a:r>
              <a:rPr lang="en-US" dirty="0" smtClean="0">
                <a:solidFill>
                  <a:schemeClr val="tx1"/>
                </a:solidFill>
              </a:rPr>
              <a:t>Excellent:</a:t>
            </a:r>
            <a:endParaRPr lang="en-US" dirty="0"/>
          </a:p>
          <a:p>
            <a:pPr marL="0" indent="0">
              <a:buNone/>
            </a:pPr>
            <a:r>
              <a:rPr lang="en-US" dirty="0">
                <a:solidFill>
                  <a:schemeClr val="tx1"/>
                </a:solidFill>
              </a:rPr>
              <a:t>The teacher develops a concept map that links previous current and future learning goals and outcomes by connecting the essential idea of life cycles beginning with apples and extending to humans/animals. </a:t>
            </a:r>
          </a:p>
          <a:p>
            <a:endParaRPr lang="en-US" dirty="0"/>
          </a:p>
          <a:p>
            <a:pPr>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96468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dissolv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dissolv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dissolv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1f: Designing Student Assessments</a:t>
            </a:r>
            <a:endParaRPr lang="en-US" dirty="0">
              <a:solidFill>
                <a:srgbClr val="FF0000"/>
              </a:solidFill>
            </a:endParaRPr>
          </a:p>
        </p:txBody>
      </p:sp>
      <p:sp>
        <p:nvSpPr>
          <p:cNvPr id="4" name="Content Placeholder 3"/>
          <p:cNvSpPr>
            <a:spLocks noGrp="1"/>
          </p:cNvSpPr>
          <p:nvPr>
            <p:ph sz="half" idx="1"/>
          </p:nvPr>
        </p:nvSpPr>
        <p:spPr>
          <a:xfrm>
            <a:off x="457200" y="1600200"/>
            <a:ext cx="4038600" cy="4775200"/>
          </a:xfrm>
          <a:solidFill>
            <a:srgbClr val="AA9F6A">
              <a:alpha val="67000"/>
            </a:srgbClr>
          </a:solidFill>
        </p:spPr>
        <p:style>
          <a:lnRef idx="2">
            <a:schemeClr val="accent2">
              <a:shade val="50000"/>
            </a:schemeClr>
          </a:lnRef>
          <a:fillRef idx="1">
            <a:schemeClr val="accent2"/>
          </a:fillRef>
          <a:effectRef idx="0">
            <a:schemeClr val="accent2"/>
          </a:effectRef>
          <a:fontRef idx="minor">
            <a:schemeClr val="lt1"/>
          </a:fontRef>
        </p:style>
        <p:txBody>
          <a:bodyPr>
            <a:normAutofit fontScale="77500" lnSpcReduction="20000"/>
          </a:bodyPr>
          <a:lstStyle/>
          <a:p>
            <a:pPr marL="0" indent="0">
              <a:buNone/>
            </a:pPr>
            <a:r>
              <a:rPr lang="en-US" dirty="0" smtClean="0">
                <a:solidFill>
                  <a:schemeClr val="tx1"/>
                </a:solidFill>
              </a:rPr>
              <a:t>What to Look/Listen for in this component?</a:t>
            </a:r>
          </a:p>
          <a:p>
            <a:pPr marL="171450" indent="-171450"/>
            <a:r>
              <a:rPr lang="en-US" dirty="0" smtClean="0">
                <a:solidFill>
                  <a:schemeClr val="tx1"/>
                </a:solidFill>
              </a:rPr>
              <a:t>Lesson plans correspond with assessments </a:t>
            </a:r>
          </a:p>
          <a:p>
            <a:pPr marL="171450" indent="-171450"/>
            <a:r>
              <a:rPr lang="en-US" dirty="0" smtClean="0">
                <a:solidFill>
                  <a:schemeClr val="tx1"/>
                </a:solidFill>
              </a:rPr>
              <a:t>Assessments correspond with outcomes</a:t>
            </a:r>
          </a:p>
          <a:p>
            <a:pPr marL="171450" indent="-171450"/>
            <a:r>
              <a:rPr lang="en-US" dirty="0" smtClean="0">
                <a:solidFill>
                  <a:schemeClr val="tx1"/>
                </a:solidFill>
              </a:rPr>
              <a:t>Multiple/various opportunities for students to demonstrate outcomes</a:t>
            </a:r>
          </a:p>
          <a:p>
            <a:pPr marL="171450" indent="-171450"/>
            <a:r>
              <a:rPr lang="en-US" dirty="0" smtClean="0">
                <a:solidFill>
                  <a:schemeClr val="tx1"/>
                </a:solidFill>
              </a:rPr>
              <a:t>Students know expectations</a:t>
            </a:r>
          </a:p>
          <a:p>
            <a:pPr marL="171450" indent="-171450"/>
            <a:r>
              <a:rPr lang="en-US" dirty="0" smtClean="0">
                <a:solidFill>
                  <a:schemeClr val="tx1"/>
                </a:solidFill>
              </a:rPr>
              <a:t>Differentiated assessments when warranted</a:t>
            </a:r>
          </a:p>
          <a:p>
            <a:pPr marL="171450" indent="-171450"/>
            <a:r>
              <a:rPr lang="en-US" dirty="0" smtClean="0">
                <a:solidFill>
                  <a:schemeClr val="tx1"/>
                </a:solidFill>
              </a:rPr>
              <a:t>Formative assessments guide immediate instructional decisions</a:t>
            </a:r>
            <a:endParaRPr lang="en-US" dirty="0">
              <a:solidFill>
                <a:schemeClr val="tx1"/>
              </a:solidFill>
            </a:endParaRPr>
          </a:p>
        </p:txBody>
      </p:sp>
      <p:sp>
        <p:nvSpPr>
          <p:cNvPr id="5" name="Content Placeholder 4"/>
          <p:cNvSpPr>
            <a:spLocks noGrp="1"/>
          </p:cNvSpPr>
          <p:nvPr>
            <p:ph sz="half" idx="2"/>
          </p:nvPr>
        </p:nvSpPr>
        <p:spPr>
          <a:xfrm>
            <a:off x="4648200" y="1600200"/>
            <a:ext cx="4241800" cy="4775200"/>
          </a:xfrm>
          <a:solidFill>
            <a:srgbClr val="AA9F6A">
              <a:alpha val="67000"/>
            </a:srgbClr>
          </a:solidFill>
        </p:spPr>
        <p:style>
          <a:lnRef idx="2">
            <a:schemeClr val="accent2">
              <a:shade val="50000"/>
            </a:schemeClr>
          </a:lnRef>
          <a:fillRef idx="1">
            <a:schemeClr val="accent2"/>
          </a:fillRef>
          <a:effectRef idx="0">
            <a:schemeClr val="accent2"/>
          </a:effectRef>
          <a:fontRef idx="minor">
            <a:schemeClr val="lt1"/>
          </a:fontRef>
        </p:style>
        <p:txBody>
          <a:bodyPr>
            <a:normAutofit fontScale="77500" lnSpcReduction="20000"/>
          </a:bodyPr>
          <a:lstStyle/>
          <a:p>
            <a:pPr marL="0" indent="0">
              <a:buNone/>
            </a:pPr>
            <a:r>
              <a:rPr lang="en-US" dirty="0" smtClean="0">
                <a:solidFill>
                  <a:schemeClr val="tx1"/>
                </a:solidFill>
              </a:rPr>
              <a:t>Examples of Component @ Proficient/Excellent…</a:t>
            </a:r>
          </a:p>
          <a:p>
            <a:r>
              <a:rPr lang="en-US" dirty="0" smtClean="0">
                <a:solidFill>
                  <a:schemeClr val="tx1"/>
                </a:solidFill>
              </a:rPr>
              <a:t>Proficient:</a:t>
            </a:r>
            <a:endParaRPr lang="en-US" dirty="0"/>
          </a:p>
          <a:p>
            <a:pPr marL="0" indent="0">
              <a:buNone/>
            </a:pPr>
            <a:r>
              <a:rPr lang="en-US" dirty="0">
                <a:solidFill>
                  <a:schemeClr val="tx1"/>
                </a:solidFill>
              </a:rPr>
              <a:t>The teacher uses a social emotional checklist with a numerical range, and narrative descriptors of levels to assess student behavior. </a:t>
            </a:r>
          </a:p>
          <a:p>
            <a:pPr marL="0" indent="0">
              <a:buNone/>
            </a:pPr>
            <a:endParaRPr lang="en-US" dirty="0" smtClean="0">
              <a:solidFill>
                <a:schemeClr val="tx1"/>
              </a:solidFill>
            </a:endParaRPr>
          </a:p>
          <a:p>
            <a:r>
              <a:rPr lang="en-US" dirty="0" smtClean="0">
                <a:solidFill>
                  <a:schemeClr val="tx1"/>
                </a:solidFill>
              </a:rPr>
              <a:t>Excellent:</a:t>
            </a:r>
            <a:endParaRPr lang="en-US" dirty="0"/>
          </a:p>
          <a:p>
            <a:pPr marL="0" indent="0">
              <a:buNone/>
            </a:pPr>
            <a:r>
              <a:rPr lang="en-US" dirty="0">
                <a:solidFill>
                  <a:schemeClr val="tx1"/>
                </a:solidFill>
              </a:rPr>
              <a:t>The teacher designs and/or uses instruments to measure social emotional growth in concert with other teachers and families. </a:t>
            </a:r>
          </a:p>
          <a:p>
            <a:pPr marL="0" indent="0">
              <a:buNone/>
            </a:pPr>
            <a:endParaRPr lang="en-US" dirty="0"/>
          </a:p>
          <a:p>
            <a:pPr>
              <a:buFont typeface="Wingdings" charset="2"/>
              <a:buChar char="q"/>
            </a:pPr>
            <a:endParaRPr lang="en-US" dirty="0">
              <a:solidFill>
                <a:schemeClr val="tx1"/>
              </a:solidFill>
            </a:endParaRPr>
          </a:p>
        </p:txBody>
      </p:sp>
    </p:spTree>
    <p:extLst>
      <p:ext uri="{BB962C8B-B14F-4D97-AF65-F5344CB8AC3E}">
        <p14:creationId xmlns:p14="http://schemas.microsoft.com/office/powerpoint/2010/main" val="377093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dissolv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dissolve">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1e: Designing Coherent Instruction</a:t>
            </a:r>
            <a:endParaRPr lang="en-US" dirty="0">
              <a:solidFill>
                <a:srgbClr val="FF0000"/>
              </a:solidFill>
            </a:endParaRPr>
          </a:p>
        </p:txBody>
      </p:sp>
      <p:sp>
        <p:nvSpPr>
          <p:cNvPr id="4" name="Content Placeholder 3"/>
          <p:cNvSpPr>
            <a:spLocks noGrp="1"/>
          </p:cNvSpPr>
          <p:nvPr>
            <p:ph sz="half" idx="1"/>
          </p:nvPr>
        </p:nvSpPr>
        <p:spPr>
          <a:xfrm>
            <a:off x="457200" y="1600200"/>
            <a:ext cx="4038600" cy="4775200"/>
          </a:xfrm>
          <a:solidFill>
            <a:srgbClr val="AA9F6A">
              <a:alpha val="67000"/>
            </a:srgbClr>
          </a:solidFill>
        </p:spPr>
        <p:style>
          <a:lnRef idx="2">
            <a:schemeClr val="accent2">
              <a:shade val="50000"/>
            </a:schemeClr>
          </a:lnRef>
          <a:fillRef idx="1">
            <a:schemeClr val="accent2"/>
          </a:fillRef>
          <a:effectRef idx="0">
            <a:schemeClr val="accent2"/>
          </a:effectRef>
          <a:fontRef idx="minor">
            <a:schemeClr val="lt1"/>
          </a:fontRef>
        </p:style>
        <p:txBody>
          <a:bodyPr>
            <a:normAutofit fontScale="70000" lnSpcReduction="20000"/>
          </a:bodyPr>
          <a:lstStyle/>
          <a:p>
            <a:pPr marL="0" indent="0">
              <a:buNone/>
            </a:pPr>
            <a:r>
              <a:rPr lang="en-US" dirty="0" smtClean="0">
                <a:solidFill>
                  <a:schemeClr val="tx1"/>
                </a:solidFill>
              </a:rPr>
              <a:t>What to Look/Listen for in this component?</a:t>
            </a:r>
          </a:p>
          <a:p>
            <a:pPr marL="171450" indent="-171450"/>
            <a:r>
              <a:rPr lang="en-US" dirty="0" smtClean="0">
                <a:solidFill>
                  <a:schemeClr val="tx1"/>
                </a:solidFill>
              </a:rPr>
              <a:t>Lesson plans correspond with desired outcomes</a:t>
            </a:r>
          </a:p>
          <a:p>
            <a:pPr marL="171450" indent="-171450"/>
            <a:r>
              <a:rPr lang="en-US" dirty="0" smtClean="0">
                <a:solidFill>
                  <a:schemeClr val="tx1"/>
                </a:solidFill>
              </a:rPr>
              <a:t>References to prior learning</a:t>
            </a:r>
          </a:p>
          <a:p>
            <a:pPr marL="171450" indent="-171450"/>
            <a:r>
              <a:rPr lang="en-US" dirty="0" smtClean="0">
                <a:solidFill>
                  <a:schemeClr val="tx1"/>
                </a:solidFill>
              </a:rPr>
              <a:t>Activities represent higher level thinking</a:t>
            </a:r>
          </a:p>
          <a:p>
            <a:pPr marL="171450" indent="-171450"/>
            <a:r>
              <a:rPr lang="en-US" dirty="0" smtClean="0">
                <a:solidFill>
                  <a:schemeClr val="tx1"/>
                </a:solidFill>
              </a:rPr>
              <a:t>Students are given choices</a:t>
            </a:r>
          </a:p>
          <a:p>
            <a:pPr marL="171450" indent="-171450"/>
            <a:r>
              <a:rPr lang="en-US" dirty="0" smtClean="0">
                <a:solidFill>
                  <a:schemeClr val="tx1"/>
                </a:solidFill>
              </a:rPr>
              <a:t>Instructional groups are intentional and maximize learning</a:t>
            </a:r>
          </a:p>
          <a:p>
            <a:pPr marL="171450" indent="-171450"/>
            <a:r>
              <a:rPr lang="en-US" dirty="0" smtClean="0">
                <a:solidFill>
                  <a:schemeClr val="tx1"/>
                </a:solidFill>
              </a:rPr>
              <a:t>Plans are well structured and use various resources</a:t>
            </a:r>
          </a:p>
          <a:p>
            <a:pPr marL="171450" indent="-171450"/>
            <a:endParaRPr lang="en-US" dirty="0" smtClean="0">
              <a:solidFill>
                <a:schemeClr val="tx1"/>
              </a:solidFill>
            </a:endParaRPr>
          </a:p>
          <a:p>
            <a:endParaRPr lang="en-US" dirty="0" smtClean="0">
              <a:solidFill>
                <a:schemeClr val="tx1"/>
              </a:solidFill>
            </a:endParaRPr>
          </a:p>
          <a:p>
            <a:endParaRPr lang="en-US" dirty="0"/>
          </a:p>
        </p:txBody>
      </p:sp>
      <p:sp>
        <p:nvSpPr>
          <p:cNvPr id="5" name="Content Placeholder 4"/>
          <p:cNvSpPr>
            <a:spLocks noGrp="1"/>
          </p:cNvSpPr>
          <p:nvPr>
            <p:ph sz="half" idx="2"/>
          </p:nvPr>
        </p:nvSpPr>
        <p:spPr>
          <a:xfrm>
            <a:off x="4648200" y="1600200"/>
            <a:ext cx="4241800" cy="4775200"/>
          </a:xfrm>
          <a:solidFill>
            <a:srgbClr val="AA9F6A">
              <a:alpha val="67000"/>
            </a:srgbClr>
          </a:solidFill>
        </p:spPr>
        <p:style>
          <a:lnRef idx="2">
            <a:schemeClr val="accent2">
              <a:shade val="50000"/>
            </a:schemeClr>
          </a:lnRef>
          <a:fillRef idx="1">
            <a:schemeClr val="accent2"/>
          </a:fillRef>
          <a:effectRef idx="0">
            <a:schemeClr val="accent2"/>
          </a:effectRef>
          <a:fontRef idx="minor">
            <a:schemeClr val="lt1"/>
          </a:fontRef>
        </p:style>
        <p:txBody>
          <a:bodyPr>
            <a:normAutofit fontScale="70000" lnSpcReduction="20000"/>
          </a:bodyPr>
          <a:lstStyle/>
          <a:p>
            <a:pPr marL="0" indent="0">
              <a:buNone/>
            </a:pPr>
            <a:r>
              <a:rPr lang="en-US" dirty="0" smtClean="0">
                <a:solidFill>
                  <a:schemeClr val="tx1"/>
                </a:solidFill>
              </a:rPr>
              <a:t>Examples of Component @ Proficient/Excellent…</a:t>
            </a:r>
          </a:p>
          <a:p>
            <a:r>
              <a:rPr lang="en-US" dirty="0" smtClean="0">
                <a:solidFill>
                  <a:schemeClr val="tx1"/>
                </a:solidFill>
              </a:rPr>
              <a:t>Proficient:</a:t>
            </a:r>
            <a:endParaRPr lang="en-US" dirty="0"/>
          </a:p>
          <a:p>
            <a:pPr marL="0" indent="0">
              <a:buNone/>
            </a:pPr>
            <a:r>
              <a:rPr lang="en-US" dirty="0">
                <a:solidFill>
                  <a:schemeClr val="tx1"/>
                </a:solidFill>
              </a:rPr>
              <a:t>The teacher plans for students to complete a project in small groups; he/she carefully selects group members by their ability level and learning style. </a:t>
            </a:r>
          </a:p>
          <a:p>
            <a:pPr marL="0" indent="0">
              <a:buNone/>
            </a:pPr>
            <a:endParaRPr lang="en-US" dirty="0" smtClean="0">
              <a:solidFill>
                <a:schemeClr val="tx1"/>
              </a:solidFill>
            </a:endParaRPr>
          </a:p>
          <a:p>
            <a:r>
              <a:rPr lang="en-US" dirty="0" smtClean="0">
                <a:solidFill>
                  <a:schemeClr val="tx1"/>
                </a:solidFill>
              </a:rPr>
              <a:t>Excellent:</a:t>
            </a:r>
            <a:endParaRPr lang="en-US" dirty="0"/>
          </a:p>
          <a:p>
            <a:pPr marL="0" indent="0">
              <a:buNone/>
            </a:pPr>
            <a:r>
              <a:rPr lang="en-US" dirty="0">
                <a:solidFill>
                  <a:schemeClr val="tx1"/>
                </a:solidFill>
              </a:rPr>
              <a:t>After the cooperative group lesson, the students will reflect on their participation and focus upon “celebrations…what worked well” and “concentrations…what can we improve”. </a:t>
            </a:r>
          </a:p>
          <a:p>
            <a:pPr marL="0" indent="0">
              <a:buNone/>
            </a:pPr>
            <a:r>
              <a:rPr lang="en-US" dirty="0"/>
              <a:t>	</a:t>
            </a:r>
          </a:p>
          <a:p>
            <a:pPr>
              <a:buFont typeface="Wingdings" charset="2"/>
              <a:buChar char="q"/>
            </a:pPr>
            <a:endParaRPr lang="en-US" dirty="0">
              <a:solidFill>
                <a:schemeClr val="tx1"/>
              </a:solidFill>
            </a:endParaRPr>
          </a:p>
        </p:txBody>
      </p:sp>
    </p:spTree>
    <p:extLst>
      <p:ext uri="{BB962C8B-B14F-4D97-AF65-F5344CB8AC3E}">
        <p14:creationId xmlns:p14="http://schemas.microsoft.com/office/powerpoint/2010/main" val="377093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dissolv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dissolv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dissolve">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3124201"/>
            <a:ext cx="5054600" cy="609594"/>
          </a:xfrm>
          <a:prstGeom prst="rect">
            <a:avLst/>
          </a:prstGeom>
          <a:solidFill>
            <a:schemeClr val="accent6">
              <a:lumMod val="50000"/>
            </a:schemeClr>
          </a:solidFill>
          <a:effectLst>
            <a:glow>
              <a:schemeClr val="accent6">
                <a:lumMod val="60000"/>
                <a:lumOff val="40000"/>
              </a:schemeClr>
            </a:glow>
            <a:outerShdw blurRad="40000" dist="23000" dir="5400000" rotWithShape="0">
              <a:srgbClr val="000000">
                <a:alpha val="35000"/>
              </a:srgbClr>
            </a:outerShdw>
            <a:softEdge rad="50800"/>
          </a:effectLst>
        </p:spPr>
        <p:style>
          <a:lnRef idx="1">
            <a:schemeClr val="accent1"/>
          </a:lnRef>
          <a:fillRef idx="3">
            <a:schemeClr val="accent1"/>
          </a:fillRef>
          <a:effectRef idx="2">
            <a:schemeClr val="accent1"/>
          </a:effectRef>
          <a:fontRef idx="minor">
            <a:schemeClr val="lt1"/>
          </a:fontRef>
        </p:style>
        <p:txBody>
          <a:bodyPr tIns="91440" bIns="91440" anchor="ctr"/>
          <a:lstStyle/>
          <a:p>
            <a:pPr algn="ctr">
              <a:defRPr/>
            </a:pPr>
            <a:r>
              <a:rPr lang="en-US" sz="2400" dirty="0"/>
              <a:t>The Danielson Framework for Teaching</a:t>
            </a:r>
          </a:p>
        </p:txBody>
      </p:sp>
      <p:pic>
        <p:nvPicPr>
          <p:cNvPr id="50180" name="Picture 1"/>
          <p:cNvPicPr>
            <a:picLocks noChangeAspect="1"/>
          </p:cNvPicPr>
          <p:nvPr/>
        </p:nvPicPr>
        <p:blipFill>
          <a:blip r:embed="rId3">
            <a:alphaModFix amt="58000"/>
            <a:extLst>
              <a:ext uri="{28A0092B-C50C-407E-A947-70E740481C1C}">
                <a14:useLocalDpi xmlns:a14="http://schemas.microsoft.com/office/drawing/2010/main" val="0"/>
              </a:ext>
            </a:extLst>
          </a:blip>
          <a:srcRect/>
          <a:stretch>
            <a:fillRect/>
          </a:stretch>
        </p:blipFill>
        <p:spPr bwMode="auto">
          <a:xfrm>
            <a:off x="0" y="193675"/>
            <a:ext cx="9144000" cy="6526213"/>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0" y="3592513"/>
            <a:ext cx="43957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chemeClr val="bg1">
                    <a:lumMod val="50000"/>
                  </a:schemeClr>
                </a:solidFill>
              </a:rPr>
              <a:t>D4 Big Idea: Change Agent</a:t>
            </a:r>
          </a:p>
        </p:txBody>
      </p:sp>
      <p:sp>
        <p:nvSpPr>
          <p:cNvPr id="9" name="TextBox 8"/>
          <p:cNvSpPr txBox="1">
            <a:spLocks noChangeArrowheads="1"/>
          </p:cNvSpPr>
          <p:nvPr/>
        </p:nvSpPr>
        <p:spPr bwMode="auto">
          <a:xfrm>
            <a:off x="138112" y="1325563"/>
            <a:ext cx="43957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chemeClr val="bg1">
                    <a:lumMod val="50000"/>
                  </a:schemeClr>
                </a:solidFill>
              </a:rPr>
              <a:t>D1 DESIGN Cluster:          1c/1f/1e</a:t>
            </a:r>
          </a:p>
        </p:txBody>
      </p:sp>
      <p:sp>
        <p:nvSpPr>
          <p:cNvPr id="10" name="TextBox 9"/>
          <p:cNvSpPr txBox="1">
            <a:spLocks noChangeArrowheads="1"/>
          </p:cNvSpPr>
          <p:nvPr/>
        </p:nvSpPr>
        <p:spPr bwMode="auto">
          <a:xfrm>
            <a:off x="4548188" y="204788"/>
            <a:ext cx="4395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chemeClr val="bg1">
                    <a:lumMod val="50000"/>
                  </a:schemeClr>
                </a:solidFill>
              </a:rPr>
              <a:t>D2 Big Idea: Gatekeeper</a:t>
            </a:r>
          </a:p>
        </p:txBody>
      </p:sp>
      <p:sp>
        <p:nvSpPr>
          <p:cNvPr id="11" name="TextBox 10"/>
          <p:cNvSpPr txBox="1">
            <a:spLocks noChangeArrowheads="1"/>
          </p:cNvSpPr>
          <p:nvPr/>
        </p:nvSpPr>
        <p:spPr bwMode="auto">
          <a:xfrm>
            <a:off x="4533900" y="3390900"/>
            <a:ext cx="43957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chemeClr val="bg1">
                    <a:lumMod val="50000"/>
                  </a:schemeClr>
                </a:solidFill>
              </a:rPr>
              <a:t>D3 Big Idea: Instructional “Magic”</a:t>
            </a:r>
          </a:p>
        </p:txBody>
      </p:sp>
      <p:sp>
        <p:nvSpPr>
          <p:cNvPr id="12" name="TextBox 11"/>
          <p:cNvSpPr txBox="1">
            <a:spLocks noChangeArrowheads="1"/>
          </p:cNvSpPr>
          <p:nvPr/>
        </p:nvSpPr>
        <p:spPr bwMode="auto">
          <a:xfrm>
            <a:off x="0" y="173038"/>
            <a:ext cx="43957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chemeClr val="bg1">
                    <a:lumMod val="50000"/>
                  </a:schemeClr>
                </a:solidFill>
              </a:rPr>
              <a:t>D1 Big Idea: Instructional “Magic Maker</a:t>
            </a:r>
            <a:r>
              <a:rPr lang="en-US" b="1" dirty="0">
                <a:solidFill>
                  <a:srgbClr val="000000"/>
                </a:solidFill>
              </a:rPr>
              <a:t>”</a:t>
            </a:r>
          </a:p>
        </p:txBody>
      </p:sp>
      <p:sp>
        <p:nvSpPr>
          <p:cNvPr id="16" name="TextBox 15"/>
          <p:cNvSpPr txBox="1">
            <a:spLocks noChangeArrowheads="1"/>
          </p:cNvSpPr>
          <p:nvPr/>
        </p:nvSpPr>
        <p:spPr bwMode="auto">
          <a:xfrm>
            <a:off x="4589463" y="1325563"/>
            <a:ext cx="43957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3200" b="1" dirty="0">
                <a:solidFill>
                  <a:srgbClr val="000000"/>
                </a:solidFill>
              </a:rPr>
              <a:t>D2 MANAGEMENT Cluster:  2c/2d/2e</a:t>
            </a:r>
          </a:p>
        </p:txBody>
      </p:sp>
      <p:sp>
        <p:nvSpPr>
          <p:cNvPr id="17" name="TextBox 16"/>
          <p:cNvSpPr txBox="1">
            <a:spLocks noChangeArrowheads="1"/>
          </p:cNvSpPr>
          <p:nvPr/>
        </p:nvSpPr>
        <p:spPr bwMode="auto">
          <a:xfrm>
            <a:off x="138112" y="4516438"/>
            <a:ext cx="43957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chemeClr val="bg1">
                    <a:lumMod val="50000"/>
                  </a:schemeClr>
                </a:solidFill>
              </a:rPr>
              <a:t>D4 PROFESSIONALISM Cluster:  4d/4e/4f</a:t>
            </a:r>
          </a:p>
        </p:txBody>
      </p:sp>
      <p:sp>
        <p:nvSpPr>
          <p:cNvPr id="18" name="TextBox 17"/>
          <p:cNvSpPr txBox="1">
            <a:spLocks noChangeArrowheads="1"/>
          </p:cNvSpPr>
          <p:nvPr/>
        </p:nvSpPr>
        <p:spPr bwMode="auto">
          <a:xfrm>
            <a:off x="4589463" y="4357688"/>
            <a:ext cx="43957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chemeClr val="bg1">
                    <a:lumMod val="50000"/>
                  </a:schemeClr>
                </a:solidFill>
              </a:rPr>
              <a:t>D2/D3 ENGAGEMENT Cluster:  </a:t>
            </a:r>
            <a:r>
              <a:rPr lang="en-US" b="1" dirty="0" smtClean="0">
                <a:solidFill>
                  <a:schemeClr val="bg1">
                    <a:lumMod val="50000"/>
                  </a:schemeClr>
                </a:solidFill>
              </a:rPr>
              <a:t>2b/3a</a:t>
            </a:r>
            <a:r>
              <a:rPr lang="en-US" b="1" dirty="0">
                <a:solidFill>
                  <a:schemeClr val="bg1">
                    <a:lumMod val="50000"/>
                  </a:schemeClr>
                </a:solidFill>
              </a:rPr>
              <a:t>/3b/3c</a:t>
            </a:r>
          </a:p>
        </p:txBody>
      </p:sp>
      <p:sp>
        <p:nvSpPr>
          <p:cNvPr id="19" name="TextBox 18"/>
          <p:cNvSpPr txBox="1">
            <a:spLocks noChangeArrowheads="1"/>
          </p:cNvSpPr>
          <p:nvPr/>
        </p:nvSpPr>
        <p:spPr bwMode="auto">
          <a:xfrm>
            <a:off x="4533900" y="5456238"/>
            <a:ext cx="45958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i="1" dirty="0">
                <a:solidFill>
                  <a:schemeClr val="bg1">
                    <a:lumMod val="50000"/>
                  </a:schemeClr>
                </a:solidFill>
              </a:rPr>
              <a:t>D3 ASSESSMENT Cluster:  3d/3e</a:t>
            </a:r>
          </a:p>
        </p:txBody>
      </p:sp>
    </p:spTree>
    <p:extLst>
      <p:ext uri="{BB962C8B-B14F-4D97-AF65-F5344CB8AC3E}">
        <p14:creationId xmlns:p14="http://schemas.microsoft.com/office/powerpoint/2010/main" val="42222894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7" grpId="0"/>
      <p:bldP spid="18" grpId="0"/>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2c: Managing Classroom Procedures</a:t>
            </a:r>
            <a:endParaRPr lang="en-US" dirty="0">
              <a:solidFill>
                <a:srgbClr val="FF0000"/>
              </a:solidFill>
            </a:endParaRPr>
          </a:p>
        </p:txBody>
      </p:sp>
      <p:sp>
        <p:nvSpPr>
          <p:cNvPr id="4" name="Content Placeholder 3"/>
          <p:cNvSpPr>
            <a:spLocks noGrp="1"/>
          </p:cNvSpPr>
          <p:nvPr>
            <p:ph sz="half" idx="1"/>
          </p:nvPr>
        </p:nvSpPr>
        <p:spPr>
          <a:xfrm>
            <a:off x="457200" y="1600200"/>
            <a:ext cx="4038600" cy="4775200"/>
          </a:xfrm>
          <a:solidFill>
            <a:schemeClr val="accent6">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a:normAutofit fontScale="62500" lnSpcReduction="20000"/>
          </a:bodyPr>
          <a:lstStyle/>
          <a:p>
            <a:pPr marL="0" indent="0">
              <a:buNone/>
            </a:pPr>
            <a:r>
              <a:rPr lang="en-US" dirty="0" smtClean="0">
                <a:solidFill>
                  <a:schemeClr val="tx1"/>
                </a:solidFill>
              </a:rPr>
              <a:t>What to Look/Listen for in this component?</a:t>
            </a:r>
          </a:p>
          <a:p>
            <a:pPr marL="171450" indent="-171450"/>
            <a:r>
              <a:rPr lang="en-US" dirty="0" smtClean="0">
                <a:solidFill>
                  <a:schemeClr val="tx1"/>
                </a:solidFill>
              </a:rPr>
              <a:t>Smooth routines</a:t>
            </a:r>
          </a:p>
          <a:p>
            <a:pPr marL="171450" indent="-171450"/>
            <a:r>
              <a:rPr lang="en-US" dirty="0" smtClean="0">
                <a:solidFill>
                  <a:schemeClr val="tx1"/>
                </a:solidFill>
              </a:rPr>
              <a:t>Little/no loss of instructional time during transitions</a:t>
            </a:r>
          </a:p>
          <a:p>
            <a:pPr marL="171450" indent="-171450"/>
            <a:r>
              <a:rPr lang="en-US" dirty="0" smtClean="0">
                <a:solidFill>
                  <a:schemeClr val="tx1"/>
                </a:solidFill>
              </a:rPr>
              <a:t>Students know the routines and play a role in carrying them out </a:t>
            </a:r>
          </a:p>
          <a:p>
            <a:endParaRPr lang="en-US" dirty="0"/>
          </a:p>
        </p:txBody>
      </p:sp>
      <p:sp>
        <p:nvSpPr>
          <p:cNvPr id="5" name="Content Placeholder 4"/>
          <p:cNvSpPr>
            <a:spLocks noGrp="1"/>
          </p:cNvSpPr>
          <p:nvPr>
            <p:ph sz="half" idx="2"/>
          </p:nvPr>
        </p:nvSpPr>
        <p:spPr>
          <a:xfrm>
            <a:off x="4648200" y="1600200"/>
            <a:ext cx="4241800" cy="4775200"/>
          </a:xfrm>
          <a:solidFill>
            <a:schemeClr val="accent6">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a:normAutofit fontScale="62500" lnSpcReduction="20000"/>
          </a:bodyPr>
          <a:lstStyle/>
          <a:p>
            <a:pPr marL="0" indent="0">
              <a:buNone/>
            </a:pPr>
            <a:r>
              <a:rPr lang="en-US" dirty="0" smtClean="0">
                <a:solidFill>
                  <a:schemeClr val="tx1"/>
                </a:solidFill>
              </a:rPr>
              <a:t>Examples of Component @ Proficient/Excellent…</a:t>
            </a:r>
          </a:p>
          <a:p>
            <a:pPr>
              <a:buFont typeface="Arial" panose="020B0604020202020204" pitchFamily="34" charset="0"/>
              <a:buChar char="•"/>
            </a:pPr>
            <a:r>
              <a:rPr lang="en-US" dirty="0" smtClean="0">
                <a:solidFill>
                  <a:schemeClr val="tx1"/>
                </a:solidFill>
              </a:rPr>
              <a:t>Proficient:</a:t>
            </a:r>
          </a:p>
          <a:p>
            <a:pPr marL="0" indent="0">
              <a:buNone/>
            </a:pPr>
            <a:r>
              <a:rPr lang="en-US" dirty="0" smtClean="0">
                <a:solidFill>
                  <a:schemeClr val="tx1"/>
                </a:solidFill>
              </a:rPr>
              <a:t>Teacher </a:t>
            </a:r>
            <a:r>
              <a:rPr lang="en-US" dirty="0">
                <a:solidFill>
                  <a:schemeClr val="tx1"/>
                </a:solidFill>
              </a:rPr>
              <a:t>demonstrates effective classroom management.  Some strategies including verbal reminders, timing devices, or songs are used to move children through the daily routine. Minimal instructional time is lost.</a:t>
            </a:r>
          </a:p>
          <a:p>
            <a:pPr>
              <a:buFont typeface="Wingdings" charset="2"/>
              <a:buChar char="q"/>
            </a:pPr>
            <a:endParaRPr lang="en-US" dirty="0" smtClean="0">
              <a:solidFill>
                <a:schemeClr val="tx1"/>
              </a:solidFill>
            </a:endParaRPr>
          </a:p>
          <a:p>
            <a:pPr>
              <a:buFont typeface="Arial" panose="020B0604020202020204" pitchFamily="34" charset="0"/>
              <a:buChar char="•"/>
            </a:pPr>
            <a:r>
              <a:rPr lang="en-US" dirty="0" smtClean="0">
                <a:solidFill>
                  <a:schemeClr val="tx1"/>
                </a:solidFill>
              </a:rPr>
              <a:t>Excellent:</a:t>
            </a:r>
          </a:p>
          <a:p>
            <a:pPr marL="0" indent="0">
              <a:buNone/>
            </a:pPr>
            <a:r>
              <a:rPr lang="en-US" dirty="0" smtClean="0">
                <a:solidFill>
                  <a:schemeClr val="tx1"/>
                </a:solidFill>
              </a:rPr>
              <a:t>Teacher </a:t>
            </a:r>
            <a:r>
              <a:rPr lang="en-US" dirty="0">
                <a:solidFill>
                  <a:schemeClr val="tx1"/>
                </a:solidFill>
              </a:rPr>
              <a:t>consistently demonstrates efficient classroom management. Teacher has established a predictable daily schedule with clear expectations. Students rely on established guidance including picture schedule and/or flowcharts which allows for seamless transitions and maximum instructional time.</a:t>
            </a:r>
          </a:p>
          <a:p>
            <a:pPr>
              <a:buFont typeface="Wingdings" charset="2"/>
              <a:buChar char="q"/>
            </a:pPr>
            <a:endParaRPr lang="en-US" dirty="0">
              <a:solidFill>
                <a:schemeClr val="tx1"/>
              </a:solidFill>
            </a:endParaRPr>
          </a:p>
        </p:txBody>
      </p:sp>
    </p:spTree>
    <p:extLst>
      <p:ext uri="{BB962C8B-B14F-4D97-AF65-F5344CB8AC3E}">
        <p14:creationId xmlns:p14="http://schemas.microsoft.com/office/powerpoint/2010/main" val="53745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dissolv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dissolve">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2d: Managing Student Behavior</a:t>
            </a:r>
            <a:endParaRPr lang="en-US" dirty="0">
              <a:solidFill>
                <a:srgbClr val="FF0000"/>
              </a:solidFill>
            </a:endParaRPr>
          </a:p>
        </p:txBody>
      </p:sp>
      <p:sp>
        <p:nvSpPr>
          <p:cNvPr id="4" name="Content Placeholder 3"/>
          <p:cNvSpPr>
            <a:spLocks noGrp="1"/>
          </p:cNvSpPr>
          <p:nvPr>
            <p:ph sz="half" idx="1"/>
          </p:nvPr>
        </p:nvSpPr>
        <p:spPr>
          <a:xfrm>
            <a:off x="457200" y="1600200"/>
            <a:ext cx="4038600" cy="4775200"/>
          </a:xfrm>
          <a:solidFill>
            <a:schemeClr val="accent6">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a:normAutofit fontScale="70000" lnSpcReduction="20000"/>
          </a:bodyPr>
          <a:lstStyle/>
          <a:p>
            <a:pPr marL="0" indent="0">
              <a:buNone/>
            </a:pPr>
            <a:r>
              <a:rPr lang="en-US" dirty="0" smtClean="0">
                <a:solidFill>
                  <a:schemeClr val="tx1"/>
                </a:solidFill>
              </a:rPr>
              <a:t>What to Look/Listen for in this component?</a:t>
            </a:r>
          </a:p>
          <a:p>
            <a:pPr marL="171450" indent="-171450"/>
            <a:r>
              <a:rPr lang="en-US" dirty="0" smtClean="0">
                <a:solidFill>
                  <a:schemeClr val="tx1"/>
                </a:solidFill>
              </a:rPr>
              <a:t>Clear standards of conduct</a:t>
            </a:r>
          </a:p>
          <a:p>
            <a:pPr marL="171450" indent="-171450"/>
            <a:r>
              <a:rPr lang="en-US" dirty="0" smtClean="0">
                <a:solidFill>
                  <a:schemeClr val="tx1"/>
                </a:solidFill>
              </a:rPr>
              <a:t>Positive caring relationship between teachers and students</a:t>
            </a:r>
          </a:p>
          <a:p>
            <a:pPr marL="171450" indent="-171450"/>
            <a:r>
              <a:rPr lang="en-US" dirty="0" smtClean="0">
                <a:solidFill>
                  <a:schemeClr val="tx1"/>
                </a:solidFill>
              </a:rPr>
              <a:t>Frequent monitoring of student conduct</a:t>
            </a:r>
          </a:p>
          <a:p>
            <a:pPr marL="171450" indent="-171450"/>
            <a:r>
              <a:rPr lang="en-US" dirty="0" smtClean="0">
                <a:solidFill>
                  <a:schemeClr val="tx1"/>
                </a:solidFill>
              </a:rPr>
              <a:t>Effective response to student misbehavior</a:t>
            </a:r>
          </a:p>
          <a:p>
            <a:pPr marL="171450" indent="-171450"/>
            <a:r>
              <a:rPr lang="en-US" dirty="0" smtClean="0">
                <a:solidFill>
                  <a:schemeClr val="tx1"/>
                </a:solidFill>
              </a:rPr>
              <a:t>Teacher reinforces positive behavior</a:t>
            </a:r>
          </a:p>
          <a:p>
            <a:endParaRPr lang="en-US" dirty="0"/>
          </a:p>
        </p:txBody>
      </p:sp>
      <p:sp>
        <p:nvSpPr>
          <p:cNvPr id="5" name="Content Placeholder 4"/>
          <p:cNvSpPr>
            <a:spLocks noGrp="1"/>
          </p:cNvSpPr>
          <p:nvPr>
            <p:ph sz="half" idx="2"/>
          </p:nvPr>
        </p:nvSpPr>
        <p:spPr>
          <a:xfrm>
            <a:off x="4648200" y="1600200"/>
            <a:ext cx="4241800" cy="4775200"/>
          </a:xfrm>
          <a:solidFill>
            <a:schemeClr val="accent6">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a:normAutofit fontScale="70000" lnSpcReduction="20000"/>
          </a:bodyPr>
          <a:lstStyle/>
          <a:p>
            <a:pPr marL="0" indent="0">
              <a:buNone/>
            </a:pPr>
            <a:r>
              <a:rPr lang="en-US" dirty="0" smtClean="0">
                <a:solidFill>
                  <a:schemeClr val="tx1"/>
                </a:solidFill>
              </a:rPr>
              <a:t>Examples of Component @ Proficient/Excellent…</a:t>
            </a:r>
          </a:p>
          <a:p>
            <a:pPr lvl="0">
              <a:buFont typeface="Arial" panose="020B0604020202020204" pitchFamily="34" charset="0"/>
              <a:buChar char="•"/>
            </a:pPr>
            <a:r>
              <a:rPr lang="en-US" dirty="0" smtClean="0">
                <a:solidFill>
                  <a:schemeClr val="tx1"/>
                </a:solidFill>
              </a:rPr>
              <a:t>Proficient:</a:t>
            </a:r>
          </a:p>
          <a:p>
            <a:pPr marL="0" lvl="0" indent="0">
              <a:buNone/>
            </a:pPr>
            <a:r>
              <a:rPr lang="en-US" dirty="0" smtClean="0">
                <a:solidFill>
                  <a:schemeClr val="tx1"/>
                </a:solidFill>
              </a:rPr>
              <a:t>When </a:t>
            </a:r>
            <a:r>
              <a:rPr lang="en-US" dirty="0">
                <a:solidFill>
                  <a:schemeClr val="tx1"/>
                </a:solidFill>
              </a:rPr>
              <a:t>the teacher shows the “quiet signal”, students quickly stop talking and most students model the “quiet signal” to the teacher.</a:t>
            </a:r>
          </a:p>
          <a:p>
            <a:pPr>
              <a:buFont typeface="Wingdings" charset="2"/>
              <a:buChar char="q"/>
            </a:pPr>
            <a:endParaRPr lang="en-US" dirty="0" smtClean="0">
              <a:solidFill>
                <a:schemeClr val="tx1"/>
              </a:solidFill>
            </a:endParaRPr>
          </a:p>
          <a:p>
            <a:pPr lvl="0">
              <a:buFont typeface="Arial" panose="020B0604020202020204" pitchFamily="34" charset="0"/>
              <a:buChar char="•"/>
            </a:pPr>
            <a:r>
              <a:rPr lang="en-US" dirty="0" smtClean="0">
                <a:solidFill>
                  <a:schemeClr val="tx1"/>
                </a:solidFill>
              </a:rPr>
              <a:t>Excellent:</a:t>
            </a:r>
          </a:p>
          <a:p>
            <a:pPr marL="0" lvl="0" indent="0">
              <a:buNone/>
            </a:pPr>
            <a:r>
              <a:rPr lang="en-US" dirty="0" smtClean="0">
                <a:solidFill>
                  <a:schemeClr val="tx1"/>
                </a:solidFill>
              </a:rPr>
              <a:t>In </a:t>
            </a:r>
            <a:r>
              <a:rPr lang="en-US" dirty="0">
                <a:solidFill>
                  <a:schemeClr val="tx1"/>
                </a:solidFill>
              </a:rPr>
              <a:t>small groups, students show or remind other classmates of the classroom “quiet signal” as needed without prompting or reminders from teacher OR students make suggests for improving use of quiet signal during a classroom discussion. </a:t>
            </a:r>
          </a:p>
          <a:p>
            <a:pPr>
              <a:buFont typeface="Wingdings" charset="2"/>
              <a:buChar char="q"/>
            </a:pPr>
            <a:endParaRPr lang="en-US" dirty="0">
              <a:solidFill>
                <a:schemeClr val="tx1"/>
              </a:solidFill>
            </a:endParaRPr>
          </a:p>
        </p:txBody>
      </p:sp>
    </p:spTree>
    <p:extLst>
      <p:ext uri="{BB962C8B-B14F-4D97-AF65-F5344CB8AC3E}">
        <p14:creationId xmlns:p14="http://schemas.microsoft.com/office/powerpoint/2010/main" val="257408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dissolv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dissolve">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2e: Organizing Physical Space</a:t>
            </a:r>
            <a:endParaRPr lang="en-US" dirty="0">
              <a:solidFill>
                <a:srgbClr val="FF0000"/>
              </a:solidFill>
            </a:endParaRPr>
          </a:p>
        </p:txBody>
      </p:sp>
      <p:sp>
        <p:nvSpPr>
          <p:cNvPr id="4" name="Content Placeholder 3"/>
          <p:cNvSpPr>
            <a:spLocks noGrp="1"/>
          </p:cNvSpPr>
          <p:nvPr>
            <p:ph sz="half" idx="1"/>
          </p:nvPr>
        </p:nvSpPr>
        <p:spPr>
          <a:xfrm>
            <a:off x="457200" y="1600200"/>
            <a:ext cx="4038600" cy="4775200"/>
          </a:xfrm>
          <a:solidFill>
            <a:schemeClr val="accent6">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a:normAutofit fontScale="77500" lnSpcReduction="20000"/>
          </a:bodyPr>
          <a:lstStyle/>
          <a:p>
            <a:pPr marL="0" indent="0">
              <a:buNone/>
            </a:pPr>
            <a:r>
              <a:rPr lang="en-US" dirty="0" smtClean="0">
                <a:solidFill>
                  <a:schemeClr val="tx1"/>
                </a:solidFill>
              </a:rPr>
              <a:t>What to Look/Listen for in this component?</a:t>
            </a:r>
          </a:p>
          <a:p>
            <a:pPr marL="171450" indent="-171450"/>
            <a:r>
              <a:rPr lang="en-US" dirty="0" smtClean="0">
                <a:solidFill>
                  <a:schemeClr val="tx1"/>
                </a:solidFill>
              </a:rPr>
              <a:t>Safe and pleasant environment</a:t>
            </a:r>
          </a:p>
          <a:p>
            <a:pPr marL="171450" indent="-171450"/>
            <a:r>
              <a:rPr lang="en-US" dirty="0" smtClean="0">
                <a:solidFill>
                  <a:schemeClr val="tx1"/>
                </a:solidFill>
              </a:rPr>
              <a:t>Materials, resources, learning activities easily and equally accessible </a:t>
            </a:r>
          </a:p>
          <a:p>
            <a:pPr marL="171450" indent="-171450"/>
            <a:r>
              <a:rPr lang="en-US" dirty="0" smtClean="0">
                <a:solidFill>
                  <a:schemeClr val="tx1"/>
                </a:solidFill>
              </a:rPr>
              <a:t>Effective use of resources, technology and space</a:t>
            </a:r>
          </a:p>
          <a:p>
            <a:endParaRPr lang="en-US" dirty="0"/>
          </a:p>
        </p:txBody>
      </p:sp>
      <p:sp>
        <p:nvSpPr>
          <p:cNvPr id="5" name="Content Placeholder 4"/>
          <p:cNvSpPr>
            <a:spLocks noGrp="1"/>
          </p:cNvSpPr>
          <p:nvPr>
            <p:ph sz="half" idx="2"/>
          </p:nvPr>
        </p:nvSpPr>
        <p:spPr>
          <a:xfrm>
            <a:off x="4648200" y="1600200"/>
            <a:ext cx="4241800" cy="4775200"/>
          </a:xfrm>
          <a:solidFill>
            <a:schemeClr val="accent6">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a:normAutofit fontScale="77500" lnSpcReduction="20000"/>
          </a:bodyPr>
          <a:lstStyle/>
          <a:p>
            <a:pPr marL="0" indent="0">
              <a:buNone/>
            </a:pPr>
            <a:r>
              <a:rPr lang="en-US" dirty="0" smtClean="0">
                <a:solidFill>
                  <a:schemeClr val="tx1"/>
                </a:solidFill>
              </a:rPr>
              <a:t>Examples of Component @ Proficient/Excellent…</a:t>
            </a:r>
          </a:p>
          <a:p>
            <a:pPr>
              <a:buFont typeface="Arial" panose="020B0604020202020204" pitchFamily="34" charset="0"/>
              <a:buChar char="•"/>
            </a:pPr>
            <a:r>
              <a:rPr lang="en-US" dirty="0" smtClean="0">
                <a:solidFill>
                  <a:schemeClr val="tx1"/>
                </a:solidFill>
              </a:rPr>
              <a:t>Proficient:</a:t>
            </a:r>
          </a:p>
          <a:p>
            <a:pPr marL="0" lvl="0" indent="0">
              <a:buNone/>
            </a:pPr>
            <a:r>
              <a:rPr lang="en-US" dirty="0">
                <a:solidFill>
                  <a:schemeClr val="tx1"/>
                </a:solidFill>
              </a:rPr>
              <a:t>The learning centers are organized and materials/supplies visually labeled with colored pictures or flowcharts for students to use independent of the teacher. </a:t>
            </a:r>
            <a:endParaRPr lang="en-US" dirty="0" smtClean="0">
              <a:solidFill>
                <a:schemeClr val="tx1"/>
              </a:solidFill>
            </a:endParaRPr>
          </a:p>
          <a:p>
            <a:pPr lvl="0"/>
            <a:r>
              <a:rPr lang="en-US" dirty="0" smtClean="0">
                <a:solidFill>
                  <a:schemeClr val="tx1"/>
                </a:solidFill>
              </a:rPr>
              <a:t>Excellent:</a:t>
            </a:r>
          </a:p>
          <a:p>
            <a:pPr marL="0" lvl="0" indent="0">
              <a:buNone/>
            </a:pPr>
            <a:r>
              <a:rPr lang="en-US" dirty="0" smtClean="0">
                <a:solidFill>
                  <a:schemeClr val="tx1"/>
                </a:solidFill>
              </a:rPr>
              <a:t>Students </a:t>
            </a:r>
            <a:r>
              <a:rPr lang="en-US" dirty="0">
                <a:solidFill>
                  <a:schemeClr val="tx1"/>
                </a:solidFill>
              </a:rPr>
              <a:t>maintain the learning centers by using the center’s colored pictures or flowcharts that highlight how the center should look before moving to the next one.</a:t>
            </a:r>
          </a:p>
          <a:p>
            <a:pPr marL="0" indent="0">
              <a:buNone/>
            </a:pPr>
            <a:endParaRPr lang="en-US" dirty="0"/>
          </a:p>
          <a:p>
            <a:pPr>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257408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dissolv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dissolv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3124201"/>
            <a:ext cx="5054600" cy="609594"/>
          </a:xfrm>
          <a:prstGeom prst="rect">
            <a:avLst/>
          </a:prstGeom>
          <a:solidFill>
            <a:schemeClr val="accent6">
              <a:lumMod val="50000"/>
            </a:schemeClr>
          </a:solidFill>
          <a:effectLst>
            <a:glow>
              <a:schemeClr val="accent6">
                <a:lumMod val="60000"/>
                <a:lumOff val="40000"/>
              </a:schemeClr>
            </a:glow>
            <a:outerShdw blurRad="40000" dist="23000" dir="5400000" rotWithShape="0">
              <a:srgbClr val="000000">
                <a:alpha val="35000"/>
              </a:srgbClr>
            </a:outerShdw>
            <a:softEdge rad="50800"/>
          </a:effectLst>
        </p:spPr>
        <p:style>
          <a:lnRef idx="1">
            <a:schemeClr val="accent1"/>
          </a:lnRef>
          <a:fillRef idx="3">
            <a:schemeClr val="accent1"/>
          </a:fillRef>
          <a:effectRef idx="2">
            <a:schemeClr val="accent1"/>
          </a:effectRef>
          <a:fontRef idx="minor">
            <a:schemeClr val="lt1"/>
          </a:fontRef>
        </p:style>
        <p:txBody>
          <a:bodyPr tIns="91440" bIns="91440" anchor="ctr"/>
          <a:lstStyle/>
          <a:p>
            <a:pPr algn="ctr">
              <a:defRPr/>
            </a:pPr>
            <a:r>
              <a:rPr lang="en-US" sz="2400" dirty="0"/>
              <a:t>The Danielson Framework for Teaching</a:t>
            </a:r>
          </a:p>
        </p:txBody>
      </p:sp>
      <p:pic>
        <p:nvPicPr>
          <p:cNvPr id="50180" name="Picture 1"/>
          <p:cNvPicPr>
            <a:picLocks noChangeAspect="1"/>
          </p:cNvPicPr>
          <p:nvPr/>
        </p:nvPicPr>
        <p:blipFill>
          <a:blip r:embed="rId3">
            <a:alphaModFix amt="58000"/>
            <a:extLst>
              <a:ext uri="{28A0092B-C50C-407E-A947-70E740481C1C}">
                <a14:useLocalDpi xmlns:a14="http://schemas.microsoft.com/office/drawing/2010/main" val="0"/>
              </a:ext>
            </a:extLst>
          </a:blip>
          <a:srcRect/>
          <a:stretch>
            <a:fillRect/>
          </a:stretch>
        </p:blipFill>
        <p:spPr bwMode="auto">
          <a:xfrm>
            <a:off x="0" y="193675"/>
            <a:ext cx="9144000" cy="6526213"/>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0" y="3592513"/>
            <a:ext cx="43957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chemeClr val="bg1">
                    <a:lumMod val="50000"/>
                  </a:schemeClr>
                </a:solidFill>
              </a:rPr>
              <a:t>D4 Big Idea: Change Agent</a:t>
            </a:r>
          </a:p>
        </p:txBody>
      </p:sp>
      <p:sp>
        <p:nvSpPr>
          <p:cNvPr id="9" name="TextBox 8"/>
          <p:cNvSpPr txBox="1">
            <a:spLocks noChangeArrowheads="1"/>
          </p:cNvSpPr>
          <p:nvPr/>
        </p:nvSpPr>
        <p:spPr bwMode="auto">
          <a:xfrm>
            <a:off x="138112" y="1325563"/>
            <a:ext cx="43957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chemeClr val="bg1">
                    <a:lumMod val="50000"/>
                  </a:schemeClr>
                </a:solidFill>
              </a:rPr>
              <a:t>D1 DESIGN Cluster:          1c/1f/1e</a:t>
            </a:r>
          </a:p>
        </p:txBody>
      </p:sp>
      <p:sp>
        <p:nvSpPr>
          <p:cNvPr id="10" name="TextBox 9"/>
          <p:cNvSpPr txBox="1">
            <a:spLocks noChangeArrowheads="1"/>
          </p:cNvSpPr>
          <p:nvPr/>
        </p:nvSpPr>
        <p:spPr bwMode="auto">
          <a:xfrm>
            <a:off x="4548188" y="204788"/>
            <a:ext cx="4395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chemeClr val="bg1">
                    <a:lumMod val="50000"/>
                  </a:schemeClr>
                </a:solidFill>
              </a:rPr>
              <a:t>D2 Big Idea: Gatekeeper</a:t>
            </a:r>
          </a:p>
        </p:txBody>
      </p:sp>
      <p:sp>
        <p:nvSpPr>
          <p:cNvPr id="11" name="TextBox 10"/>
          <p:cNvSpPr txBox="1">
            <a:spLocks noChangeArrowheads="1"/>
          </p:cNvSpPr>
          <p:nvPr/>
        </p:nvSpPr>
        <p:spPr bwMode="auto">
          <a:xfrm>
            <a:off x="4533900" y="3390900"/>
            <a:ext cx="43957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chemeClr val="bg1">
                    <a:lumMod val="50000"/>
                  </a:schemeClr>
                </a:solidFill>
              </a:rPr>
              <a:t>D3 Big Idea: Instructional “Magic”</a:t>
            </a:r>
          </a:p>
        </p:txBody>
      </p:sp>
      <p:sp>
        <p:nvSpPr>
          <p:cNvPr id="12" name="TextBox 11"/>
          <p:cNvSpPr txBox="1">
            <a:spLocks noChangeArrowheads="1"/>
          </p:cNvSpPr>
          <p:nvPr/>
        </p:nvSpPr>
        <p:spPr bwMode="auto">
          <a:xfrm>
            <a:off x="0" y="173038"/>
            <a:ext cx="43957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chemeClr val="bg1">
                    <a:lumMod val="50000"/>
                  </a:schemeClr>
                </a:solidFill>
              </a:rPr>
              <a:t>D1 Big Idea: Instructional “Magic Maker”</a:t>
            </a:r>
          </a:p>
        </p:txBody>
      </p:sp>
      <p:sp>
        <p:nvSpPr>
          <p:cNvPr id="16" name="TextBox 15"/>
          <p:cNvSpPr txBox="1">
            <a:spLocks noChangeArrowheads="1"/>
          </p:cNvSpPr>
          <p:nvPr/>
        </p:nvSpPr>
        <p:spPr bwMode="auto">
          <a:xfrm>
            <a:off x="4589463" y="1325563"/>
            <a:ext cx="43957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chemeClr val="bg1">
                    <a:lumMod val="50000"/>
                  </a:schemeClr>
                </a:solidFill>
              </a:rPr>
              <a:t>D2 MANAGEMENT Cluster:  2c/2d/2e</a:t>
            </a:r>
          </a:p>
        </p:txBody>
      </p:sp>
      <p:sp>
        <p:nvSpPr>
          <p:cNvPr id="17" name="TextBox 16"/>
          <p:cNvSpPr txBox="1">
            <a:spLocks noChangeArrowheads="1"/>
          </p:cNvSpPr>
          <p:nvPr/>
        </p:nvSpPr>
        <p:spPr bwMode="auto">
          <a:xfrm>
            <a:off x="138112" y="4516438"/>
            <a:ext cx="43957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chemeClr val="bg1">
                    <a:lumMod val="50000"/>
                  </a:schemeClr>
                </a:solidFill>
              </a:rPr>
              <a:t>D4 PROFESSIONALISM Cluster:  4d/4e/4f</a:t>
            </a:r>
          </a:p>
        </p:txBody>
      </p:sp>
      <p:sp>
        <p:nvSpPr>
          <p:cNvPr id="18" name="TextBox 17"/>
          <p:cNvSpPr txBox="1">
            <a:spLocks noChangeArrowheads="1"/>
          </p:cNvSpPr>
          <p:nvPr/>
        </p:nvSpPr>
        <p:spPr bwMode="auto">
          <a:xfrm>
            <a:off x="4589463" y="4357688"/>
            <a:ext cx="43957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2800" b="1" dirty="0">
                <a:solidFill>
                  <a:srgbClr val="000000"/>
                </a:solidFill>
              </a:rPr>
              <a:t>D2/D3 ENGAGEMENT Cluster:  </a:t>
            </a:r>
            <a:r>
              <a:rPr lang="en-US" sz="2800" b="1" dirty="0" smtClean="0">
                <a:solidFill>
                  <a:srgbClr val="000000"/>
                </a:solidFill>
              </a:rPr>
              <a:t>2b/3a</a:t>
            </a:r>
            <a:r>
              <a:rPr lang="en-US" sz="2800" b="1" dirty="0">
                <a:solidFill>
                  <a:srgbClr val="000000"/>
                </a:solidFill>
              </a:rPr>
              <a:t>/3b/3c</a:t>
            </a:r>
          </a:p>
        </p:txBody>
      </p:sp>
      <p:sp>
        <p:nvSpPr>
          <p:cNvPr id="19" name="TextBox 18"/>
          <p:cNvSpPr txBox="1">
            <a:spLocks noChangeArrowheads="1"/>
          </p:cNvSpPr>
          <p:nvPr/>
        </p:nvSpPr>
        <p:spPr bwMode="auto">
          <a:xfrm>
            <a:off x="4533900" y="5456238"/>
            <a:ext cx="45958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i="1" dirty="0">
                <a:solidFill>
                  <a:schemeClr val="bg1">
                    <a:lumMod val="50000"/>
                  </a:schemeClr>
                </a:solidFill>
              </a:rPr>
              <a:t>D3 ASSESSMENT Cluster:  3d/3e</a:t>
            </a:r>
          </a:p>
        </p:txBody>
      </p:sp>
    </p:spTree>
    <p:extLst>
      <p:ext uri="{BB962C8B-B14F-4D97-AF65-F5344CB8AC3E}">
        <p14:creationId xmlns:p14="http://schemas.microsoft.com/office/powerpoint/2010/main" val="33786082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7" grpId="0"/>
      <p:bldP spid="18"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2b: Establishing a Culture for Learning</a:t>
            </a:r>
            <a:endParaRPr lang="en-US" b="1" dirty="0"/>
          </a:p>
        </p:txBody>
      </p:sp>
      <p:sp>
        <p:nvSpPr>
          <p:cNvPr id="4" name="Content Placeholder 3"/>
          <p:cNvSpPr>
            <a:spLocks noGrp="1"/>
          </p:cNvSpPr>
          <p:nvPr>
            <p:ph sz="half" idx="1"/>
          </p:nvPr>
        </p:nvSpPr>
        <p:spPr>
          <a:xfrm>
            <a:off x="457200" y="1600200"/>
            <a:ext cx="4038600" cy="4775200"/>
          </a:xfrm>
          <a:solidFill>
            <a:schemeClr val="accent6">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a:normAutofit fontScale="92500" lnSpcReduction="20000"/>
          </a:bodyPr>
          <a:lstStyle/>
          <a:p>
            <a:pPr marL="0" indent="0">
              <a:buNone/>
            </a:pPr>
            <a:r>
              <a:rPr lang="en-US" dirty="0" smtClean="0">
                <a:solidFill>
                  <a:schemeClr val="tx1"/>
                </a:solidFill>
              </a:rPr>
              <a:t>What to Look/Listen for in this component?</a:t>
            </a:r>
          </a:p>
          <a:p>
            <a:r>
              <a:rPr lang="en-US" dirty="0" smtClean="0">
                <a:solidFill>
                  <a:schemeClr val="tx1"/>
                </a:solidFill>
              </a:rPr>
              <a:t>Values what is being learned</a:t>
            </a:r>
          </a:p>
          <a:p>
            <a:r>
              <a:rPr lang="en-US" dirty="0" smtClean="0">
                <a:solidFill>
                  <a:schemeClr val="tx1"/>
                </a:solidFill>
              </a:rPr>
              <a:t>High Expectations for learning &amp; participation</a:t>
            </a:r>
          </a:p>
          <a:p>
            <a:r>
              <a:rPr lang="en-US" dirty="0" smtClean="0">
                <a:solidFill>
                  <a:schemeClr val="tx1"/>
                </a:solidFill>
              </a:rPr>
              <a:t>Expectation for high-quality work</a:t>
            </a:r>
          </a:p>
          <a:p>
            <a:r>
              <a:rPr lang="en-US" dirty="0" smtClean="0">
                <a:solidFill>
                  <a:schemeClr val="tx1"/>
                </a:solidFill>
              </a:rPr>
              <a:t>Expectation &amp; recognition for effort &amp; persistence</a:t>
            </a:r>
          </a:p>
          <a:p>
            <a:endParaRPr lang="en-US" dirty="0"/>
          </a:p>
        </p:txBody>
      </p:sp>
      <p:sp>
        <p:nvSpPr>
          <p:cNvPr id="5" name="Content Placeholder 4"/>
          <p:cNvSpPr>
            <a:spLocks noGrp="1"/>
          </p:cNvSpPr>
          <p:nvPr>
            <p:ph sz="half" idx="2"/>
          </p:nvPr>
        </p:nvSpPr>
        <p:spPr>
          <a:xfrm>
            <a:off x="4648200" y="1600200"/>
            <a:ext cx="4241800" cy="4775200"/>
          </a:xfrm>
          <a:solidFill>
            <a:schemeClr val="accent6">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a:normAutofit fontScale="92500" lnSpcReduction="20000"/>
          </a:bodyPr>
          <a:lstStyle/>
          <a:p>
            <a:pPr marL="0" indent="0">
              <a:buNone/>
            </a:pPr>
            <a:r>
              <a:rPr lang="en-US" dirty="0" smtClean="0">
                <a:solidFill>
                  <a:schemeClr val="tx1"/>
                </a:solidFill>
              </a:rPr>
              <a:t>Examples of Component @ Proficient/Excellent…</a:t>
            </a:r>
          </a:p>
          <a:p>
            <a:pPr>
              <a:buFont typeface="Wingdings" charset="2"/>
              <a:buChar char="q"/>
            </a:pPr>
            <a:r>
              <a:rPr lang="en-US" dirty="0" smtClean="0">
                <a:solidFill>
                  <a:schemeClr val="tx1"/>
                </a:solidFill>
              </a:rPr>
              <a:t>Proficient: The teacher says, “This activity is really important for us to learn about because we will be using it when…”</a:t>
            </a:r>
          </a:p>
          <a:p>
            <a:pPr marL="0" indent="0">
              <a:buNone/>
            </a:pPr>
            <a:endParaRPr lang="en-US" dirty="0" smtClean="0">
              <a:solidFill>
                <a:schemeClr val="tx1"/>
              </a:solidFill>
            </a:endParaRPr>
          </a:p>
          <a:p>
            <a:pPr>
              <a:buFont typeface="Wingdings" charset="2"/>
              <a:buChar char="q"/>
            </a:pPr>
            <a:r>
              <a:rPr lang="en-US" dirty="0" smtClean="0">
                <a:solidFill>
                  <a:schemeClr val="tx1"/>
                </a:solidFill>
              </a:rPr>
              <a:t>Excellent: The teacher shares personal interest with learning concept and then links the work to future learning.</a:t>
            </a:r>
          </a:p>
          <a:p>
            <a:pPr marL="0" indent="0">
              <a:buNone/>
            </a:pPr>
            <a:endParaRPr lang="en-US" dirty="0"/>
          </a:p>
        </p:txBody>
      </p:sp>
    </p:spTree>
    <p:extLst>
      <p:ext uri="{BB962C8B-B14F-4D97-AF65-F5344CB8AC3E}">
        <p14:creationId xmlns:p14="http://schemas.microsoft.com/office/powerpoint/2010/main" val="70998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dissolv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dissolv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dissolv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3a: Communicating with Students</a:t>
            </a:r>
            <a:endParaRPr lang="en-US" b="1" dirty="0"/>
          </a:p>
        </p:txBody>
      </p:sp>
      <p:sp>
        <p:nvSpPr>
          <p:cNvPr id="4" name="Content Placeholder 3"/>
          <p:cNvSpPr>
            <a:spLocks noGrp="1"/>
          </p:cNvSpPr>
          <p:nvPr>
            <p:ph sz="half" idx="1"/>
          </p:nvPr>
        </p:nvSpPr>
        <p:spPr>
          <a:xfrm>
            <a:off x="457200" y="1600200"/>
            <a:ext cx="4038600" cy="4775200"/>
          </a:xfrm>
          <a:solidFill>
            <a:srgbClr val="FF9999"/>
          </a:solidFill>
        </p:spPr>
        <p:style>
          <a:lnRef idx="2">
            <a:schemeClr val="accent3">
              <a:shade val="50000"/>
            </a:schemeClr>
          </a:lnRef>
          <a:fillRef idx="1">
            <a:schemeClr val="accent3"/>
          </a:fillRef>
          <a:effectRef idx="0">
            <a:schemeClr val="accent3"/>
          </a:effectRef>
          <a:fontRef idx="minor">
            <a:schemeClr val="lt1"/>
          </a:fontRef>
        </p:style>
        <p:txBody>
          <a:bodyPr>
            <a:normAutofit fontScale="85000" lnSpcReduction="20000"/>
          </a:bodyPr>
          <a:lstStyle/>
          <a:p>
            <a:pPr marL="0" indent="0">
              <a:buNone/>
            </a:pPr>
            <a:r>
              <a:rPr lang="en-US" dirty="0" smtClean="0">
                <a:solidFill>
                  <a:schemeClr val="tx1"/>
                </a:solidFill>
              </a:rPr>
              <a:t>What to Look/Listen for in this component?</a:t>
            </a:r>
          </a:p>
          <a:p>
            <a:r>
              <a:rPr lang="en-US" dirty="0" smtClean="0">
                <a:solidFill>
                  <a:schemeClr val="tx1"/>
                </a:solidFill>
              </a:rPr>
              <a:t>Clarity of lesson purpose</a:t>
            </a:r>
          </a:p>
          <a:p>
            <a:r>
              <a:rPr lang="en-US" dirty="0" smtClean="0">
                <a:solidFill>
                  <a:schemeClr val="tx1"/>
                </a:solidFill>
              </a:rPr>
              <a:t>Clear directions and procedures specific to the lesson activities</a:t>
            </a:r>
          </a:p>
          <a:p>
            <a:r>
              <a:rPr lang="en-US" dirty="0" smtClean="0">
                <a:solidFill>
                  <a:schemeClr val="tx1"/>
                </a:solidFill>
              </a:rPr>
              <a:t>Absence of content errors and clear explanations of concepts and strategies</a:t>
            </a:r>
          </a:p>
          <a:p>
            <a:r>
              <a:rPr lang="en-US" dirty="0" smtClean="0">
                <a:solidFill>
                  <a:schemeClr val="tx1"/>
                </a:solidFill>
              </a:rPr>
              <a:t>Correct and imaginative use of language</a:t>
            </a:r>
          </a:p>
          <a:p>
            <a:endParaRPr lang="en-US" dirty="0"/>
          </a:p>
        </p:txBody>
      </p:sp>
      <p:sp>
        <p:nvSpPr>
          <p:cNvPr id="5" name="Content Placeholder 4"/>
          <p:cNvSpPr>
            <a:spLocks noGrp="1"/>
          </p:cNvSpPr>
          <p:nvPr>
            <p:ph sz="half" idx="2"/>
          </p:nvPr>
        </p:nvSpPr>
        <p:spPr>
          <a:xfrm>
            <a:off x="4648200" y="1600200"/>
            <a:ext cx="4241800" cy="4775200"/>
          </a:xfrm>
          <a:solidFill>
            <a:srgbClr val="FF9999"/>
          </a:solidFill>
        </p:spPr>
        <p:style>
          <a:lnRef idx="2">
            <a:schemeClr val="accent3">
              <a:shade val="50000"/>
            </a:schemeClr>
          </a:lnRef>
          <a:fillRef idx="1">
            <a:schemeClr val="accent3"/>
          </a:fillRef>
          <a:effectRef idx="0">
            <a:schemeClr val="accent3"/>
          </a:effectRef>
          <a:fontRef idx="minor">
            <a:schemeClr val="lt1"/>
          </a:fontRef>
        </p:style>
        <p:txBody>
          <a:bodyPr>
            <a:normAutofit fontScale="85000" lnSpcReduction="20000"/>
          </a:bodyPr>
          <a:lstStyle/>
          <a:p>
            <a:pPr marL="0" indent="0">
              <a:buNone/>
            </a:pPr>
            <a:r>
              <a:rPr lang="en-US" dirty="0" smtClean="0">
                <a:solidFill>
                  <a:schemeClr val="tx1"/>
                </a:solidFill>
              </a:rPr>
              <a:t>Examples of Component @ Proficient/Excellent…</a:t>
            </a:r>
          </a:p>
          <a:p>
            <a:pPr>
              <a:buFont typeface="Wingdings" charset="2"/>
              <a:buChar char="q"/>
            </a:pPr>
            <a:r>
              <a:rPr lang="en-US" dirty="0" smtClean="0">
                <a:solidFill>
                  <a:schemeClr val="tx1"/>
                </a:solidFill>
              </a:rPr>
              <a:t>Proficient: The teacher models to </a:t>
            </a:r>
            <a:r>
              <a:rPr lang="en-US" dirty="0" err="1" smtClean="0">
                <a:solidFill>
                  <a:schemeClr val="tx1"/>
                </a:solidFill>
              </a:rPr>
              <a:t>Ss</a:t>
            </a:r>
            <a:r>
              <a:rPr lang="en-US" dirty="0" smtClean="0">
                <a:solidFill>
                  <a:schemeClr val="tx1"/>
                </a:solidFill>
              </a:rPr>
              <a:t> how to compare and contrast two stories.</a:t>
            </a:r>
          </a:p>
          <a:p>
            <a:pPr marL="0" indent="0">
              <a:buNone/>
            </a:pPr>
            <a:endParaRPr lang="en-US" dirty="0" smtClean="0">
              <a:solidFill>
                <a:schemeClr val="tx1"/>
              </a:solidFill>
            </a:endParaRPr>
          </a:p>
          <a:p>
            <a:pPr>
              <a:buFont typeface="Wingdings" charset="2"/>
              <a:buChar char="q"/>
            </a:pPr>
            <a:r>
              <a:rPr lang="en-US" dirty="0" smtClean="0">
                <a:solidFill>
                  <a:schemeClr val="tx1"/>
                </a:solidFill>
              </a:rPr>
              <a:t>Excellent: The teacher uses the Venn diagram to compare and contrast two stories while inviting </a:t>
            </a:r>
            <a:r>
              <a:rPr lang="en-US" dirty="0" err="1" smtClean="0">
                <a:solidFill>
                  <a:schemeClr val="tx1"/>
                </a:solidFill>
              </a:rPr>
              <a:t>Ss</a:t>
            </a:r>
            <a:r>
              <a:rPr lang="en-US" dirty="0" smtClean="0">
                <a:solidFill>
                  <a:schemeClr val="tx1"/>
                </a:solidFill>
              </a:rPr>
              <a:t> to add their ideas and relevant experiences as she “thinks out loud” the connections to the learning process.</a:t>
            </a:r>
            <a:endParaRPr lang="en-US" dirty="0">
              <a:solidFill>
                <a:schemeClr val="tx1"/>
              </a:solidFill>
            </a:endParaRPr>
          </a:p>
        </p:txBody>
      </p:sp>
    </p:spTree>
    <p:extLst>
      <p:ext uri="{BB962C8B-B14F-4D97-AF65-F5344CB8AC3E}">
        <p14:creationId xmlns:p14="http://schemas.microsoft.com/office/powerpoint/2010/main" val="25445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dissolv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dissolv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dissolv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Work to Date</a:t>
            </a:r>
            <a:endParaRPr lang="en-US" b="1" dirty="0"/>
          </a:p>
        </p:txBody>
      </p:sp>
      <p:sp>
        <p:nvSpPr>
          <p:cNvPr id="3" name="Content Placeholder 2"/>
          <p:cNvSpPr>
            <a:spLocks noGrp="1"/>
          </p:cNvSpPr>
          <p:nvPr>
            <p:ph idx="1"/>
          </p:nvPr>
        </p:nvSpPr>
        <p:spPr/>
        <p:txBody>
          <a:bodyPr>
            <a:normAutofit/>
          </a:bodyPr>
          <a:lstStyle/>
          <a:p>
            <a:pPr>
              <a:spcBef>
                <a:spcPct val="0"/>
              </a:spcBef>
            </a:pPr>
            <a:r>
              <a:rPr lang="en-US" altLang="en-US" sz="2400" dirty="0" smtClean="0"/>
              <a:t>September 2012 </a:t>
            </a:r>
            <a:r>
              <a:rPr lang="en-US" altLang="en-US" sz="2400" dirty="0"/>
              <a:t>– December 2013: Convened early childhood (PreK-3) stakeholders to develop early learning examples for the rubric (SEE HANDOUT)</a:t>
            </a:r>
            <a:endParaRPr lang="en-US" altLang="en-US" sz="2400" dirty="0" smtClean="0"/>
          </a:p>
          <a:p>
            <a:pPr>
              <a:spcBef>
                <a:spcPct val="0"/>
              </a:spcBef>
            </a:pPr>
            <a:r>
              <a:rPr lang="en-US" altLang="en-US" sz="2400" dirty="0" smtClean="0"/>
              <a:t>Winter 2012: NBCT’s developed early learning examples and coded PreK-3 videos using Framework for use in training</a:t>
            </a:r>
          </a:p>
          <a:p>
            <a:pPr>
              <a:spcBef>
                <a:spcPct val="0"/>
              </a:spcBef>
            </a:pPr>
            <a:r>
              <a:rPr lang="en-US" sz="2400" dirty="0"/>
              <a:t>June 2014 – Present: Conducting the PreK-3 Danielson Validation Study</a:t>
            </a:r>
          </a:p>
          <a:p>
            <a:r>
              <a:rPr lang="en-US" sz="2400" dirty="0" smtClean="0"/>
              <a:t>January 2015 - Present: Convening Preschool for All coaches to review and revise the early learning examples for the rubric</a:t>
            </a:r>
          </a:p>
          <a:p>
            <a:r>
              <a:rPr lang="en-US" sz="2400" dirty="0" smtClean="0"/>
              <a:t>March 2015 – Present: Working with The Center to plan for training on the Danielson for PreK teachers</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0438" y="5900738"/>
            <a:ext cx="18034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74314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3b: Using Questioning &amp; Discussion Techniques</a:t>
            </a:r>
            <a:endParaRPr lang="en-US" b="1" dirty="0"/>
          </a:p>
        </p:txBody>
      </p:sp>
      <p:sp>
        <p:nvSpPr>
          <p:cNvPr id="4" name="Content Placeholder 3"/>
          <p:cNvSpPr>
            <a:spLocks noGrp="1"/>
          </p:cNvSpPr>
          <p:nvPr>
            <p:ph sz="half" idx="1"/>
          </p:nvPr>
        </p:nvSpPr>
        <p:spPr>
          <a:xfrm>
            <a:off x="457200" y="1600200"/>
            <a:ext cx="4038600" cy="5016500"/>
          </a:xfrm>
          <a:solidFill>
            <a:srgbClr val="FF9999"/>
          </a:solidFill>
        </p:spPr>
        <p:style>
          <a:lnRef idx="2">
            <a:schemeClr val="accent4">
              <a:shade val="50000"/>
            </a:schemeClr>
          </a:lnRef>
          <a:fillRef idx="1">
            <a:schemeClr val="accent4"/>
          </a:fillRef>
          <a:effectRef idx="0">
            <a:schemeClr val="accent4"/>
          </a:effectRef>
          <a:fontRef idx="minor">
            <a:schemeClr val="lt1"/>
          </a:fontRef>
        </p:style>
        <p:txBody>
          <a:bodyPr>
            <a:normAutofit fontScale="70000" lnSpcReduction="20000"/>
          </a:bodyPr>
          <a:lstStyle/>
          <a:p>
            <a:pPr marL="0" indent="0">
              <a:buNone/>
            </a:pPr>
            <a:r>
              <a:rPr lang="en-US" dirty="0" smtClean="0">
                <a:solidFill>
                  <a:schemeClr val="tx1"/>
                </a:solidFill>
              </a:rPr>
              <a:t>What to Look/Listen for in this component?</a:t>
            </a:r>
          </a:p>
          <a:p>
            <a:r>
              <a:rPr lang="en-US" dirty="0" smtClean="0">
                <a:solidFill>
                  <a:schemeClr val="tx1"/>
                </a:solidFill>
              </a:rPr>
              <a:t>Questions of high cognitive challenge, formulated by both </a:t>
            </a:r>
            <a:r>
              <a:rPr lang="en-US" dirty="0" err="1" smtClean="0">
                <a:solidFill>
                  <a:schemeClr val="tx1"/>
                </a:solidFill>
              </a:rPr>
              <a:t>Ss</a:t>
            </a:r>
            <a:r>
              <a:rPr lang="en-US" dirty="0" smtClean="0">
                <a:solidFill>
                  <a:schemeClr val="tx1"/>
                </a:solidFill>
              </a:rPr>
              <a:t> and T</a:t>
            </a:r>
          </a:p>
          <a:p>
            <a:r>
              <a:rPr lang="en-US" dirty="0" smtClean="0">
                <a:solidFill>
                  <a:schemeClr val="tx1"/>
                </a:solidFill>
              </a:rPr>
              <a:t>Questions with multiple correct answers or multiple approaches, even when there is a single correct response</a:t>
            </a:r>
          </a:p>
          <a:p>
            <a:r>
              <a:rPr lang="en-US" dirty="0" smtClean="0">
                <a:solidFill>
                  <a:schemeClr val="tx1"/>
                </a:solidFill>
              </a:rPr>
              <a:t>Effective use of S responses and ideas</a:t>
            </a:r>
          </a:p>
          <a:p>
            <a:r>
              <a:rPr lang="en-US" dirty="0" smtClean="0">
                <a:solidFill>
                  <a:schemeClr val="tx1"/>
                </a:solidFill>
              </a:rPr>
              <a:t>Discussion, w/the T stepping out of the central, mediating role</a:t>
            </a:r>
          </a:p>
          <a:p>
            <a:r>
              <a:rPr lang="en-US" dirty="0" smtClean="0">
                <a:solidFill>
                  <a:schemeClr val="tx1"/>
                </a:solidFill>
              </a:rPr>
              <a:t>Focus on reasoning exhibited by </a:t>
            </a:r>
            <a:r>
              <a:rPr lang="en-US" dirty="0" err="1" smtClean="0">
                <a:solidFill>
                  <a:schemeClr val="tx1"/>
                </a:solidFill>
              </a:rPr>
              <a:t>Ss</a:t>
            </a:r>
            <a:r>
              <a:rPr lang="en-US" dirty="0" smtClean="0">
                <a:solidFill>
                  <a:schemeClr val="tx1"/>
                </a:solidFill>
              </a:rPr>
              <a:t> in discussion</a:t>
            </a:r>
          </a:p>
          <a:p>
            <a:r>
              <a:rPr lang="en-US" dirty="0" smtClean="0">
                <a:solidFill>
                  <a:schemeClr val="tx1"/>
                </a:solidFill>
              </a:rPr>
              <a:t>High levels of S participation</a:t>
            </a:r>
          </a:p>
          <a:p>
            <a:endParaRPr lang="en-US" dirty="0" smtClean="0"/>
          </a:p>
          <a:p>
            <a:endParaRPr lang="en-US" dirty="0"/>
          </a:p>
        </p:txBody>
      </p:sp>
      <p:sp>
        <p:nvSpPr>
          <p:cNvPr id="5" name="Content Placeholder 4"/>
          <p:cNvSpPr>
            <a:spLocks noGrp="1"/>
          </p:cNvSpPr>
          <p:nvPr>
            <p:ph sz="half" idx="2"/>
          </p:nvPr>
        </p:nvSpPr>
        <p:spPr>
          <a:xfrm>
            <a:off x="4648200" y="1600200"/>
            <a:ext cx="4241800" cy="5016500"/>
          </a:xfrm>
          <a:solidFill>
            <a:srgbClr val="FF9999"/>
          </a:solidFill>
        </p:spPr>
        <p:style>
          <a:lnRef idx="2">
            <a:schemeClr val="accent4">
              <a:shade val="50000"/>
            </a:schemeClr>
          </a:lnRef>
          <a:fillRef idx="1">
            <a:schemeClr val="accent4"/>
          </a:fillRef>
          <a:effectRef idx="0">
            <a:schemeClr val="accent4"/>
          </a:effectRef>
          <a:fontRef idx="minor">
            <a:schemeClr val="lt1"/>
          </a:fontRef>
        </p:style>
        <p:txBody>
          <a:bodyPr>
            <a:normAutofit fontScale="70000" lnSpcReduction="20000"/>
          </a:bodyPr>
          <a:lstStyle/>
          <a:p>
            <a:pPr marL="0" indent="0">
              <a:buNone/>
            </a:pPr>
            <a:r>
              <a:rPr lang="en-US" sz="3400" dirty="0" smtClean="0">
                <a:solidFill>
                  <a:schemeClr val="tx1"/>
                </a:solidFill>
              </a:rPr>
              <a:t>Examples of Component @ Proficient/Excellent…</a:t>
            </a:r>
          </a:p>
          <a:p>
            <a:pPr>
              <a:buFont typeface="Wingdings" charset="2"/>
              <a:buChar char="q"/>
            </a:pPr>
            <a:r>
              <a:rPr lang="en-US" sz="3400" dirty="0" smtClean="0">
                <a:solidFill>
                  <a:schemeClr val="tx1"/>
                </a:solidFill>
              </a:rPr>
              <a:t>Proficient: The teacher poses a question, asking every S to draw a picture/write a brief response and then share with a partner.</a:t>
            </a:r>
          </a:p>
          <a:p>
            <a:pPr marL="0" indent="0">
              <a:buNone/>
            </a:pPr>
            <a:endParaRPr lang="en-US" sz="3400" dirty="0" smtClean="0">
              <a:solidFill>
                <a:schemeClr val="tx1"/>
              </a:solidFill>
            </a:endParaRPr>
          </a:p>
          <a:p>
            <a:pPr>
              <a:buFont typeface="Wingdings" charset="2"/>
              <a:buChar char="q"/>
            </a:pPr>
            <a:r>
              <a:rPr lang="en-US" sz="3400" dirty="0" smtClean="0">
                <a:solidFill>
                  <a:schemeClr val="tx1"/>
                </a:solidFill>
              </a:rPr>
              <a:t>Excellent: The teacher asks </a:t>
            </a:r>
            <a:r>
              <a:rPr lang="en-US" sz="3400" dirty="0" err="1" smtClean="0">
                <a:solidFill>
                  <a:schemeClr val="tx1"/>
                </a:solidFill>
              </a:rPr>
              <a:t>Ss</a:t>
            </a:r>
            <a:r>
              <a:rPr lang="en-US" sz="3400" dirty="0" smtClean="0">
                <a:solidFill>
                  <a:schemeClr val="tx1"/>
                </a:solidFill>
              </a:rPr>
              <a:t> in teams, “What is another way to figure this out?” and give teams time to develop additional ideas and then calls on one S from each group to share team’s ideas.</a:t>
            </a:r>
          </a:p>
          <a:p>
            <a:pPr marL="0" indent="0">
              <a:buNone/>
            </a:pPr>
            <a:endParaRPr lang="en-US" dirty="0"/>
          </a:p>
        </p:txBody>
      </p:sp>
    </p:spTree>
    <p:extLst>
      <p:ext uri="{BB962C8B-B14F-4D97-AF65-F5344CB8AC3E}">
        <p14:creationId xmlns:p14="http://schemas.microsoft.com/office/powerpoint/2010/main" val="187535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dissolv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dissolv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dissolv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dissolve">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dissolve">
                                      <p:cBhvr>
                                        <p:cTn id="3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3c: Engaging Students in Learning</a:t>
            </a:r>
            <a:endParaRPr lang="en-US" b="1" dirty="0"/>
          </a:p>
        </p:txBody>
      </p:sp>
      <p:sp>
        <p:nvSpPr>
          <p:cNvPr id="4" name="Content Placeholder 3"/>
          <p:cNvSpPr>
            <a:spLocks noGrp="1"/>
          </p:cNvSpPr>
          <p:nvPr>
            <p:ph sz="half" idx="1"/>
          </p:nvPr>
        </p:nvSpPr>
        <p:spPr>
          <a:xfrm>
            <a:off x="457200" y="1600200"/>
            <a:ext cx="4038600" cy="5054600"/>
          </a:xfrm>
          <a:solidFill>
            <a:srgbClr val="FF9999"/>
          </a:solidFill>
        </p:spPr>
        <p:style>
          <a:lnRef idx="2">
            <a:schemeClr val="accent5">
              <a:shade val="50000"/>
            </a:schemeClr>
          </a:lnRef>
          <a:fillRef idx="1">
            <a:schemeClr val="accent5"/>
          </a:fillRef>
          <a:effectRef idx="0">
            <a:schemeClr val="accent5"/>
          </a:effectRef>
          <a:fontRef idx="minor">
            <a:schemeClr val="lt1"/>
          </a:fontRef>
        </p:style>
        <p:txBody>
          <a:bodyPr>
            <a:normAutofit fontScale="77500" lnSpcReduction="20000"/>
          </a:bodyPr>
          <a:lstStyle/>
          <a:p>
            <a:pPr marL="0" indent="0">
              <a:buNone/>
            </a:pPr>
            <a:r>
              <a:rPr lang="en-US" dirty="0" smtClean="0">
                <a:solidFill>
                  <a:schemeClr val="tx1"/>
                </a:solidFill>
              </a:rPr>
              <a:t>What to Look/Listen for in this component?</a:t>
            </a:r>
          </a:p>
          <a:p>
            <a:r>
              <a:rPr lang="en-US" dirty="0" smtClean="0">
                <a:solidFill>
                  <a:schemeClr val="tx1"/>
                </a:solidFill>
              </a:rPr>
              <a:t>S enthusiasm, interest, thinking, problem-solving</a:t>
            </a:r>
          </a:p>
          <a:p>
            <a:r>
              <a:rPr lang="en-US" dirty="0" smtClean="0">
                <a:solidFill>
                  <a:schemeClr val="tx1"/>
                </a:solidFill>
              </a:rPr>
              <a:t>Learning tasks that require high-level S thinking and invite </a:t>
            </a:r>
            <a:r>
              <a:rPr lang="en-US" dirty="0" err="1" smtClean="0">
                <a:solidFill>
                  <a:schemeClr val="tx1"/>
                </a:solidFill>
              </a:rPr>
              <a:t>Ss</a:t>
            </a:r>
            <a:r>
              <a:rPr lang="en-US" dirty="0" smtClean="0">
                <a:solidFill>
                  <a:schemeClr val="tx1"/>
                </a:solidFill>
              </a:rPr>
              <a:t> to explain their thinking</a:t>
            </a:r>
          </a:p>
          <a:p>
            <a:r>
              <a:rPr lang="en-US" dirty="0" err="1" smtClean="0">
                <a:solidFill>
                  <a:schemeClr val="tx1"/>
                </a:solidFill>
              </a:rPr>
              <a:t>Ss</a:t>
            </a:r>
            <a:r>
              <a:rPr lang="en-US" dirty="0" smtClean="0">
                <a:solidFill>
                  <a:schemeClr val="tx1"/>
                </a:solidFill>
              </a:rPr>
              <a:t> highly motivated to work on all tasks and persistent even when the tasks are challenging</a:t>
            </a:r>
          </a:p>
          <a:p>
            <a:r>
              <a:rPr lang="en-US" dirty="0" err="1" smtClean="0">
                <a:solidFill>
                  <a:schemeClr val="tx1"/>
                </a:solidFill>
              </a:rPr>
              <a:t>Ss</a:t>
            </a:r>
            <a:r>
              <a:rPr lang="en-US" dirty="0" smtClean="0">
                <a:solidFill>
                  <a:schemeClr val="tx1"/>
                </a:solidFill>
              </a:rPr>
              <a:t> actively “working,” rather than watching while their T works</a:t>
            </a:r>
          </a:p>
          <a:p>
            <a:r>
              <a:rPr lang="en-US" dirty="0" smtClean="0">
                <a:solidFill>
                  <a:schemeClr val="tx1"/>
                </a:solidFill>
              </a:rPr>
              <a:t>Suitable pacing of the lesson: neither dragged out nor rushed, w/time for closure &amp; S reflection</a:t>
            </a:r>
          </a:p>
          <a:p>
            <a:endParaRPr lang="en-US" dirty="0"/>
          </a:p>
        </p:txBody>
      </p:sp>
      <p:sp>
        <p:nvSpPr>
          <p:cNvPr id="5" name="Content Placeholder 4"/>
          <p:cNvSpPr>
            <a:spLocks noGrp="1"/>
          </p:cNvSpPr>
          <p:nvPr>
            <p:ph sz="half" idx="2"/>
          </p:nvPr>
        </p:nvSpPr>
        <p:spPr>
          <a:xfrm>
            <a:off x="4648200" y="1600200"/>
            <a:ext cx="4241800" cy="5054600"/>
          </a:xfrm>
          <a:solidFill>
            <a:srgbClr val="FF9999"/>
          </a:solidFill>
        </p:spPr>
        <p:style>
          <a:lnRef idx="2">
            <a:schemeClr val="accent5">
              <a:shade val="50000"/>
            </a:schemeClr>
          </a:lnRef>
          <a:fillRef idx="1">
            <a:schemeClr val="accent5"/>
          </a:fillRef>
          <a:effectRef idx="0">
            <a:schemeClr val="accent5"/>
          </a:effectRef>
          <a:fontRef idx="minor">
            <a:schemeClr val="lt1"/>
          </a:fontRef>
        </p:style>
        <p:txBody>
          <a:bodyPr>
            <a:normAutofit fontScale="77500" lnSpcReduction="20000"/>
          </a:bodyPr>
          <a:lstStyle/>
          <a:p>
            <a:pPr marL="0" indent="0">
              <a:buNone/>
            </a:pPr>
            <a:r>
              <a:rPr lang="en-US" dirty="0" smtClean="0">
                <a:solidFill>
                  <a:schemeClr val="tx1"/>
                </a:solidFill>
              </a:rPr>
              <a:t>Examples of Component @ Proficient/Excellent…</a:t>
            </a:r>
          </a:p>
          <a:p>
            <a:pPr>
              <a:buFont typeface="Wingdings" charset="2"/>
              <a:buChar char="q"/>
            </a:pPr>
            <a:r>
              <a:rPr lang="en-US" dirty="0" smtClean="0">
                <a:solidFill>
                  <a:schemeClr val="tx1"/>
                </a:solidFill>
              </a:rPr>
              <a:t>Proficient: The teacher strategically plans rotations during center time to provide time for students to share their work with each other. </a:t>
            </a:r>
          </a:p>
          <a:p>
            <a:pPr marL="0" indent="0">
              <a:buNone/>
            </a:pPr>
            <a:r>
              <a:rPr lang="en-US" dirty="0" smtClean="0">
                <a:solidFill>
                  <a:schemeClr val="tx1"/>
                </a:solidFill>
              </a:rPr>
              <a:t> </a:t>
            </a:r>
          </a:p>
          <a:p>
            <a:pPr>
              <a:buFont typeface="Wingdings" charset="2"/>
              <a:buChar char="q"/>
            </a:pPr>
            <a:r>
              <a:rPr lang="en-US" dirty="0" smtClean="0">
                <a:solidFill>
                  <a:schemeClr val="tx1"/>
                </a:solidFill>
              </a:rPr>
              <a:t>Excellent: The teacher intentionally provides limited explanations, instructions, and vocabulary necessary to complete center activities, and promotes student interaction to problem solve and find solutions.</a:t>
            </a:r>
          </a:p>
          <a:p>
            <a:pPr marL="0" indent="0">
              <a:buNone/>
            </a:pPr>
            <a:endParaRPr lang="en-US" dirty="0"/>
          </a:p>
        </p:txBody>
      </p:sp>
    </p:spTree>
    <p:extLst>
      <p:ext uri="{BB962C8B-B14F-4D97-AF65-F5344CB8AC3E}">
        <p14:creationId xmlns:p14="http://schemas.microsoft.com/office/powerpoint/2010/main" val="176887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dissolv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dissolv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dissolv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dissolve">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dissolve">
                                      <p:cBhvr>
                                        <p:cTn id="3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3124201"/>
            <a:ext cx="5054600" cy="609594"/>
          </a:xfrm>
          <a:prstGeom prst="rect">
            <a:avLst/>
          </a:prstGeom>
          <a:solidFill>
            <a:schemeClr val="accent6">
              <a:lumMod val="50000"/>
            </a:schemeClr>
          </a:solidFill>
          <a:effectLst>
            <a:glow>
              <a:schemeClr val="accent6">
                <a:lumMod val="60000"/>
                <a:lumOff val="40000"/>
              </a:schemeClr>
            </a:glow>
            <a:outerShdw blurRad="40000" dist="23000" dir="5400000" rotWithShape="0">
              <a:srgbClr val="000000">
                <a:alpha val="35000"/>
              </a:srgbClr>
            </a:outerShdw>
            <a:softEdge rad="50800"/>
          </a:effectLst>
        </p:spPr>
        <p:style>
          <a:lnRef idx="1">
            <a:schemeClr val="accent1"/>
          </a:lnRef>
          <a:fillRef idx="3">
            <a:schemeClr val="accent1"/>
          </a:fillRef>
          <a:effectRef idx="2">
            <a:schemeClr val="accent1"/>
          </a:effectRef>
          <a:fontRef idx="minor">
            <a:schemeClr val="lt1"/>
          </a:fontRef>
        </p:style>
        <p:txBody>
          <a:bodyPr tIns="91440" bIns="91440" anchor="ctr"/>
          <a:lstStyle/>
          <a:p>
            <a:pPr algn="ctr">
              <a:defRPr/>
            </a:pPr>
            <a:r>
              <a:rPr lang="en-US" sz="2400" dirty="0"/>
              <a:t>The Danielson Framework for Teaching</a:t>
            </a:r>
          </a:p>
        </p:txBody>
      </p:sp>
      <p:pic>
        <p:nvPicPr>
          <p:cNvPr id="50180" name="Picture 1"/>
          <p:cNvPicPr>
            <a:picLocks noChangeAspect="1"/>
          </p:cNvPicPr>
          <p:nvPr/>
        </p:nvPicPr>
        <p:blipFill>
          <a:blip r:embed="rId3">
            <a:alphaModFix amt="58000"/>
            <a:extLst>
              <a:ext uri="{28A0092B-C50C-407E-A947-70E740481C1C}">
                <a14:useLocalDpi xmlns:a14="http://schemas.microsoft.com/office/drawing/2010/main" val="0"/>
              </a:ext>
            </a:extLst>
          </a:blip>
          <a:srcRect/>
          <a:stretch>
            <a:fillRect/>
          </a:stretch>
        </p:blipFill>
        <p:spPr bwMode="auto">
          <a:xfrm>
            <a:off x="0" y="193675"/>
            <a:ext cx="9144000" cy="6526213"/>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0" y="3592513"/>
            <a:ext cx="43957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chemeClr val="bg1">
                    <a:lumMod val="50000"/>
                  </a:schemeClr>
                </a:solidFill>
              </a:rPr>
              <a:t>D4 Big Idea: Change Agent</a:t>
            </a:r>
          </a:p>
        </p:txBody>
      </p:sp>
      <p:sp>
        <p:nvSpPr>
          <p:cNvPr id="9" name="TextBox 8"/>
          <p:cNvSpPr txBox="1">
            <a:spLocks noChangeArrowheads="1"/>
          </p:cNvSpPr>
          <p:nvPr/>
        </p:nvSpPr>
        <p:spPr bwMode="auto">
          <a:xfrm>
            <a:off x="138112" y="1325563"/>
            <a:ext cx="43957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chemeClr val="bg1">
                    <a:lumMod val="50000"/>
                  </a:schemeClr>
                </a:solidFill>
              </a:rPr>
              <a:t>D1 DESIGN Cluster:          1c/1f/1e</a:t>
            </a:r>
          </a:p>
        </p:txBody>
      </p:sp>
      <p:sp>
        <p:nvSpPr>
          <p:cNvPr id="10" name="TextBox 9"/>
          <p:cNvSpPr txBox="1">
            <a:spLocks noChangeArrowheads="1"/>
          </p:cNvSpPr>
          <p:nvPr/>
        </p:nvSpPr>
        <p:spPr bwMode="auto">
          <a:xfrm>
            <a:off x="4548188" y="204788"/>
            <a:ext cx="4395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chemeClr val="bg1">
                    <a:lumMod val="50000"/>
                  </a:schemeClr>
                </a:solidFill>
              </a:rPr>
              <a:t>D2 Big Idea: Gatekeeper</a:t>
            </a:r>
          </a:p>
        </p:txBody>
      </p:sp>
      <p:sp>
        <p:nvSpPr>
          <p:cNvPr id="11" name="TextBox 10"/>
          <p:cNvSpPr txBox="1">
            <a:spLocks noChangeArrowheads="1"/>
          </p:cNvSpPr>
          <p:nvPr/>
        </p:nvSpPr>
        <p:spPr bwMode="auto">
          <a:xfrm>
            <a:off x="4533900" y="3390900"/>
            <a:ext cx="43957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chemeClr val="bg1">
                    <a:lumMod val="50000"/>
                  </a:schemeClr>
                </a:solidFill>
              </a:rPr>
              <a:t>D3 Big Idea: Instructional “Magic”</a:t>
            </a:r>
          </a:p>
        </p:txBody>
      </p:sp>
      <p:sp>
        <p:nvSpPr>
          <p:cNvPr id="12" name="TextBox 11"/>
          <p:cNvSpPr txBox="1">
            <a:spLocks noChangeArrowheads="1"/>
          </p:cNvSpPr>
          <p:nvPr/>
        </p:nvSpPr>
        <p:spPr bwMode="auto">
          <a:xfrm>
            <a:off x="0" y="173038"/>
            <a:ext cx="43957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chemeClr val="bg1">
                    <a:lumMod val="50000"/>
                  </a:schemeClr>
                </a:solidFill>
              </a:rPr>
              <a:t>D1 Big Idea: Instructional “Magic Maker”</a:t>
            </a:r>
          </a:p>
        </p:txBody>
      </p:sp>
      <p:sp>
        <p:nvSpPr>
          <p:cNvPr id="16" name="TextBox 15"/>
          <p:cNvSpPr txBox="1">
            <a:spLocks noChangeArrowheads="1"/>
          </p:cNvSpPr>
          <p:nvPr/>
        </p:nvSpPr>
        <p:spPr bwMode="auto">
          <a:xfrm>
            <a:off x="4589463" y="1325563"/>
            <a:ext cx="43957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chemeClr val="bg1">
                    <a:lumMod val="50000"/>
                  </a:schemeClr>
                </a:solidFill>
              </a:rPr>
              <a:t>D2 MANAGEMENT Cluster:  2c/2d/2e</a:t>
            </a:r>
          </a:p>
        </p:txBody>
      </p:sp>
      <p:sp>
        <p:nvSpPr>
          <p:cNvPr id="17" name="TextBox 16"/>
          <p:cNvSpPr txBox="1">
            <a:spLocks noChangeArrowheads="1"/>
          </p:cNvSpPr>
          <p:nvPr/>
        </p:nvSpPr>
        <p:spPr bwMode="auto">
          <a:xfrm>
            <a:off x="138112" y="4516438"/>
            <a:ext cx="43957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chemeClr val="bg1">
                    <a:lumMod val="50000"/>
                  </a:schemeClr>
                </a:solidFill>
              </a:rPr>
              <a:t>D4 PROFESSIONALISM Cluster:  4d/4e/4f</a:t>
            </a:r>
          </a:p>
        </p:txBody>
      </p:sp>
      <p:sp>
        <p:nvSpPr>
          <p:cNvPr id="18" name="TextBox 17"/>
          <p:cNvSpPr txBox="1">
            <a:spLocks noChangeArrowheads="1"/>
          </p:cNvSpPr>
          <p:nvPr/>
        </p:nvSpPr>
        <p:spPr bwMode="auto">
          <a:xfrm>
            <a:off x="4589463" y="4357688"/>
            <a:ext cx="43957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chemeClr val="bg1">
                    <a:lumMod val="50000"/>
                  </a:schemeClr>
                </a:solidFill>
              </a:rPr>
              <a:t>D2/D3 ENGAGEMENT Cluster:  </a:t>
            </a:r>
            <a:r>
              <a:rPr lang="en-US" b="1" dirty="0" smtClean="0">
                <a:solidFill>
                  <a:schemeClr val="bg1">
                    <a:lumMod val="50000"/>
                  </a:schemeClr>
                </a:solidFill>
              </a:rPr>
              <a:t>2b/3a</a:t>
            </a:r>
            <a:r>
              <a:rPr lang="en-US" b="1" dirty="0">
                <a:solidFill>
                  <a:schemeClr val="bg1">
                    <a:lumMod val="50000"/>
                  </a:schemeClr>
                </a:solidFill>
              </a:rPr>
              <a:t>/3b/3c</a:t>
            </a:r>
          </a:p>
        </p:txBody>
      </p:sp>
      <p:sp>
        <p:nvSpPr>
          <p:cNvPr id="19" name="TextBox 18"/>
          <p:cNvSpPr txBox="1">
            <a:spLocks noChangeArrowheads="1"/>
          </p:cNvSpPr>
          <p:nvPr/>
        </p:nvSpPr>
        <p:spPr bwMode="auto">
          <a:xfrm>
            <a:off x="4533900" y="5456238"/>
            <a:ext cx="45958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3200" b="1" i="1" dirty="0"/>
              <a:t>D3 ASSESSMENT Cluster:  3d/3e</a:t>
            </a:r>
          </a:p>
        </p:txBody>
      </p:sp>
    </p:spTree>
    <p:extLst>
      <p:ext uri="{BB962C8B-B14F-4D97-AF65-F5344CB8AC3E}">
        <p14:creationId xmlns:p14="http://schemas.microsoft.com/office/powerpoint/2010/main" val="243914501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7" grpId="0"/>
      <p:bldP spid="18" grpId="0"/>
      <p:bldP spid="1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3d: Using Assessment in Instruction</a:t>
            </a:r>
            <a:endParaRPr lang="en-US" b="1" dirty="0"/>
          </a:p>
        </p:txBody>
      </p:sp>
      <p:sp>
        <p:nvSpPr>
          <p:cNvPr id="4" name="Content Placeholder 3"/>
          <p:cNvSpPr>
            <a:spLocks noGrp="1"/>
          </p:cNvSpPr>
          <p:nvPr>
            <p:ph sz="half" idx="1"/>
          </p:nvPr>
        </p:nvSpPr>
        <p:spPr>
          <a:xfrm>
            <a:off x="457200" y="1600200"/>
            <a:ext cx="4038600" cy="5054600"/>
          </a:xfrm>
          <a:solidFill>
            <a:srgbClr val="FF9999"/>
          </a:solidFill>
        </p:spPr>
        <p:style>
          <a:lnRef idx="2">
            <a:schemeClr val="accent5">
              <a:shade val="50000"/>
            </a:schemeClr>
          </a:lnRef>
          <a:fillRef idx="1">
            <a:schemeClr val="accent5"/>
          </a:fillRef>
          <a:effectRef idx="0">
            <a:schemeClr val="accent5"/>
          </a:effectRef>
          <a:fontRef idx="minor">
            <a:schemeClr val="lt1"/>
          </a:fontRef>
        </p:style>
        <p:txBody>
          <a:bodyPr>
            <a:normAutofit fontScale="77500" lnSpcReduction="20000"/>
          </a:bodyPr>
          <a:lstStyle/>
          <a:p>
            <a:pPr marL="0" indent="0">
              <a:buNone/>
            </a:pPr>
            <a:r>
              <a:rPr lang="en-US" dirty="0" smtClean="0">
                <a:solidFill>
                  <a:schemeClr val="tx1"/>
                </a:solidFill>
              </a:rPr>
              <a:t>What to Look/Listen for in this component?</a:t>
            </a:r>
          </a:p>
          <a:p>
            <a:pPr marL="171450" indent="-171450"/>
            <a:r>
              <a:rPr lang="en-US" dirty="0" smtClean="0">
                <a:solidFill>
                  <a:schemeClr val="tx1"/>
                </a:solidFill>
              </a:rPr>
              <a:t>Watches for evidence of student understanding</a:t>
            </a:r>
          </a:p>
          <a:p>
            <a:pPr marL="171450" indent="-171450"/>
            <a:r>
              <a:rPr lang="en-US" dirty="0" smtClean="0">
                <a:solidFill>
                  <a:schemeClr val="tx1"/>
                </a:solidFill>
              </a:rPr>
              <a:t>Questions elicit evidence of student understanding</a:t>
            </a:r>
          </a:p>
          <a:p>
            <a:pPr marL="171450" indent="-171450"/>
            <a:r>
              <a:rPr lang="en-US" dirty="0" smtClean="0">
                <a:solidFill>
                  <a:schemeClr val="tx1"/>
                </a:solidFill>
              </a:rPr>
              <a:t>Monitors student learning and gives feedback</a:t>
            </a:r>
          </a:p>
          <a:p>
            <a:pPr marL="171450" indent="-171450"/>
            <a:r>
              <a:rPr lang="en-US" dirty="0" smtClean="0">
                <a:solidFill>
                  <a:schemeClr val="tx1"/>
                </a:solidFill>
              </a:rPr>
              <a:t>Students self-assess against criteria/standards</a:t>
            </a:r>
          </a:p>
          <a:p>
            <a:endParaRPr lang="en-US" dirty="0"/>
          </a:p>
        </p:txBody>
      </p:sp>
      <p:sp>
        <p:nvSpPr>
          <p:cNvPr id="5" name="Content Placeholder 4"/>
          <p:cNvSpPr>
            <a:spLocks noGrp="1"/>
          </p:cNvSpPr>
          <p:nvPr>
            <p:ph sz="half" idx="2"/>
          </p:nvPr>
        </p:nvSpPr>
        <p:spPr>
          <a:xfrm>
            <a:off x="4648200" y="1600200"/>
            <a:ext cx="4241800" cy="5054600"/>
          </a:xfrm>
          <a:solidFill>
            <a:srgbClr val="FF9999"/>
          </a:solidFill>
        </p:spPr>
        <p:style>
          <a:lnRef idx="2">
            <a:schemeClr val="accent5">
              <a:shade val="50000"/>
            </a:schemeClr>
          </a:lnRef>
          <a:fillRef idx="1">
            <a:schemeClr val="accent5"/>
          </a:fillRef>
          <a:effectRef idx="0">
            <a:schemeClr val="accent5"/>
          </a:effectRef>
          <a:fontRef idx="minor">
            <a:schemeClr val="lt1"/>
          </a:fontRef>
        </p:style>
        <p:txBody>
          <a:bodyPr>
            <a:normAutofit fontScale="77500" lnSpcReduction="20000"/>
          </a:bodyPr>
          <a:lstStyle/>
          <a:p>
            <a:pPr marL="0" indent="0">
              <a:buNone/>
            </a:pPr>
            <a:r>
              <a:rPr lang="en-US" dirty="0" smtClean="0">
                <a:solidFill>
                  <a:schemeClr val="tx1"/>
                </a:solidFill>
              </a:rPr>
              <a:t>Examples of Component @ Proficient/Excellent…</a:t>
            </a:r>
          </a:p>
          <a:p>
            <a:pPr lvl="0"/>
            <a:r>
              <a:rPr lang="en-US" dirty="0" smtClean="0">
                <a:solidFill>
                  <a:schemeClr val="tx1"/>
                </a:solidFill>
              </a:rPr>
              <a:t>Proficient:</a:t>
            </a:r>
          </a:p>
          <a:p>
            <a:pPr marL="0" lvl="0" indent="0">
              <a:buNone/>
            </a:pPr>
            <a:r>
              <a:rPr lang="en-US" dirty="0" smtClean="0">
                <a:solidFill>
                  <a:schemeClr val="tx1"/>
                </a:solidFill>
              </a:rPr>
              <a:t>The </a:t>
            </a:r>
            <a:r>
              <a:rPr lang="en-US" dirty="0">
                <a:solidFill>
                  <a:schemeClr val="tx1"/>
                </a:solidFill>
              </a:rPr>
              <a:t>teacher circulates during small-group or independent work, offering suggestions to students based upon reviewing the group’s work/talking with them </a:t>
            </a:r>
            <a:r>
              <a:rPr lang="en-US" dirty="0" smtClean="0">
                <a:solidFill>
                  <a:schemeClr val="tx1"/>
                </a:solidFill>
              </a:rPr>
              <a:t>in </a:t>
            </a:r>
            <a:r>
              <a:rPr lang="en-US" dirty="0">
                <a:solidFill>
                  <a:schemeClr val="tx1"/>
                </a:solidFill>
              </a:rPr>
              <a:t>order to gauge their understanding.</a:t>
            </a:r>
          </a:p>
          <a:p>
            <a:pPr marL="0" indent="0">
              <a:buNone/>
            </a:pPr>
            <a:endParaRPr lang="en-US" dirty="0" smtClean="0">
              <a:solidFill>
                <a:schemeClr val="tx1"/>
              </a:solidFill>
            </a:endParaRPr>
          </a:p>
          <a:p>
            <a:pPr>
              <a:buFont typeface="Arial" panose="020B0604020202020204" pitchFamily="34" charset="0"/>
              <a:buChar char="•"/>
            </a:pPr>
            <a:r>
              <a:rPr lang="en-US" dirty="0" smtClean="0">
                <a:solidFill>
                  <a:schemeClr val="tx1"/>
                </a:solidFill>
              </a:rPr>
              <a:t>Excellent:</a:t>
            </a:r>
          </a:p>
          <a:p>
            <a:pPr marL="0" indent="0">
              <a:buNone/>
            </a:pPr>
            <a:r>
              <a:rPr lang="en-US" i="1" dirty="0" smtClean="0">
                <a:solidFill>
                  <a:schemeClr val="tx1"/>
                </a:solidFill>
              </a:rPr>
              <a:t>Teacher </a:t>
            </a:r>
            <a:r>
              <a:rPr lang="en-US" i="1" dirty="0">
                <a:solidFill>
                  <a:schemeClr val="tx1"/>
                </a:solidFill>
              </a:rPr>
              <a:t>circulates during small group or independent work  and asks intentional questions designed to explore relationships and deepen student understanding of their work.</a:t>
            </a:r>
            <a:endParaRPr lang="en-US" dirty="0">
              <a:solidFill>
                <a:schemeClr val="tx1"/>
              </a:solidFill>
            </a:endParaRPr>
          </a:p>
          <a:p>
            <a:pPr>
              <a:buFont typeface="Arial" panose="020B0604020202020204" pitchFamily="34" charset="0"/>
              <a:buChar char="•"/>
            </a:pPr>
            <a:endParaRPr lang="en-US" dirty="0"/>
          </a:p>
        </p:txBody>
      </p:sp>
    </p:spTree>
    <p:extLst>
      <p:ext uri="{BB962C8B-B14F-4D97-AF65-F5344CB8AC3E}">
        <p14:creationId xmlns:p14="http://schemas.microsoft.com/office/powerpoint/2010/main" val="144343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dissolv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dissolve">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3e: Demonstrating Flexibility and Responsiveness</a:t>
            </a:r>
            <a:endParaRPr lang="en-US" b="1" dirty="0"/>
          </a:p>
        </p:txBody>
      </p:sp>
      <p:sp>
        <p:nvSpPr>
          <p:cNvPr id="4" name="Content Placeholder 3"/>
          <p:cNvSpPr>
            <a:spLocks noGrp="1"/>
          </p:cNvSpPr>
          <p:nvPr>
            <p:ph sz="half" idx="1"/>
          </p:nvPr>
        </p:nvSpPr>
        <p:spPr>
          <a:xfrm>
            <a:off x="457200" y="1600200"/>
            <a:ext cx="4038600" cy="5054600"/>
          </a:xfrm>
          <a:solidFill>
            <a:srgbClr val="FF9999"/>
          </a:solidFill>
        </p:spPr>
        <p:style>
          <a:lnRef idx="2">
            <a:schemeClr val="accent5">
              <a:shade val="50000"/>
            </a:schemeClr>
          </a:lnRef>
          <a:fillRef idx="1">
            <a:schemeClr val="accent5"/>
          </a:fillRef>
          <a:effectRef idx="0">
            <a:schemeClr val="accent5"/>
          </a:effectRef>
          <a:fontRef idx="minor">
            <a:schemeClr val="lt1"/>
          </a:fontRef>
        </p:style>
        <p:txBody>
          <a:bodyPr>
            <a:normAutofit fontScale="85000" lnSpcReduction="20000"/>
          </a:bodyPr>
          <a:lstStyle/>
          <a:p>
            <a:pPr marL="0" indent="0">
              <a:buNone/>
            </a:pPr>
            <a:r>
              <a:rPr lang="en-US" dirty="0" smtClean="0">
                <a:solidFill>
                  <a:schemeClr val="tx1"/>
                </a:solidFill>
              </a:rPr>
              <a:t>What to Look/Listen for in this component?</a:t>
            </a:r>
          </a:p>
          <a:p>
            <a:pPr marL="171450" indent="-171450"/>
            <a:r>
              <a:rPr lang="en-US" dirty="0" smtClean="0">
                <a:solidFill>
                  <a:schemeClr val="tx1"/>
                </a:solidFill>
              </a:rPr>
              <a:t>Lessons integrate student interests and backgrounds</a:t>
            </a:r>
          </a:p>
          <a:p>
            <a:pPr marL="171450" indent="-171450"/>
            <a:r>
              <a:rPr lang="en-US" dirty="0" smtClean="0">
                <a:solidFill>
                  <a:schemeClr val="tx1"/>
                </a:solidFill>
              </a:rPr>
              <a:t>Modifies lessons when students lack understanding</a:t>
            </a:r>
          </a:p>
          <a:p>
            <a:pPr marL="171450" indent="-171450"/>
            <a:r>
              <a:rPr lang="en-US" dirty="0" smtClean="0">
                <a:solidFill>
                  <a:schemeClr val="tx1"/>
                </a:solidFill>
              </a:rPr>
              <a:t>Teacher seizes on teachable moments</a:t>
            </a:r>
          </a:p>
          <a:p>
            <a:endParaRPr lang="en-US" dirty="0"/>
          </a:p>
        </p:txBody>
      </p:sp>
      <p:sp>
        <p:nvSpPr>
          <p:cNvPr id="5" name="Content Placeholder 4"/>
          <p:cNvSpPr>
            <a:spLocks noGrp="1"/>
          </p:cNvSpPr>
          <p:nvPr>
            <p:ph sz="half" idx="2"/>
          </p:nvPr>
        </p:nvSpPr>
        <p:spPr>
          <a:xfrm>
            <a:off x="4648200" y="1600200"/>
            <a:ext cx="4241800" cy="5054600"/>
          </a:xfrm>
          <a:solidFill>
            <a:srgbClr val="FF9999"/>
          </a:solidFill>
        </p:spPr>
        <p:style>
          <a:lnRef idx="2">
            <a:schemeClr val="accent5">
              <a:shade val="50000"/>
            </a:schemeClr>
          </a:lnRef>
          <a:fillRef idx="1">
            <a:schemeClr val="accent5"/>
          </a:fillRef>
          <a:effectRef idx="0">
            <a:schemeClr val="accent5"/>
          </a:effectRef>
          <a:fontRef idx="minor">
            <a:schemeClr val="lt1"/>
          </a:fontRef>
        </p:style>
        <p:txBody>
          <a:bodyPr>
            <a:normAutofit fontScale="85000" lnSpcReduction="20000"/>
          </a:bodyPr>
          <a:lstStyle/>
          <a:p>
            <a:pPr marL="0" indent="0">
              <a:buNone/>
            </a:pPr>
            <a:r>
              <a:rPr lang="en-US" dirty="0" smtClean="0">
                <a:solidFill>
                  <a:schemeClr val="tx1"/>
                </a:solidFill>
              </a:rPr>
              <a:t>Examples of Component @ Proficient/Excellent…</a:t>
            </a:r>
          </a:p>
          <a:p>
            <a:pPr>
              <a:buFont typeface="Arial" panose="020B0604020202020204" pitchFamily="34" charset="0"/>
              <a:buChar char="•"/>
            </a:pPr>
            <a:r>
              <a:rPr lang="en-US" dirty="0" smtClean="0">
                <a:solidFill>
                  <a:schemeClr val="tx1"/>
                </a:solidFill>
              </a:rPr>
              <a:t>Proficient:</a:t>
            </a:r>
          </a:p>
          <a:p>
            <a:pPr marL="0" indent="0">
              <a:buNone/>
            </a:pPr>
            <a:r>
              <a:rPr lang="en-US" dirty="0" smtClean="0">
                <a:solidFill>
                  <a:schemeClr val="tx1"/>
                </a:solidFill>
              </a:rPr>
              <a:t>The </a:t>
            </a:r>
            <a:r>
              <a:rPr lang="en-US" dirty="0">
                <a:solidFill>
                  <a:schemeClr val="tx1"/>
                </a:solidFill>
              </a:rPr>
              <a:t>teacher illustrates "thinking about the activity" to a student, using his/her interest as the context for  learning </a:t>
            </a:r>
          </a:p>
          <a:p>
            <a:pPr marL="0" indent="0">
              <a:buNone/>
            </a:pPr>
            <a:endParaRPr lang="en-US" dirty="0" smtClean="0">
              <a:solidFill>
                <a:schemeClr val="tx1"/>
              </a:solidFill>
            </a:endParaRPr>
          </a:p>
          <a:p>
            <a:pPr>
              <a:buFont typeface="Arial" panose="020B0604020202020204" pitchFamily="34" charset="0"/>
              <a:buChar char="•"/>
            </a:pPr>
            <a:r>
              <a:rPr lang="en-US" dirty="0" smtClean="0">
                <a:solidFill>
                  <a:schemeClr val="tx1"/>
                </a:solidFill>
              </a:rPr>
              <a:t>Excellent:</a:t>
            </a:r>
          </a:p>
          <a:p>
            <a:pPr marL="0" indent="0">
              <a:buNone/>
            </a:pPr>
            <a:r>
              <a:rPr lang="en-US" dirty="0" smtClean="0">
                <a:solidFill>
                  <a:schemeClr val="tx1"/>
                </a:solidFill>
              </a:rPr>
              <a:t>The </a:t>
            </a:r>
            <a:r>
              <a:rPr lang="en-US" dirty="0">
                <a:solidFill>
                  <a:schemeClr val="tx1"/>
                </a:solidFill>
              </a:rPr>
              <a:t>teacher uses a variety of techniques to </a:t>
            </a:r>
            <a:r>
              <a:rPr lang="en-US" dirty="0" smtClean="0">
                <a:solidFill>
                  <a:schemeClr val="tx1"/>
                </a:solidFill>
              </a:rPr>
              <a:t>elicit </a:t>
            </a:r>
            <a:r>
              <a:rPr lang="en-US" dirty="0">
                <a:solidFill>
                  <a:schemeClr val="tx1"/>
                </a:solidFill>
              </a:rPr>
              <a:t>student learning suggestions and responds by supporting student initiated peer-to-peer interactions.</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44343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dissolv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dissolve">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3124201"/>
            <a:ext cx="5054600" cy="609594"/>
          </a:xfrm>
          <a:prstGeom prst="rect">
            <a:avLst/>
          </a:prstGeom>
          <a:solidFill>
            <a:schemeClr val="accent6">
              <a:lumMod val="50000"/>
            </a:schemeClr>
          </a:solidFill>
          <a:effectLst>
            <a:glow>
              <a:schemeClr val="accent6">
                <a:lumMod val="60000"/>
                <a:lumOff val="40000"/>
              </a:schemeClr>
            </a:glow>
            <a:outerShdw blurRad="40000" dist="23000" dir="5400000" rotWithShape="0">
              <a:srgbClr val="000000">
                <a:alpha val="35000"/>
              </a:srgbClr>
            </a:outerShdw>
            <a:softEdge rad="50800"/>
          </a:effectLst>
        </p:spPr>
        <p:style>
          <a:lnRef idx="1">
            <a:schemeClr val="accent1"/>
          </a:lnRef>
          <a:fillRef idx="3">
            <a:schemeClr val="accent1"/>
          </a:fillRef>
          <a:effectRef idx="2">
            <a:schemeClr val="accent1"/>
          </a:effectRef>
          <a:fontRef idx="minor">
            <a:schemeClr val="lt1"/>
          </a:fontRef>
        </p:style>
        <p:txBody>
          <a:bodyPr tIns="91440" bIns="91440" anchor="ctr"/>
          <a:lstStyle/>
          <a:p>
            <a:pPr algn="ctr">
              <a:defRPr/>
            </a:pPr>
            <a:r>
              <a:rPr lang="en-US" sz="2400" dirty="0"/>
              <a:t>The Danielson Framework for Teaching</a:t>
            </a:r>
          </a:p>
        </p:txBody>
      </p:sp>
      <p:pic>
        <p:nvPicPr>
          <p:cNvPr id="50180" name="Picture 1"/>
          <p:cNvPicPr>
            <a:picLocks noChangeAspect="1"/>
          </p:cNvPicPr>
          <p:nvPr/>
        </p:nvPicPr>
        <p:blipFill>
          <a:blip r:embed="rId3">
            <a:alphaModFix amt="58000"/>
            <a:extLst>
              <a:ext uri="{28A0092B-C50C-407E-A947-70E740481C1C}">
                <a14:useLocalDpi xmlns:a14="http://schemas.microsoft.com/office/drawing/2010/main" val="0"/>
              </a:ext>
            </a:extLst>
          </a:blip>
          <a:srcRect/>
          <a:stretch>
            <a:fillRect/>
          </a:stretch>
        </p:blipFill>
        <p:spPr bwMode="auto">
          <a:xfrm>
            <a:off x="0" y="193675"/>
            <a:ext cx="9144000" cy="6526213"/>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0" y="3592513"/>
            <a:ext cx="43957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chemeClr val="bg1">
                    <a:lumMod val="50000"/>
                  </a:schemeClr>
                </a:solidFill>
              </a:rPr>
              <a:t>D4 Big Idea: Change Agent</a:t>
            </a:r>
          </a:p>
        </p:txBody>
      </p:sp>
      <p:sp>
        <p:nvSpPr>
          <p:cNvPr id="9" name="TextBox 8"/>
          <p:cNvSpPr txBox="1">
            <a:spLocks noChangeArrowheads="1"/>
          </p:cNvSpPr>
          <p:nvPr/>
        </p:nvSpPr>
        <p:spPr bwMode="auto">
          <a:xfrm>
            <a:off x="138112" y="1325563"/>
            <a:ext cx="43957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chemeClr val="bg1">
                    <a:lumMod val="50000"/>
                  </a:schemeClr>
                </a:solidFill>
              </a:rPr>
              <a:t>D1 DESIGN Cluster:          1c/1f/1e</a:t>
            </a:r>
          </a:p>
        </p:txBody>
      </p:sp>
      <p:sp>
        <p:nvSpPr>
          <p:cNvPr id="10" name="TextBox 9"/>
          <p:cNvSpPr txBox="1">
            <a:spLocks noChangeArrowheads="1"/>
          </p:cNvSpPr>
          <p:nvPr/>
        </p:nvSpPr>
        <p:spPr bwMode="auto">
          <a:xfrm>
            <a:off x="4548188" y="204788"/>
            <a:ext cx="4395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chemeClr val="bg1">
                    <a:lumMod val="50000"/>
                  </a:schemeClr>
                </a:solidFill>
              </a:rPr>
              <a:t>D2 Big Idea: Gatekeeper</a:t>
            </a:r>
          </a:p>
        </p:txBody>
      </p:sp>
      <p:sp>
        <p:nvSpPr>
          <p:cNvPr id="11" name="TextBox 10"/>
          <p:cNvSpPr txBox="1">
            <a:spLocks noChangeArrowheads="1"/>
          </p:cNvSpPr>
          <p:nvPr/>
        </p:nvSpPr>
        <p:spPr bwMode="auto">
          <a:xfrm>
            <a:off x="4533900" y="3390900"/>
            <a:ext cx="43957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chemeClr val="bg1">
                    <a:lumMod val="50000"/>
                  </a:schemeClr>
                </a:solidFill>
              </a:rPr>
              <a:t>D3 Big Idea: Instructional “Magic”</a:t>
            </a:r>
          </a:p>
        </p:txBody>
      </p:sp>
      <p:sp>
        <p:nvSpPr>
          <p:cNvPr id="12" name="TextBox 11"/>
          <p:cNvSpPr txBox="1">
            <a:spLocks noChangeArrowheads="1"/>
          </p:cNvSpPr>
          <p:nvPr/>
        </p:nvSpPr>
        <p:spPr bwMode="auto">
          <a:xfrm>
            <a:off x="0" y="173038"/>
            <a:ext cx="43957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chemeClr val="bg1">
                    <a:lumMod val="50000"/>
                  </a:schemeClr>
                </a:solidFill>
              </a:rPr>
              <a:t>D1 Big Idea: Instructional “Magic Maker”</a:t>
            </a:r>
          </a:p>
        </p:txBody>
      </p:sp>
      <p:sp>
        <p:nvSpPr>
          <p:cNvPr id="16" name="TextBox 15"/>
          <p:cNvSpPr txBox="1">
            <a:spLocks noChangeArrowheads="1"/>
          </p:cNvSpPr>
          <p:nvPr/>
        </p:nvSpPr>
        <p:spPr bwMode="auto">
          <a:xfrm>
            <a:off x="4589463" y="1325563"/>
            <a:ext cx="43957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chemeClr val="bg1">
                    <a:lumMod val="50000"/>
                  </a:schemeClr>
                </a:solidFill>
              </a:rPr>
              <a:t>D2 MANAGEMENT Cluster:  2c/2d/2e</a:t>
            </a:r>
          </a:p>
        </p:txBody>
      </p:sp>
      <p:sp>
        <p:nvSpPr>
          <p:cNvPr id="17" name="TextBox 16"/>
          <p:cNvSpPr txBox="1">
            <a:spLocks noChangeArrowheads="1"/>
          </p:cNvSpPr>
          <p:nvPr/>
        </p:nvSpPr>
        <p:spPr bwMode="auto">
          <a:xfrm>
            <a:off x="138112" y="4516438"/>
            <a:ext cx="43957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2800" b="1" dirty="0"/>
              <a:t>D4 PROFESSIONALISM Cluster:  4d/4e/4f</a:t>
            </a:r>
          </a:p>
        </p:txBody>
      </p:sp>
      <p:sp>
        <p:nvSpPr>
          <p:cNvPr id="18" name="TextBox 17"/>
          <p:cNvSpPr txBox="1">
            <a:spLocks noChangeArrowheads="1"/>
          </p:cNvSpPr>
          <p:nvPr/>
        </p:nvSpPr>
        <p:spPr bwMode="auto">
          <a:xfrm>
            <a:off x="4589463" y="4357688"/>
            <a:ext cx="43957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chemeClr val="bg1">
                    <a:lumMod val="50000"/>
                  </a:schemeClr>
                </a:solidFill>
              </a:rPr>
              <a:t>D2/D3 ENGAGEMENT Cluster:  </a:t>
            </a:r>
            <a:r>
              <a:rPr lang="en-US" b="1" dirty="0" smtClean="0">
                <a:solidFill>
                  <a:schemeClr val="bg1">
                    <a:lumMod val="50000"/>
                  </a:schemeClr>
                </a:solidFill>
              </a:rPr>
              <a:t>2b/3a</a:t>
            </a:r>
            <a:r>
              <a:rPr lang="en-US" b="1" dirty="0">
                <a:solidFill>
                  <a:schemeClr val="bg1">
                    <a:lumMod val="50000"/>
                  </a:schemeClr>
                </a:solidFill>
              </a:rPr>
              <a:t>/3b/3c</a:t>
            </a:r>
          </a:p>
        </p:txBody>
      </p:sp>
      <p:sp>
        <p:nvSpPr>
          <p:cNvPr id="19" name="TextBox 18"/>
          <p:cNvSpPr txBox="1">
            <a:spLocks noChangeArrowheads="1"/>
          </p:cNvSpPr>
          <p:nvPr/>
        </p:nvSpPr>
        <p:spPr bwMode="auto">
          <a:xfrm>
            <a:off x="4533900" y="5456238"/>
            <a:ext cx="45958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i="1" dirty="0">
                <a:solidFill>
                  <a:schemeClr val="bg1">
                    <a:lumMod val="50000"/>
                  </a:schemeClr>
                </a:solidFill>
              </a:rPr>
              <a:t>D3 ASSESSMENT Cluster:  3d/3e</a:t>
            </a:r>
          </a:p>
        </p:txBody>
      </p:sp>
    </p:spTree>
    <p:extLst>
      <p:ext uri="{BB962C8B-B14F-4D97-AF65-F5344CB8AC3E}">
        <p14:creationId xmlns:p14="http://schemas.microsoft.com/office/powerpoint/2010/main" val="177438514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7" grpId="0"/>
      <p:bldP spid="18" grpId="0"/>
      <p:bldP spid="1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4d: Participating in a Professional Community</a:t>
            </a:r>
            <a:endParaRPr lang="en-US" b="1" dirty="0"/>
          </a:p>
        </p:txBody>
      </p:sp>
      <p:sp>
        <p:nvSpPr>
          <p:cNvPr id="4" name="Content Placeholder 3"/>
          <p:cNvSpPr>
            <a:spLocks noGrp="1"/>
          </p:cNvSpPr>
          <p:nvPr>
            <p:ph sz="half" idx="1"/>
          </p:nvPr>
        </p:nvSpPr>
        <p:spPr>
          <a:xfrm>
            <a:off x="457200" y="1600200"/>
            <a:ext cx="4038600" cy="5054600"/>
          </a:xfrm>
          <a:solidFill>
            <a:srgbClr val="FF9999"/>
          </a:solidFill>
        </p:spPr>
        <p:style>
          <a:lnRef idx="2">
            <a:schemeClr val="accent5">
              <a:shade val="50000"/>
            </a:schemeClr>
          </a:lnRef>
          <a:fillRef idx="1">
            <a:schemeClr val="accent5"/>
          </a:fillRef>
          <a:effectRef idx="0">
            <a:schemeClr val="accent5"/>
          </a:effectRef>
          <a:fontRef idx="minor">
            <a:schemeClr val="lt1"/>
          </a:fontRef>
        </p:style>
        <p:txBody>
          <a:bodyPr>
            <a:normAutofit fontScale="70000" lnSpcReduction="20000"/>
          </a:bodyPr>
          <a:lstStyle/>
          <a:p>
            <a:pPr marL="0" indent="0">
              <a:buNone/>
            </a:pPr>
            <a:r>
              <a:rPr lang="en-US" dirty="0" smtClean="0">
                <a:solidFill>
                  <a:schemeClr val="tx1"/>
                </a:solidFill>
              </a:rPr>
              <a:t>What to Look/Listen for in this component?</a:t>
            </a:r>
          </a:p>
          <a:p>
            <a:pPr marL="171450" indent="-171450"/>
            <a:r>
              <a:rPr lang="en-US" dirty="0" smtClean="0">
                <a:solidFill>
                  <a:schemeClr val="tx1"/>
                </a:solidFill>
              </a:rPr>
              <a:t>Joint planning and shares plans with colleagues</a:t>
            </a:r>
          </a:p>
          <a:p>
            <a:pPr marL="171450" indent="-171450"/>
            <a:r>
              <a:rPr lang="en-US" dirty="0" smtClean="0">
                <a:solidFill>
                  <a:schemeClr val="tx1"/>
                </a:solidFill>
              </a:rPr>
              <a:t>Participates in PLC’s to improve student learning</a:t>
            </a:r>
          </a:p>
          <a:p>
            <a:pPr marL="171450" indent="-171450"/>
            <a:r>
              <a:rPr lang="en-US" dirty="0" smtClean="0">
                <a:solidFill>
                  <a:schemeClr val="tx1"/>
                </a:solidFill>
              </a:rPr>
              <a:t>Participates in school initiatives</a:t>
            </a:r>
          </a:p>
          <a:p>
            <a:pPr marL="171450" indent="-171450"/>
            <a:r>
              <a:rPr lang="en-US" dirty="0" smtClean="0">
                <a:solidFill>
                  <a:schemeClr val="tx1"/>
                </a:solidFill>
              </a:rPr>
              <a:t>Participates in community initiatives</a:t>
            </a:r>
          </a:p>
          <a:p>
            <a:endParaRPr lang="en-US" dirty="0"/>
          </a:p>
        </p:txBody>
      </p:sp>
      <p:sp>
        <p:nvSpPr>
          <p:cNvPr id="5" name="Content Placeholder 4"/>
          <p:cNvSpPr>
            <a:spLocks noGrp="1"/>
          </p:cNvSpPr>
          <p:nvPr>
            <p:ph sz="half" idx="2"/>
          </p:nvPr>
        </p:nvSpPr>
        <p:spPr>
          <a:xfrm>
            <a:off x="4648200" y="1600200"/>
            <a:ext cx="4241800" cy="5054600"/>
          </a:xfrm>
          <a:solidFill>
            <a:srgbClr val="FF9999"/>
          </a:solidFill>
        </p:spPr>
        <p:style>
          <a:lnRef idx="2">
            <a:schemeClr val="accent5">
              <a:shade val="50000"/>
            </a:schemeClr>
          </a:lnRef>
          <a:fillRef idx="1">
            <a:schemeClr val="accent5"/>
          </a:fillRef>
          <a:effectRef idx="0">
            <a:schemeClr val="accent5"/>
          </a:effectRef>
          <a:fontRef idx="minor">
            <a:schemeClr val="lt1"/>
          </a:fontRef>
        </p:style>
        <p:txBody>
          <a:bodyPr>
            <a:normAutofit fontScale="70000" lnSpcReduction="20000"/>
          </a:bodyPr>
          <a:lstStyle/>
          <a:p>
            <a:pPr marL="0" indent="0">
              <a:buNone/>
            </a:pPr>
            <a:r>
              <a:rPr lang="en-US" dirty="0" smtClean="0">
                <a:solidFill>
                  <a:schemeClr val="tx1"/>
                </a:solidFill>
              </a:rPr>
              <a:t>Examples of Component @ Proficient/Excellent…</a:t>
            </a:r>
          </a:p>
          <a:p>
            <a:r>
              <a:rPr lang="en-US" dirty="0" smtClean="0">
                <a:solidFill>
                  <a:schemeClr val="tx1"/>
                </a:solidFill>
              </a:rPr>
              <a:t>Proficient:</a:t>
            </a:r>
            <a:endParaRPr lang="en-US" dirty="0"/>
          </a:p>
          <a:p>
            <a:pPr marL="0" indent="0">
              <a:buNone/>
            </a:pPr>
            <a:r>
              <a:rPr lang="en-US" dirty="0">
                <a:solidFill>
                  <a:schemeClr val="tx1"/>
                </a:solidFill>
              </a:rPr>
              <a:t>The teacher reviews the PLC literacy team agenda before coming to the meeting and typically bring resources to highlight or share with colleagues that will support professional goals listed on agenda. </a:t>
            </a:r>
            <a:endParaRPr lang="en-US" dirty="0" smtClean="0">
              <a:solidFill>
                <a:schemeClr val="tx1"/>
              </a:solidFill>
            </a:endParaRPr>
          </a:p>
          <a:p>
            <a:pPr marL="0" indent="0">
              <a:buNone/>
            </a:pPr>
            <a:r>
              <a:rPr lang="en-US" dirty="0" smtClean="0">
                <a:solidFill>
                  <a:schemeClr val="tx1"/>
                </a:solidFill>
              </a:rPr>
              <a:t> </a:t>
            </a:r>
          </a:p>
          <a:p>
            <a:r>
              <a:rPr lang="en-US" dirty="0" smtClean="0">
                <a:solidFill>
                  <a:schemeClr val="tx1"/>
                </a:solidFill>
              </a:rPr>
              <a:t>Excellent:</a:t>
            </a:r>
            <a:endParaRPr lang="en-US" dirty="0"/>
          </a:p>
          <a:p>
            <a:pPr marL="0" indent="0">
              <a:buNone/>
            </a:pPr>
            <a:r>
              <a:rPr lang="en-US" dirty="0">
                <a:solidFill>
                  <a:schemeClr val="tx1"/>
                </a:solidFill>
              </a:rPr>
              <a:t>The teacher co-facilitates the PLC literacy team and is in charge of developing the agenda with the principal and then taking notes during the meeting and sharing with team after the meeting. </a:t>
            </a:r>
          </a:p>
          <a:p>
            <a:pPr marL="0" indent="0">
              <a:buNone/>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304489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dissolv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dissolv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dissolv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4e: Growing and Developing Professionally </a:t>
            </a:r>
            <a:endParaRPr lang="en-US" b="1" dirty="0"/>
          </a:p>
        </p:txBody>
      </p:sp>
      <p:sp>
        <p:nvSpPr>
          <p:cNvPr id="4" name="Content Placeholder 3"/>
          <p:cNvSpPr>
            <a:spLocks noGrp="1"/>
          </p:cNvSpPr>
          <p:nvPr>
            <p:ph sz="half" idx="1"/>
          </p:nvPr>
        </p:nvSpPr>
        <p:spPr>
          <a:xfrm>
            <a:off x="457200" y="1600200"/>
            <a:ext cx="4038600" cy="5054600"/>
          </a:xfrm>
          <a:solidFill>
            <a:srgbClr val="FF9999"/>
          </a:solidFill>
        </p:spPr>
        <p:style>
          <a:lnRef idx="2">
            <a:schemeClr val="accent5">
              <a:shade val="50000"/>
            </a:schemeClr>
          </a:lnRef>
          <a:fillRef idx="1">
            <a:schemeClr val="accent5"/>
          </a:fillRef>
          <a:effectRef idx="0">
            <a:schemeClr val="accent5"/>
          </a:effectRef>
          <a:fontRef idx="minor">
            <a:schemeClr val="lt1"/>
          </a:fontRef>
        </p:style>
        <p:txBody>
          <a:bodyPr>
            <a:normAutofit fontScale="62500" lnSpcReduction="20000"/>
          </a:bodyPr>
          <a:lstStyle/>
          <a:p>
            <a:pPr marL="0" indent="0">
              <a:buNone/>
            </a:pPr>
            <a:r>
              <a:rPr lang="en-US" dirty="0" smtClean="0">
                <a:solidFill>
                  <a:schemeClr val="tx1"/>
                </a:solidFill>
              </a:rPr>
              <a:t>What to Look/Listen for in this component?</a:t>
            </a:r>
          </a:p>
          <a:p>
            <a:pPr marL="171450" indent="-171450"/>
            <a:r>
              <a:rPr lang="en-US" dirty="0" smtClean="0">
                <a:solidFill>
                  <a:schemeClr val="tx1"/>
                </a:solidFill>
              </a:rPr>
              <a:t>Regularly attends courses, workshops, readings to improve practice</a:t>
            </a:r>
          </a:p>
          <a:p>
            <a:pPr marL="171450" indent="-171450"/>
            <a:r>
              <a:rPr lang="en-US" dirty="0" smtClean="0">
                <a:solidFill>
                  <a:schemeClr val="tx1"/>
                </a:solidFill>
              </a:rPr>
              <a:t>Participates in professional organizations that support lifelong learning</a:t>
            </a:r>
          </a:p>
          <a:p>
            <a:endParaRPr lang="en-US" dirty="0"/>
          </a:p>
        </p:txBody>
      </p:sp>
      <p:sp>
        <p:nvSpPr>
          <p:cNvPr id="5" name="Content Placeholder 4"/>
          <p:cNvSpPr>
            <a:spLocks noGrp="1"/>
          </p:cNvSpPr>
          <p:nvPr>
            <p:ph sz="half" idx="2"/>
          </p:nvPr>
        </p:nvSpPr>
        <p:spPr>
          <a:xfrm>
            <a:off x="4648200" y="1600200"/>
            <a:ext cx="4241800" cy="5054600"/>
          </a:xfrm>
          <a:solidFill>
            <a:srgbClr val="FF9999"/>
          </a:solidFill>
        </p:spPr>
        <p:style>
          <a:lnRef idx="2">
            <a:schemeClr val="accent5">
              <a:shade val="50000"/>
            </a:schemeClr>
          </a:lnRef>
          <a:fillRef idx="1">
            <a:schemeClr val="accent5"/>
          </a:fillRef>
          <a:effectRef idx="0">
            <a:schemeClr val="accent5"/>
          </a:effectRef>
          <a:fontRef idx="minor">
            <a:schemeClr val="lt1"/>
          </a:fontRef>
        </p:style>
        <p:txBody>
          <a:bodyPr>
            <a:normAutofit fontScale="62500" lnSpcReduction="20000"/>
          </a:bodyPr>
          <a:lstStyle/>
          <a:p>
            <a:pPr marL="0" indent="0">
              <a:buNone/>
            </a:pPr>
            <a:r>
              <a:rPr lang="en-US" dirty="0" smtClean="0">
                <a:solidFill>
                  <a:schemeClr val="tx1"/>
                </a:solidFill>
              </a:rPr>
              <a:t>Examples of Component @ Proficient/Excellent…</a:t>
            </a:r>
          </a:p>
          <a:p>
            <a:r>
              <a:rPr lang="en-US" dirty="0" smtClean="0">
                <a:solidFill>
                  <a:schemeClr val="tx1"/>
                </a:solidFill>
              </a:rPr>
              <a:t>Proficient:</a:t>
            </a:r>
            <a:endParaRPr lang="en-US" dirty="0"/>
          </a:p>
          <a:p>
            <a:pPr marL="0" indent="0">
              <a:buNone/>
            </a:pPr>
            <a:r>
              <a:rPr lang="en-US" dirty="0">
                <a:solidFill>
                  <a:schemeClr val="tx1"/>
                </a:solidFill>
              </a:rPr>
              <a:t>The teacher joined NAEYC “Families Matter” professional network that uses an online forum platform to discuss key challenges and supports for families with young children. She finds this professional support provides her ideas for her family outreach. </a:t>
            </a:r>
          </a:p>
          <a:p>
            <a:pPr marL="0" indent="0">
              <a:buNone/>
            </a:pPr>
            <a:r>
              <a:rPr lang="en-US" dirty="0" smtClean="0">
                <a:solidFill>
                  <a:schemeClr val="tx1"/>
                </a:solidFill>
              </a:rPr>
              <a:t> </a:t>
            </a:r>
          </a:p>
          <a:p>
            <a:r>
              <a:rPr lang="en-US" dirty="0" smtClean="0">
                <a:solidFill>
                  <a:schemeClr val="tx1"/>
                </a:solidFill>
              </a:rPr>
              <a:t>Excellent: </a:t>
            </a:r>
            <a:endParaRPr lang="en-US" dirty="0"/>
          </a:p>
          <a:p>
            <a:pPr marL="0" indent="0">
              <a:buNone/>
            </a:pPr>
            <a:r>
              <a:rPr lang="en-US" dirty="0">
                <a:solidFill>
                  <a:schemeClr val="tx1"/>
                </a:solidFill>
              </a:rPr>
              <a:t>The teacher has helped to organize a local foundation for supporting early literacy education for families aligned to NAEYC early literacy standards of practice; her leadership has inspired many parents to organize book collections and host “reading parties” at their homes with other families of young children. </a:t>
            </a:r>
          </a:p>
          <a:p>
            <a:pPr marL="0" indent="0">
              <a:buNone/>
            </a:pPr>
            <a:r>
              <a:rPr lang="en-US" dirty="0"/>
              <a:t>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15165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dissolv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dissolv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dissolv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dissolve">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4f: Showing Professionalism</a:t>
            </a:r>
            <a:endParaRPr lang="en-US" b="1" dirty="0"/>
          </a:p>
        </p:txBody>
      </p:sp>
      <p:sp>
        <p:nvSpPr>
          <p:cNvPr id="4" name="Content Placeholder 3"/>
          <p:cNvSpPr>
            <a:spLocks noGrp="1"/>
          </p:cNvSpPr>
          <p:nvPr>
            <p:ph sz="half" idx="1"/>
          </p:nvPr>
        </p:nvSpPr>
        <p:spPr>
          <a:xfrm>
            <a:off x="457200" y="1600200"/>
            <a:ext cx="4038600" cy="5054600"/>
          </a:xfrm>
          <a:solidFill>
            <a:srgbClr val="FF9999"/>
          </a:solidFill>
        </p:spPr>
        <p:style>
          <a:lnRef idx="2">
            <a:schemeClr val="accent5">
              <a:shade val="50000"/>
            </a:schemeClr>
          </a:lnRef>
          <a:fillRef idx="1">
            <a:schemeClr val="accent5"/>
          </a:fillRef>
          <a:effectRef idx="0">
            <a:schemeClr val="accent5"/>
          </a:effectRef>
          <a:fontRef idx="minor">
            <a:schemeClr val="lt1"/>
          </a:fontRef>
        </p:style>
        <p:txBody>
          <a:bodyPr>
            <a:normAutofit fontScale="62500" lnSpcReduction="20000"/>
          </a:bodyPr>
          <a:lstStyle/>
          <a:p>
            <a:pPr marL="0" indent="0">
              <a:buNone/>
            </a:pPr>
            <a:r>
              <a:rPr lang="en-US" dirty="0" smtClean="0">
                <a:solidFill>
                  <a:schemeClr val="tx1"/>
                </a:solidFill>
              </a:rPr>
              <a:t>What to Look/Listen for in this component?</a:t>
            </a:r>
          </a:p>
          <a:p>
            <a:pPr marL="171450" indent="-171450"/>
            <a:r>
              <a:rPr lang="en-US" dirty="0" smtClean="0">
                <a:solidFill>
                  <a:schemeClr val="tx1"/>
                </a:solidFill>
              </a:rPr>
              <a:t>Teacher is a professional and trusted colleague</a:t>
            </a:r>
          </a:p>
          <a:p>
            <a:pPr marL="171450" indent="-171450"/>
            <a:r>
              <a:rPr lang="en-US" dirty="0" smtClean="0">
                <a:solidFill>
                  <a:schemeClr val="tx1"/>
                </a:solidFill>
              </a:rPr>
              <a:t>Advocates for students in discussions around district and school policies and practices</a:t>
            </a:r>
          </a:p>
          <a:p>
            <a:pPr marL="171450" indent="-171450"/>
            <a:r>
              <a:rPr lang="en-US" dirty="0" smtClean="0">
                <a:solidFill>
                  <a:schemeClr val="tx1"/>
                </a:solidFill>
              </a:rPr>
              <a:t>Fulfills district mandates and policies</a:t>
            </a:r>
          </a:p>
          <a:p>
            <a:endParaRPr lang="en-US" dirty="0"/>
          </a:p>
        </p:txBody>
      </p:sp>
      <p:sp>
        <p:nvSpPr>
          <p:cNvPr id="5" name="Content Placeholder 4"/>
          <p:cNvSpPr>
            <a:spLocks noGrp="1"/>
          </p:cNvSpPr>
          <p:nvPr>
            <p:ph sz="half" idx="2"/>
          </p:nvPr>
        </p:nvSpPr>
        <p:spPr>
          <a:xfrm>
            <a:off x="4648200" y="1600200"/>
            <a:ext cx="4241800" cy="5054600"/>
          </a:xfrm>
          <a:solidFill>
            <a:srgbClr val="FF9999"/>
          </a:solidFill>
        </p:spPr>
        <p:style>
          <a:lnRef idx="2">
            <a:schemeClr val="accent5">
              <a:shade val="50000"/>
            </a:schemeClr>
          </a:lnRef>
          <a:fillRef idx="1">
            <a:schemeClr val="accent5"/>
          </a:fillRef>
          <a:effectRef idx="0">
            <a:schemeClr val="accent5"/>
          </a:effectRef>
          <a:fontRef idx="minor">
            <a:schemeClr val="lt1"/>
          </a:fontRef>
        </p:style>
        <p:txBody>
          <a:bodyPr>
            <a:normAutofit fontScale="62500" lnSpcReduction="20000"/>
          </a:bodyPr>
          <a:lstStyle/>
          <a:p>
            <a:pPr marL="0" indent="0">
              <a:buNone/>
            </a:pPr>
            <a:r>
              <a:rPr lang="en-US" dirty="0" smtClean="0">
                <a:solidFill>
                  <a:schemeClr val="tx1"/>
                </a:solidFill>
              </a:rPr>
              <a:t>Examples of Component @ Proficient/Excellent…</a:t>
            </a:r>
          </a:p>
          <a:p>
            <a:r>
              <a:rPr lang="en-US" dirty="0" smtClean="0">
                <a:solidFill>
                  <a:schemeClr val="tx1"/>
                </a:solidFill>
              </a:rPr>
              <a:t>Proficient:</a:t>
            </a:r>
            <a:endParaRPr lang="en-US" dirty="0"/>
          </a:p>
          <a:p>
            <a:pPr marL="0" indent="0">
              <a:buNone/>
            </a:pPr>
            <a:r>
              <a:rPr lang="en-US" dirty="0">
                <a:solidFill>
                  <a:schemeClr val="tx1"/>
                </a:solidFill>
              </a:rPr>
              <a:t>The teacher has several students who are behaviorally struggling in class and completes the forms for referring the students to the problem-solving so that she can gets some feedback and ideas of what to do differently with these students. The teacher selects two of the ideas and tries them with the students. </a:t>
            </a:r>
            <a:endParaRPr lang="en-US" dirty="0" smtClean="0">
              <a:solidFill>
                <a:schemeClr val="tx1"/>
              </a:solidFill>
            </a:endParaRPr>
          </a:p>
          <a:p>
            <a:pPr marL="0" indent="0">
              <a:buNone/>
            </a:pPr>
            <a:r>
              <a:rPr lang="en-US" dirty="0" smtClean="0">
                <a:solidFill>
                  <a:schemeClr val="tx1"/>
                </a:solidFill>
              </a:rPr>
              <a:t> </a:t>
            </a:r>
          </a:p>
          <a:p>
            <a:r>
              <a:rPr lang="en-US" dirty="0" smtClean="0">
                <a:solidFill>
                  <a:schemeClr val="tx1"/>
                </a:solidFill>
              </a:rPr>
              <a:t>Excellent:</a:t>
            </a:r>
            <a:endParaRPr lang="en-US" dirty="0"/>
          </a:p>
          <a:p>
            <a:pPr marL="0" indent="0">
              <a:buNone/>
            </a:pPr>
            <a:r>
              <a:rPr lang="en-US" dirty="0">
                <a:solidFill>
                  <a:schemeClr val="tx1"/>
                </a:solidFill>
              </a:rPr>
              <a:t>Based upon the suggestions of the problem-solving team, the teacher sets up individual behavioral plans with each student and follows up with the families to share with them what the plans include and also updates the families on a weekly basis of the students progress. </a:t>
            </a:r>
          </a:p>
          <a:p>
            <a:pPr marL="0" indent="0">
              <a:buNone/>
            </a:pPr>
            <a:endParaRPr lang="en-US" dirty="0"/>
          </a:p>
        </p:txBody>
      </p:sp>
    </p:spTree>
    <p:extLst>
      <p:ext uri="{BB962C8B-B14F-4D97-AF65-F5344CB8AC3E}">
        <p14:creationId xmlns:p14="http://schemas.microsoft.com/office/powerpoint/2010/main" val="215165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dissolv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dissolv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dissolv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p:txBody>
          <a:bodyPr/>
          <a:lstStyle/>
          <a:p>
            <a:r>
              <a:rPr lang="en-US" dirty="0" smtClean="0"/>
              <a:t>Before we continue with discussion, do you have any clarifying questions about the Framework?</a:t>
            </a:r>
            <a:endParaRPr lang="en-US" dirty="0"/>
          </a:p>
        </p:txBody>
      </p:sp>
    </p:spTree>
    <p:extLst>
      <p:ext uri="{BB962C8B-B14F-4D97-AF65-F5344CB8AC3E}">
        <p14:creationId xmlns:p14="http://schemas.microsoft.com/office/powerpoint/2010/main" val="3883351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Validation Study Purpose</a:t>
            </a:r>
            <a:endParaRPr lang="en-US" b="1" dirty="0"/>
          </a:p>
        </p:txBody>
      </p:sp>
      <p:sp>
        <p:nvSpPr>
          <p:cNvPr id="3" name="Content Placeholder 2"/>
          <p:cNvSpPr>
            <a:spLocks noGrp="1"/>
          </p:cNvSpPr>
          <p:nvPr>
            <p:ph idx="1"/>
          </p:nvPr>
        </p:nvSpPr>
        <p:spPr/>
        <p:txBody>
          <a:bodyPr>
            <a:normAutofit fontScale="77500" lnSpcReduction="20000"/>
          </a:bodyPr>
          <a:lstStyle/>
          <a:p>
            <a:r>
              <a:rPr lang="en-US" dirty="0" smtClean="0"/>
              <a:t>To study whether the Danielson Framework is a valid and reliable tool for evaluating teachers in early childhood classrooms. </a:t>
            </a:r>
          </a:p>
          <a:p>
            <a:pPr lvl="0"/>
            <a:r>
              <a:rPr lang="en-US" dirty="0" smtClean="0"/>
              <a:t>To study whether the </a:t>
            </a:r>
            <a:r>
              <a:rPr lang="en-US" dirty="0"/>
              <a:t>framework provides accurate and reliable data that PreK-3</a:t>
            </a:r>
            <a:r>
              <a:rPr lang="en-US" baseline="30000" dirty="0"/>
              <a:t>rd</a:t>
            </a:r>
            <a:r>
              <a:rPr lang="en-US" dirty="0"/>
              <a:t> grade teachers and their supervisors can use to </a:t>
            </a:r>
            <a:endParaRPr lang="en-US" dirty="0" smtClean="0"/>
          </a:p>
          <a:p>
            <a:pPr lvl="1"/>
            <a:r>
              <a:rPr lang="en-US" dirty="0" smtClean="0"/>
              <a:t>identify </a:t>
            </a:r>
            <a:r>
              <a:rPr lang="en-US" dirty="0"/>
              <a:t>strengths and </a:t>
            </a:r>
            <a:r>
              <a:rPr lang="en-US" dirty="0" smtClean="0"/>
              <a:t>areas for growth;</a:t>
            </a:r>
          </a:p>
          <a:p>
            <a:pPr lvl="1"/>
            <a:r>
              <a:rPr lang="en-US" dirty="0" smtClean="0"/>
              <a:t>use </a:t>
            </a:r>
            <a:r>
              <a:rPr lang="en-US" dirty="0"/>
              <a:t>that data to </a:t>
            </a:r>
            <a:r>
              <a:rPr lang="en-US" dirty="0" smtClean="0"/>
              <a:t>engage in professional conversations, coaching, and targeted PD to promote </a:t>
            </a:r>
            <a:r>
              <a:rPr lang="en-US" dirty="0"/>
              <a:t>teachers’ growth</a:t>
            </a:r>
            <a:r>
              <a:rPr lang="en-US" dirty="0" smtClean="0"/>
              <a:t>.</a:t>
            </a:r>
          </a:p>
          <a:p>
            <a:pPr lvl="0"/>
            <a:r>
              <a:rPr lang="en-US" dirty="0" smtClean="0"/>
              <a:t>To develop training and resources that support EC teachers and their supervisors in their use of the Framework and implement their teacher evaluation system.</a:t>
            </a:r>
            <a:endParaRPr lang="en-US" dirty="0"/>
          </a:p>
          <a:p>
            <a:pPr marL="0" indent="0">
              <a:buNone/>
            </a:pPr>
            <a:endParaRPr lang="en-US"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0438" y="5900738"/>
            <a:ext cx="18034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77641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Discussion</a:t>
            </a:r>
            <a:endParaRPr lang="en-US" b="1" dirty="0"/>
          </a:p>
        </p:txBody>
      </p:sp>
      <p:sp>
        <p:nvSpPr>
          <p:cNvPr id="3" name="Content Placeholder 2"/>
          <p:cNvSpPr>
            <a:spLocks noGrp="1"/>
          </p:cNvSpPr>
          <p:nvPr>
            <p:ph idx="1"/>
          </p:nvPr>
        </p:nvSpPr>
        <p:spPr/>
        <p:txBody>
          <a:bodyPr/>
          <a:lstStyle/>
          <a:p>
            <a:r>
              <a:rPr lang="en-US" dirty="0" smtClean="0"/>
              <a:t>Group discussion on the following 5 questions</a:t>
            </a:r>
          </a:p>
          <a:p>
            <a:r>
              <a:rPr lang="en-US" dirty="0" smtClean="0"/>
              <a:t>20-30 minutes</a:t>
            </a:r>
          </a:p>
          <a:p>
            <a:r>
              <a:rPr lang="en-US" dirty="0" smtClean="0"/>
              <a:t>Assign a facilitator, note-taker, and reporter</a:t>
            </a:r>
          </a:p>
          <a:p>
            <a:r>
              <a:rPr lang="en-US" dirty="0" smtClean="0"/>
              <a:t>Be ready to report out to the whole group</a:t>
            </a:r>
          </a:p>
          <a:p>
            <a:pPr marL="0" indent="0">
              <a:buNone/>
            </a:pPr>
            <a:endParaRPr lang="en-US" dirty="0"/>
          </a:p>
        </p:txBody>
      </p:sp>
    </p:spTree>
    <p:extLst>
      <p:ext uri="{BB962C8B-B14F-4D97-AF65-F5344CB8AC3E}">
        <p14:creationId xmlns:p14="http://schemas.microsoft.com/office/powerpoint/2010/main" val="34063520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370287" y="-266700"/>
            <a:ext cx="2973738" cy="2074333"/>
          </a:xfrm>
          <a:prstGeom prst="rect">
            <a:avLst/>
          </a:prstGeom>
        </p:spPr>
      </p:pic>
      <p:sp>
        <p:nvSpPr>
          <p:cNvPr id="21505" name="Rectangle 5"/>
          <p:cNvSpPr>
            <a:spLocks noGrp="1" noChangeArrowheads="1"/>
          </p:cNvSpPr>
          <p:nvPr>
            <p:ph type="ctrTitle"/>
          </p:nvPr>
        </p:nvSpPr>
        <p:spPr>
          <a:xfrm>
            <a:off x="881063" y="457200"/>
            <a:ext cx="7772400" cy="762000"/>
          </a:xfrm>
        </p:spPr>
        <p:txBody>
          <a:bodyPr>
            <a:normAutofit/>
          </a:bodyPr>
          <a:lstStyle/>
          <a:p>
            <a:pPr eaLnBrk="1" hangingPunct="1"/>
            <a:r>
              <a:rPr lang="en-US" sz="3600" b="1" dirty="0" smtClean="0">
                <a:latin typeface="Calibri" charset="0"/>
                <a:ea typeface="ＭＳ Ｐゴシック" charset="0"/>
                <a:cs typeface="ＭＳ Ｐゴシック" charset="0"/>
              </a:rPr>
              <a:t>Implications for EC Teacher Education</a:t>
            </a:r>
            <a:endParaRPr lang="en-US" sz="3600" b="1" dirty="0">
              <a:latin typeface="Calibri" charset="0"/>
              <a:ea typeface="ＭＳ Ｐゴシック" charset="0"/>
              <a:cs typeface="ＭＳ Ｐゴシック" charset="0"/>
            </a:endParaRPr>
          </a:p>
        </p:txBody>
      </p:sp>
      <p:sp>
        <p:nvSpPr>
          <p:cNvPr id="780294" name="Rectangle 6"/>
          <p:cNvSpPr>
            <a:spLocks noGrp="1" noChangeArrowheads="1"/>
          </p:cNvSpPr>
          <p:nvPr>
            <p:ph type="subTitle" idx="1"/>
          </p:nvPr>
        </p:nvSpPr>
        <p:spPr>
          <a:xfrm>
            <a:off x="576263" y="1427163"/>
            <a:ext cx="8501062" cy="5326062"/>
          </a:xfrm>
        </p:spPr>
        <p:txBody>
          <a:bodyPr>
            <a:normAutofit fontScale="77500" lnSpcReduction="20000"/>
          </a:bodyPr>
          <a:lstStyle/>
          <a:p>
            <a:pPr algn="l">
              <a:lnSpc>
                <a:spcPct val="120000"/>
              </a:lnSpc>
              <a:defRPr/>
            </a:pPr>
            <a:r>
              <a:rPr lang="en-US" sz="2800" i="1" dirty="0" smtClean="0">
                <a:solidFill>
                  <a:srgbClr val="000000"/>
                </a:solidFill>
                <a:latin typeface="Calibri"/>
                <a:ea typeface="ＭＳ Ｐゴシック" pitchFamily="-65" charset="-128"/>
                <a:cs typeface="Calibri"/>
              </a:rPr>
              <a:t>1. If I were to help Charlotte determine up to five (5) </a:t>
            </a:r>
            <a:r>
              <a:rPr lang="en-US" sz="2800" i="1" dirty="0" smtClean="0">
                <a:solidFill>
                  <a:srgbClr val="000000"/>
                </a:solidFill>
                <a:ea typeface="ＭＳ Ｐゴシック" pitchFamily="-65" charset="-128"/>
                <a:cs typeface="Calibri"/>
              </a:rPr>
              <a:t>early </a:t>
            </a:r>
            <a:r>
              <a:rPr lang="en-US" sz="2800" i="1" dirty="0">
                <a:solidFill>
                  <a:srgbClr val="000000"/>
                </a:solidFill>
                <a:ea typeface="ＭＳ Ｐゴシック" pitchFamily="-65" charset="-128"/>
                <a:cs typeface="Calibri"/>
              </a:rPr>
              <a:t>learning teaching </a:t>
            </a:r>
            <a:r>
              <a:rPr lang="en-US" sz="2800" i="1" dirty="0" smtClean="0">
                <a:solidFill>
                  <a:srgbClr val="000000"/>
                </a:solidFill>
                <a:ea typeface="ＭＳ Ｐゴシック" pitchFamily="-65" charset="-128"/>
                <a:cs typeface="Calibri"/>
              </a:rPr>
              <a:t>priorities </a:t>
            </a:r>
            <a:r>
              <a:rPr lang="en-US" sz="2800" i="1" dirty="0" smtClean="0">
                <a:solidFill>
                  <a:srgbClr val="000000"/>
                </a:solidFill>
                <a:latin typeface="Calibri"/>
                <a:ea typeface="ＭＳ Ｐゴシック" pitchFamily="-65" charset="-128"/>
                <a:cs typeface="Calibri"/>
              </a:rPr>
              <a:t>(PreK-3</a:t>
            </a:r>
            <a:r>
              <a:rPr lang="en-US" sz="2800" i="1" baseline="30000" dirty="0" smtClean="0">
                <a:solidFill>
                  <a:srgbClr val="000000"/>
                </a:solidFill>
                <a:latin typeface="Calibri"/>
                <a:ea typeface="ＭＳ Ｐゴシック" pitchFamily="-65" charset="-128"/>
                <a:cs typeface="Calibri"/>
              </a:rPr>
              <a:t>rd</a:t>
            </a:r>
            <a:r>
              <a:rPr lang="en-US" sz="2800" i="1" dirty="0" smtClean="0">
                <a:solidFill>
                  <a:srgbClr val="000000"/>
                </a:solidFill>
                <a:latin typeface="Calibri"/>
                <a:ea typeface="ＭＳ Ｐゴシック" pitchFamily="-65" charset="-128"/>
                <a:cs typeface="Calibri"/>
              </a:rPr>
              <a:t> Grade) that need to be addressed in the Framework for Teaching, they would be….?</a:t>
            </a:r>
          </a:p>
          <a:p>
            <a:pPr algn="l">
              <a:lnSpc>
                <a:spcPct val="120000"/>
              </a:lnSpc>
              <a:defRPr/>
            </a:pPr>
            <a:r>
              <a:rPr lang="en-US" sz="2800" i="1" dirty="0" smtClean="0">
                <a:solidFill>
                  <a:srgbClr val="000000"/>
                </a:solidFill>
                <a:ea typeface="ＭＳ Ｐゴシック" pitchFamily="-65" charset="-128"/>
                <a:cs typeface="Calibri"/>
              </a:rPr>
              <a:t>2. Which </a:t>
            </a:r>
            <a:r>
              <a:rPr lang="en-US" sz="2800" i="1" dirty="0">
                <a:solidFill>
                  <a:srgbClr val="000000"/>
                </a:solidFill>
                <a:ea typeface="ＭＳ Ｐゴシック" pitchFamily="-65" charset="-128"/>
                <a:cs typeface="Calibri"/>
              </a:rPr>
              <a:t>of the preceding Framework clusters seem to be priority practices for early childhood (PreK-3rd) teachers</a:t>
            </a:r>
            <a:r>
              <a:rPr lang="en-US" sz="2800" i="1" dirty="0" smtClean="0">
                <a:solidFill>
                  <a:srgbClr val="000000"/>
                </a:solidFill>
                <a:ea typeface="ＭＳ Ｐゴシック" pitchFamily="-65" charset="-128"/>
                <a:cs typeface="Calibri"/>
              </a:rPr>
              <a:t>? 3. What value could the Danielson Framework add to EC teacher education </a:t>
            </a:r>
            <a:r>
              <a:rPr lang="en-US" sz="2800" i="1" dirty="0">
                <a:solidFill>
                  <a:srgbClr val="000000"/>
                </a:solidFill>
                <a:ea typeface="ＭＳ Ｐゴシック" pitchFamily="-65" charset="-128"/>
                <a:cs typeface="Calibri"/>
              </a:rPr>
              <a:t>programs? Are there any practice concerns that the Framework could help programs address (e.g., ELL’s, students with special needs, attendance, </a:t>
            </a:r>
            <a:r>
              <a:rPr lang="en-US" sz="2800" i="1" dirty="0" smtClean="0">
                <a:solidFill>
                  <a:srgbClr val="000000"/>
                </a:solidFill>
                <a:ea typeface="ＭＳ Ｐゴシック" pitchFamily="-65" charset="-128"/>
                <a:cs typeface="Calibri"/>
              </a:rPr>
              <a:t>discipline, assessment)?</a:t>
            </a:r>
            <a:endParaRPr lang="en-US" sz="2800" i="1" dirty="0">
              <a:solidFill>
                <a:srgbClr val="000000"/>
              </a:solidFill>
              <a:ea typeface="ＭＳ Ｐゴシック" pitchFamily="-65" charset="-128"/>
              <a:cs typeface="Calibri"/>
            </a:endParaRPr>
          </a:p>
          <a:p>
            <a:pPr algn="l">
              <a:lnSpc>
                <a:spcPct val="120000"/>
              </a:lnSpc>
              <a:defRPr/>
            </a:pPr>
            <a:r>
              <a:rPr lang="en-US" sz="2800" i="1" dirty="0" smtClean="0">
                <a:solidFill>
                  <a:srgbClr val="000000"/>
                </a:solidFill>
                <a:ea typeface="ＭＳ Ｐゴシック" pitchFamily="-65" charset="-128"/>
                <a:cs typeface="Calibri"/>
              </a:rPr>
              <a:t>4. What do we do now in our programs that aligns with the Framework? Standards, coursework, field-based experiences, assessments?</a:t>
            </a:r>
          </a:p>
          <a:p>
            <a:pPr algn="l">
              <a:lnSpc>
                <a:spcPct val="120000"/>
              </a:lnSpc>
              <a:defRPr/>
            </a:pPr>
            <a:r>
              <a:rPr lang="en-US" sz="2800" i="1" dirty="0" smtClean="0">
                <a:solidFill>
                  <a:srgbClr val="000000"/>
                </a:solidFill>
                <a:ea typeface="ＭＳ Ｐゴシック" pitchFamily="-65" charset="-128"/>
                <a:cs typeface="Calibri"/>
              </a:rPr>
              <a:t>5. What resources would be helpful for faculty and candidates?</a:t>
            </a:r>
          </a:p>
          <a:p>
            <a:pPr>
              <a:lnSpc>
                <a:spcPct val="120000"/>
              </a:lnSpc>
              <a:defRPr/>
            </a:pPr>
            <a:r>
              <a:rPr lang="en-US" sz="2800" b="1" i="1" dirty="0" smtClean="0">
                <a:solidFill>
                  <a:srgbClr val="000000"/>
                </a:solidFill>
                <a:ea typeface="ＭＳ Ｐゴシック" pitchFamily="-65" charset="-128"/>
                <a:cs typeface="Calibri"/>
              </a:rPr>
              <a:t>ANY OTHER QUESTIONS TO CONSIDER?</a:t>
            </a:r>
          </a:p>
          <a:p>
            <a:pPr algn="l">
              <a:lnSpc>
                <a:spcPct val="120000"/>
              </a:lnSpc>
              <a:defRPr/>
            </a:pPr>
            <a:endParaRPr lang="en-US" sz="1400" i="1" dirty="0" smtClean="0">
              <a:solidFill>
                <a:srgbClr val="000000"/>
              </a:solidFill>
              <a:latin typeface="Arial" pitchFamily="-65" charset="0"/>
              <a:ea typeface="ＭＳ Ｐゴシック" pitchFamily="-65" charset="-128"/>
              <a:cs typeface="ＭＳ Ｐゴシック" pitchFamily="-65" charset="-128"/>
            </a:endParaRPr>
          </a:p>
          <a:p>
            <a:pPr algn="l" eaLnBrk="1" hangingPunct="1">
              <a:lnSpc>
                <a:spcPct val="120000"/>
              </a:lnSpc>
              <a:defRPr/>
            </a:pPr>
            <a:endParaRPr lang="en-US" sz="3027" dirty="0" smtClean="0">
              <a:solidFill>
                <a:srgbClr val="000000"/>
              </a:solidFill>
              <a:latin typeface="Calibri"/>
              <a:ea typeface="ＭＳ Ｐゴシック" pitchFamily="-65" charset="-128"/>
              <a:cs typeface="Calibri"/>
            </a:endParaRPr>
          </a:p>
        </p:txBody>
      </p:sp>
    </p:spTree>
    <p:extLst>
      <p:ext uri="{BB962C8B-B14F-4D97-AF65-F5344CB8AC3E}">
        <p14:creationId xmlns:p14="http://schemas.microsoft.com/office/powerpoint/2010/main" val="411043861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802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802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7802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7802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7802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294" grpI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9144000" cy="1417638"/>
          </a:xfrm>
        </p:spPr>
        <p:txBody>
          <a:bodyPr>
            <a:normAutofit fontScale="90000"/>
          </a:bodyPr>
          <a:lstStyle/>
          <a:p>
            <a:r>
              <a:rPr lang="en-US" altLang="en-US" sz="3600" b="1" dirty="0" smtClean="0">
                <a:ea typeface="ＭＳ Ｐゴシック" pitchFamily="34" charset="-128"/>
              </a:rPr>
              <a:t>                What are Possibilities Between the Framework and Early Childhood Teacher Education?</a:t>
            </a:r>
          </a:p>
        </p:txBody>
      </p:sp>
      <p:sp>
        <p:nvSpPr>
          <p:cNvPr id="25603" name="Content Placeholder 3"/>
          <p:cNvSpPr>
            <a:spLocks noGrp="1"/>
          </p:cNvSpPr>
          <p:nvPr>
            <p:ph sz="half" idx="1"/>
          </p:nvPr>
        </p:nvSpPr>
        <p:spPr/>
        <p:txBody>
          <a:bodyPr>
            <a:normAutofit fontScale="85000" lnSpcReduction="20000"/>
          </a:bodyPr>
          <a:lstStyle/>
          <a:p>
            <a:endParaRPr lang="en-US" altLang="en-US" smtClean="0">
              <a:ea typeface="ＭＳ Ｐゴシック" pitchFamily="34" charset="-128"/>
            </a:endParaRPr>
          </a:p>
        </p:txBody>
      </p:sp>
      <p:sp>
        <p:nvSpPr>
          <p:cNvPr id="25604" name="Content Placeholder 4"/>
          <p:cNvSpPr>
            <a:spLocks noGrp="1"/>
          </p:cNvSpPr>
          <p:nvPr>
            <p:ph sz="half" idx="2"/>
          </p:nvPr>
        </p:nvSpPr>
        <p:spPr>
          <a:xfrm>
            <a:off x="4673600" y="1838325"/>
            <a:ext cx="4249738" cy="4525963"/>
          </a:xfrm>
        </p:spPr>
        <p:txBody>
          <a:bodyPr anchor="ctr">
            <a:normAutofit fontScale="85000" lnSpcReduction="20000"/>
          </a:bodyPr>
          <a:lstStyle/>
          <a:p>
            <a:pPr>
              <a:spcAft>
                <a:spcPts val="1200"/>
              </a:spcAft>
            </a:pPr>
            <a:r>
              <a:rPr lang="en-US" altLang="en-US" sz="3600" dirty="0" smtClean="0">
                <a:ea typeface="ＭＳ Ｐゴシック" pitchFamily="34" charset="-128"/>
              </a:rPr>
              <a:t>Within educational courses?</a:t>
            </a:r>
          </a:p>
          <a:p>
            <a:pPr>
              <a:spcAft>
                <a:spcPts val="1200"/>
              </a:spcAft>
            </a:pPr>
            <a:r>
              <a:rPr lang="en-US" altLang="en-US" sz="3600" dirty="0" smtClean="0">
                <a:ea typeface="ＭＳ Ｐゴシック" pitchFamily="34" charset="-128"/>
              </a:rPr>
              <a:t>Within field-based experiences?</a:t>
            </a:r>
          </a:p>
          <a:p>
            <a:pPr>
              <a:spcAft>
                <a:spcPts val="1200"/>
              </a:spcAft>
            </a:pPr>
            <a:r>
              <a:rPr lang="en-US" altLang="en-US" sz="3600" dirty="0" smtClean="0">
                <a:ea typeface="ＭＳ Ｐゴシック" pitchFamily="34" charset="-128"/>
              </a:rPr>
              <a:t>Assessing candidate competencies?</a:t>
            </a:r>
          </a:p>
          <a:p>
            <a:pPr>
              <a:spcAft>
                <a:spcPts val="1200"/>
              </a:spcAft>
            </a:pPr>
            <a:r>
              <a:rPr lang="en-US" altLang="en-US" sz="3600" dirty="0" smtClean="0">
                <a:ea typeface="ＭＳ Ｐゴシック" pitchFamily="34" charset="-128"/>
              </a:rPr>
              <a:t>Articulation among 2-year and 4-year programs? </a:t>
            </a:r>
          </a:p>
          <a:p>
            <a:endParaRPr lang="en-US" altLang="en-US" dirty="0" smtClean="0">
              <a:ea typeface="ＭＳ Ｐゴシック" pitchFamily="34" charset="-128"/>
            </a:endParaRPr>
          </a:p>
        </p:txBody>
      </p:sp>
      <p:pic>
        <p:nvPicPr>
          <p:cNvPr id="25605" name="Picture 5"/>
          <p:cNvPicPr>
            <a:picLocks noChangeAspect="1"/>
          </p:cNvPicPr>
          <p:nvPr/>
        </p:nvPicPr>
        <p:blipFill>
          <a:blip r:embed="rId2">
            <a:extLst>
              <a:ext uri="{28A0092B-C50C-407E-A947-70E740481C1C}">
                <a14:useLocalDpi xmlns:a14="http://schemas.microsoft.com/office/drawing/2010/main" val="0"/>
              </a:ext>
            </a:extLst>
          </a:blip>
          <a:srcRect l="8099" r="12715"/>
          <a:stretch>
            <a:fillRect/>
          </a:stretch>
        </p:blipFill>
        <p:spPr bwMode="auto">
          <a:xfrm>
            <a:off x="341313" y="160020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4" descr="HiResDanielson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7912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81689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Danielson Framework for Teaching in Early Childhood Classrooms</a:t>
            </a:r>
            <a:r>
              <a:rPr lang="en-US" dirty="0" smtClean="0"/>
              <a:t/>
            </a:r>
            <a:br>
              <a:rPr lang="en-US" dirty="0" smtClean="0"/>
            </a:br>
            <a:endParaRPr lang="en-US" dirty="0"/>
          </a:p>
        </p:txBody>
      </p:sp>
      <p:sp>
        <p:nvSpPr>
          <p:cNvPr id="3" name="Subtitle 2"/>
          <p:cNvSpPr>
            <a:spLocks noGrp="1"/>
          </p:cNvSpPr>
          <p:nvPr>
            <p:ph type="subTitle" idx="1"/>
          </p:nvPr>
        </p:nvSpPr>
        <p:spPr/>
        <p:txBody>
          <a:bodyPr>
            <a:normAutofit/>
          </a:bodyPr>
          <a:lstStyle/>
          <a:p>
            <a:r>
              <a:rPr lang="en-US" b="1" dirty="0" smtClean="0">
                <a:solidFill>
                  <a:schemeClr val="tx1"/>
                </a:solidFill>
              </a:rPr>
              <a:t>Plan Teach Reflect Apply Process (PTRA)</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0438" y="5900738"/>
            <a:ext cx="18034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iResDanielson_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421313"/>
            <a:ext cx="1435100"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00936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3124201"/>
            <a:ext cx="5054600" cy="609594"/>
          </a:xfrm>
          <a:prstGeom prst="rect">
            <a:avLst/>
          </a:prstGeom>
          <a:solidFill>
            <a:schemeClr val="accent6">
              <a:lumMod val="50000"/>
            </a:schemeClr>
          </a:solidFill>
          <a:effectLst>
            <a:glow>
              <a:schemeClr val="accent6">
                <a:lumMod val="60000"/>
                <a:lumOff val="40000"/>
              </a:schemeClr>
            </a:glow>
            <a:outerShdw blurRad="40000" dist="23000" dir="5400000" rotWithShape="0">
              <a:srgbClr val="000000">
                <a:alpha val="35000"/>
              </a:srgbClr>
            </a:outerShdw>
            <a:softEdge rad="50800"/>
          </a:effectLst>
        </p:spPr>
        <p:style>
          <a:lnRef idx="1">
            <a:schemeClr val="accent1"/>
          </a:lnRef>
          <a:fillRef idx="3">
            <a:schemeClr val="accent1"/>
          </a:fillRef>
          <a:effectRef idx="2">
            <a:schemeClr val="accent1"/>
          </a:effectRef>
          <a:fontRef idx="minor">
            <a:schemeClr val="lt1"/>
          </a:fontRef>
        </p:style>
        <p:txBody>
          <a:bodyPr lIns="91440" tIns="91440" rIns="91440" bIns="91440" rtlCol="0" anchor="ctr"/>
          <a:lstStyle/>
          <a:p>
            <a:pPr algn="ctr"/>
            <a:r>
              <a:rPr lang="en-US" sz="2400" dirty="0" smtClean="0"/>
              <a:t>The Danielson Framework for Teaching</a:t>
            </a:r>
            <a:endParaRPr lang="en-US" sz="2400" dirty="0"/>
          </a:p>
        </p:txBody>
      </p:sp>
      <p:pic>
        <p:nvPicPr>
          <p:cNvPr id="2" name="Picture 1"/>
          <p:cNvPicPr>
            <a:picLocks noChangeAspect="1"/>
          </p:cNvPicPr>
          <p:nvPr/>
        </p:nvPicPr>
        <p:blipFill>
          <a:blip r:embed="rId3"/>
          <a:stretch>
            <a:fillRect/>
          </a:stretch>
        </p:blipFill>
        <p:spPr>
          <a:xfrm>
            <a:off x="0" y="165100"/>
            <a:ext cx="9144000" cy="6526960"/>
          </a:xfrm>
          <a:prstGeom prst="rect">
            <a:avLst/>
          </a:prstGeom>
        </p:spPr>
      </p:pic>
      <p:graphicFrame>
        <p:nvGraphicFramePr>
          <p:cNvPr id="3" name="Diagram 2"/>
          <p:cNvGraphicFramePr/>
          <p:nvPr>
            <p:extLst>
              <p:ext uri="{D42A27DB-BD31-4B8C-83A1-F6EECF244321}">
                <p14:modId xmlns:p14="http://schemas.microsoft.com/office/powerpoint/2010/main" val="2444075995"/>
              </p:ext>
            </p:extLst>
          </p:nvPr>
        </p:nvGraphicFramePr>
        <p:xfrm>
          <a:off x="355600" y="550331"/>
          <a:ext cx="8534400" cy="57573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1078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A2BBAFC1-37BA-384F-A4AC-4815DADC334F}"/>
                                            </p:graphicEl>
                                          </p:spTgt>
                                        </p:tgtEl>
                                        <p:attrNameLst>
                                          <p:attrName>style.visibility</p:attrName>
                                        </p:attrNameLst>
                                      </p:cBhvr>
                                      <p:to>
                                        <p:strVal val="visible"/>
                                      </p:to>
                                    </p:set>
                                    <p:animEffect transition="in" filter="fade">
                                      <p:cBhvr>
                                        <p:cTn id="7" dur="1000"/>
                                        <p:tgtEl>
                                          <p:spTgt spid="3">
                                            <p:graphicEl>
                                              <a:dgm id="{A2BBAFC1-37BA-384F-A4AC-4815DADC334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graphicEl>
                                              <a:dgm id="{6E12FB2A-A721-524C-83B9-A4FC5AD8946F}"/>
                                            </p:graphicEl>
                                          </p:spTgt>
                                        </p:tgtEl>
                                        <p:attrNameLst>
                                          <p:attrName>style.visibility</p:attrName>
                                        </p:attrNameLst>
                                      </p:cBhvr>
                                      <p:to>
                                        <p:strVal val="visible"/>
                                      </p:to>
                                    </p:set>
                                    <p:animEffect transition="in" filter="fade">
                                      <p:cBhvr>
                                        <p:cTn id="10" dur="1000"/>
                                        <p:tgtEl>
                                          <p:spTgt spid="3">
                                            <p:graphicEl>
                                              <a:dgm id="{6E12FB2A-A721-524C-83B9-A4FC5AD8946F}"/>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graphicEl>
                                              <a:dgm id="{3C099987-035B-8A48-994E-98F562F9ADEE}"/>
                                            </p:graphicEl>
                                          </p:spTgt>
                                        </p:tgtEl>
                                        <p:attrNameLst>
                                          <p:attrName>style.visibility</p:attrName>
                                        </p:attrNameLst>
                                      </p:cBhvr>
                                      <p:to>
                                        <p:strVal val="visible"/>
                                      </p:to>
                                    </p:set>
                                    <p:animEffect transition="in" filter="fade">
                                      <p:cBhvr>
                                        <p:cTn id="15" dur="1000"/>
                                        <p:tgtEl>
                                          <p:spTgt spid="3">
                                            <p:graphicEl>
                                              <a:dgm id="{3C099987-035B-8A48-994E-98F562F9ADE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2F4ABFE6-84CF-514B-B2F2-BF1440F48F72}"/>
                                            </p:graphicEl>
                                          </p:spTgt>
                                        </p:tgtEl>
                                        <p:attrNameLst>
                                          <p:attrName>style.visibility</p:attrName>
                                        </p:attrNameLst>
                                      </p:cBhvr>
                                      <p:to>
                                        <p:strVal val="visible"/>
                                      </p:to>
                                    </p:set>
                                    <p:animEffect transition="in" filter="fade">
                                      <p:cBhvr>
                                        <p:cTn id="20" dur="1000"/>
                                        <p:tgtEl>
                                          <p:spTgt spid="3">
                                            <p:graphicEl>
                                              <a:dgm id="{2F4ABFE6-84CF-514B-B2F2-BF1440F48F72}"/>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graphicEl>
                                              <a:dgm id="{98A82BCF-A664-AA40-9BF8-65E22E84906B}"/>
                                            </p:graphicEl>
                                          </p:spTgt>
                                        </p:tgtEl>
                                        <p:attrNameLst>
                                          <p:attrName>style.visibility</p:attrName>
                                        </p:attrNameLst>
                                      </p:cBhvr>
                                      <p:to>
                                        <p:strVal val="visible"/>
                                      </p:to>
                                    </p:set>
                                    <p:animEffect transition="in" filter="fade">
                                      <p:cBhvr>
                                        <p:cTn id="25" dur="1000"/>
                                        <p:tgtEl>
                                          <p:spTgt spid="3">
                                            <p:graphicEl>
                                              <a:dgm id="{98A82BCF-A664-AA40-9BF8-65E22E84906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06444176"/>
              </p:ext>
            </p:extLst>
          </p:nvPr>
        </p:nvGraphicFramePr>
        <p:xfrm>
          <a:off x="0" y="1384300"/>
          <a:ext cx="9271000" cy="5473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a:spLocks noChangeArrowheads="1"/>
          </p:cNvSpPr>
          <p:nvPr/>
        </p:nvSpPr>
        <p:spPr bwMode="auto">
          <a:xfrm>
            <a:off x="3856173" y="3069158"/>
            <a:ext cx="2210585"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i="1" dirty="0"/>
              <a:t>Collaborative</a:t>
            </a:r>
          </a:p>
          <a:p>
            <a:pPr algn="ctr" eaLnBrk="1" hangingPunct="1"/>
            <a:r>
              <a:rPr lang="en-US" b="1" i="1" dirty="0"/>
              <a:t>Observation </a:t>
            </a:r>
            <a:br>
              <a:rPr lang="en-US" b="1" i="1" dirty="0"/>
            </a:br>
            <a:r>
              <a:rPr lang="en-US" b="1" i="1" dirty="0"/>
              <a:t>Process</a:t>
            </a:r>
          </a:p>
        </p:txBody>
      </p:sp>
      <p:sp>
        <p:nvSpPr>
          <p:cNvPr id="2" name="Title 1"/>
          <p:cNvSpPr>
            <a:spLocks noGrp="1"/>
          </p:cNvSpPr>
          <p:nvPr>
            <p:ph type="title"/>
          </p:nvPr>
        </p:nvSpPr>
        <p:spPr>
          <a:xfrm>
            <a:off x="0" y="274638"/>
            <a:ext cx="9144000" cy="1143000"/>
          </a:xfrm>
        </p:spPr>
        <p:txBody>
          <a:bodyPr/>
          <a:lstStyle/>
          <a:p>
            <a:pPr>
              <a:defRPr/>
            </a:pPr>
            <a:r>
              <a:rPr lang="en-US" sz="3600" b="1" dirty="0">
                <a:latin typeface="+mn-lt"/>
                <a:ea typeface="ＭＳ Ｐゴシック" charset="0"/>
                <a:cs typeface="ＭＳ Ｐゴシック" charset="0"/>
              </a:rPr>
              <a:t>PTRA within the Collaborative Process</a:t>
            </a:r>
          </a:p>
        </p:txBody>
      </p:sp>
    </p:spTree>
    <p:extLst>
      <p:ext uri="{BB962C8B-B14F-4D97-AF65-F5344CB8AC3E}">
        <p14:creationId xmlns:p14="http://schemas.microsoft.com/office/powerpoint/2010/main" val="7798674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28600" y="425450"/>
            <a:ext cx="8915400" cy="1143000"/>
          </a:xfrm>
        </p:spPr>
        <p:txBody>
          <a:bodyPr>
            <a:normAutofit/>
          </a:bodyPr>
          <a:lstStyle/>
          <a:p>
            <a:pPr>
              <a:defRPr/>
            </a:pPr>
            <a:r>
              <a:rPr lang="en-US" sz="3600" b="1" dirty="0" smtClean="0">
                <a:effectLst>
                  <a:outerShdw blurRad="50800" dist="38100" dir="2700000" algn="tl" rotWithShape="0">
                    <a:srgbClr val="000000"/>
                  </a:outerShdw>
                </a:effectLst>
                <a:latin typeface="Arial" charset="0"/>
              </a:rPr>
              <a:t>PLAN Conversation Protocol </a:t>
            </a:r>
          </a:p>
        </p:txBody>
      </p:sp>
      <p:sp>
        <p:nvSpPr>
          <p:cNvPr id="29699" name="Content Placeholder 2"/>
          <p:cNvSpPr>
            <a:spLocks noGrp="1"/>
          </p:cNvSpPr>
          <p:nvPr>
            <p:ph idx="1"/>
          </p:nvPr>
        </p:nvSpPr>
        <p:spPr>
          <a:xfrm>
            <a:off x="457200" y="1600200"/>
            <a:ext cx="8229600" cy="4889500"/>
          </a:xfrm>
        </p:spPr>
        <p:txBody>
          <a:bodyPr>
            <a:normAutofit fontScale="70000" lnSpcReduction="20000"/>
          </a:bodyPr>
          <a:lstStyle/>
          <a:p>
            <a:r>
              <a:rPr lang="en-US" sz="2800" b="1" dirty="0" smtClean="0">
                <a:latin typeface="Arial" charset="0"/>
              </a:rPr>
              <a:t>See Handout</a:t>
            </a:r>
          </a:p>
          <a:p>
            <a:r>
              <a:rPr lang="en-US" sz="2800" b="1" dirty="0" smtClean="0">
                <a:latin typeface="Arial" charset="0"/>
              </a:rPr>
              <a:t>Clarify the Learning Priorities (as well as knowledge of content and student needs) for student learning and context for the lesson (1c &amp; 1a, 1b): </a:t>
            </a:r>
          </a:p>
          <a:p>
            <a:pPr>
              <a:buFont typeface="Arial" charset="0"/>
              <a:buNone/>
            </a:pPr>
            <a:r>
              <a:rPr lang="en-US" sz="2400" dirty="0" smtClean="0">
                <a:latin typeface="Arial" charset="0"/>
              </a:rPr>
              <a:t>	Seek and confirm understanding of the teaching knowledge aligned to Framework priorities of students/families, content and key learning outcomes.</a:t>
            </a:r>
          </a:p>
          <a:p>
            <a:pPr>
              <a:buFont typeface="Arial" charset="0"/>
              <a:buNone/>
            </a:pPr>
            <a:endParaRPr lang="en-US" sz="2400" dirty="0" smtClean="0">
              <a:latin typeface="Arial" charset="0"/>
            </a:endParaRPr>
          </a:p>
          <a:p>
            <a:r>
              <a:rPr lang="en-US" sz="2811" b="1" dirty="0">
                <a:latin typeface="Arial" charset="0"/>
              </a:rPr>
              <a:t>Describe formative evidence of student </a:t>
            </a:r>
            <a:r>
              <a:rPr lang="en-US" sz="2811" b="1" dirty="0" smtClean="0">
                <a:latin typeface="Arial" charset="0"/>
              </a:rPr>
              <a:t>learning (1f)</a:t>
            </a:r>
            <a:r>
              <a:rPr lang="en-US" sz="2800" dirty="0" smtClean="0">
                <a:latin typeface="Arial" charset="0"/>
              </a:rPr>
              <a:t>: </a:t>
            </a:r>
          </a:p>
          <a:p>
            <a:pPr>
              <a:buFont typeface="Arial" charset="0"/>
              <a:buNone/>
            </a:pPr>
            <a:r>
              <a:rPr lang="en-US" sz="2400" dirty="0" smtClean="0">
                <a:latin typeface="Arial" charset="0"/>
              </a:rPr>
              <a:t>	Have teacher share his/her plans for assessing student progress with examples/artifacts aligned to Framework priorities.</a:t>
            </a:r>
          </a:p>
          <a:p>
            <a:pPr>
              <a:buFont typeface="Arial" charset="0"/>
              <a:buNone/>
            </a:pPr>
            <a:endParaRPr lang="en-US" sz="2400" dirty="0" smtClean="0">
              <a:latin typeface="Arial" charset="0"/>
            </a:endParaRPr>
          </a:p>
          <a:p>
            <a:r>
              <a:rPr lang="en-US" sz="2800" b="1" dirty="0" smtClean="0">
                <a:latin typeface="Arial" charset="0"/>
              </a:rPr>
              <a:t>Explore instructional strategies and resources needed for the lesson and/or unit (1d &amp; 1e):</a:t>
            </a:r>
          </a:p>
          <a:p>
            <a:pPr>
              <a:buFont typeface="Arial" charset="0"/>
              <a:buNone/>
            </a:pPr>
            <a:r>
              <a:rPr lang="en-US" sz="2800" b="1" dirty="0" smtClean="0">
                <a:latin typeface="Arial" charset="0"/>
              </a:rPr>
              <a:t>   </a:t>
            </a:r>
            <a:r>
              <a:rPr lang="en-US" sz="2400" dirty="0" smtClean="0">
                <a:latin typeface="Arial" charset="0"/>
              </a:rPr>
              <a:t> Teacher shares design priorities/decisions/actions to be taken.</a:t>
            </a:r>
          </a:p>
          <a:p>
            <a:pPr>
              <a:buFont typeface="Arial" charset="0"/>
              <a:buNone/>
            </a:pPr>
            <a:endParaRPr lang="en-US" sz="2400" dirty="0" smtClean="0">
              <a:latin typeface="Arial" charset="0"/>
            </a:endParaRPr>
          </a:p>
          <a:p>
            <a:r>
              <a:rPr lang="en-US" sz="2800" b="1" dirty="0" smtClean="0">
                <a:latin typeface="Arial" charset="0"/>
              </a:rPr>
              <a:t>Identify priority observation focus for data collection: </a:t>
            </a:r>
            <a:r>
              <a:rPr lang="en-US" sz="2400" dirty="0" smtClean="0">
                <a:latin typeface="Arial" charset="0"/>
              </a:rPr>
              <a:t>Note anything that the teacher is curious about or need for additional information during observation.</a:t>
            </a:r>
            <a:endParaRPr lang="en-US" dirty="0" smtClean="0">
              <a:latin typeface="Arial" charset="0"/>
            </a:endParaRPr>
          </a:p>
        </p:txBody>
      </p:sp>
      <p:sp>
        <p:nvSpPr>
          <p:cNvPr id="5" name="Slide Number Placeholder 4"/>
          <p:cNvSpPr>
            <a:spLocks noGrp="1"/>
          </p:cNvSpPr>
          <p:nvPr>
            <p:ph type="sldNum" sz="quarter" idx="12"/>
          </p:nvPr>
        </p:nvSpPr>
        <p:spPr/>
        <p:txBody>
          <a:bodyPr/>
          <a:lstStyle/>
          <a:p>
            <a:pPr>
              <a:defRPr/>
            </a:pPr>
            <a:fld id="{86881ACB-BAF7-E64C-8467-430D8251DE30}" type="slidenum">
              <a:rPr lang="en-US" smtClean="0"/>
              <a:pPr>
                <a:defRPr/>
              </a:pPr>
              <a:t>56</a:t>
            </a:fld>
            <a:endParaRPr lang="en-US" dirty="0"/>
          </a:p>
        </p:txBody>
      </p:sp>
    </p:spTree>
    <p:extLst>
      <p:ext uri="{BB962C8B-B14F-4D97-AF65-F5344CB8AC3E}">
        <p14:creationId xmlns:p14="http://schemas.microsoft.com/office/powerpoint/2010/main" val="24685005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latin typeface="+mn-lt"/>
                <a:ea typeface="ＭＳ Ｐゴシック" charset="0"/>
                <a:cs typeface="ＭＳ Ｐゴシック" charset="0"/>
              </a:rPr>
              <a:t>Teacher &amp; Evaluator Reflection Conference Priorities</a:t>
            </a:r>
          </a:p>
        </p:txBody>
      </p:sp>
      <p:sp>
        <p:nvSpPr>
          <p:cNvPr id="4" name="Content Placeholder 3"/>
          <p:cNvSpPr>
            <a:spLocks noGrp="1"/>
          </p:cNvSpPr>
          <p:nvPr>
            <p:ph sz="half" idx="2"/>
          </p:nvPr>
        </p:nvSpPr>
        <p:spPr>
          <a:xfrm>
            <a:off x="4648200" y="1600200"/>
            <a:ext cx="4038600" cy="4635500"/>
          </a:xfrm>
        </p:spPr>
        <p:txBody>
          <a:bodyPr>
            <a:normAutofit fontScale="92500" lnSpcReduction="10000"/>
          </a:bodyPr>
          <a:lstStyle/>
          <a:p>
            <a:r>
              <a:rPr lang="en-US" dirty="0"/>
              <a:t>Evaluator reviews Post-Observation Protocol form before Reflection Conference</a:t>
            </a:r>
          </a:p>
          <a:p>
            <a:r>
              <a:rPr lang="en-US" dirty="0"/>
              <a:t>Evaluator and Teacher in Reflection Conference review and confirm data and artifacts of student learning; Evaluator can document additional data collected at Reflection Conference</a:t>
            </a:r>
          </a:p>
          <a:p>
            <a:pPr marL="0" indent="0">
              <a:buNone/>
            </a:pPr>
            <a:endParaRPr lang="en-US" dirty="0"/>
          </a:p>
        </p:txBody>
      </p:sp>
      <p:pic>
        <p:nvPicPr>
          <p:cNvPr id="7" name="Content Placeholder 6"/>
          <p:cNvPicPr>
            <a:picLocks noGrp="1" noChangeAspect="1"/>
          </p:cNvPicPr>
          <p:nvPr>
            <p:ph sz="half" idx="1"/>
          </p:nvPr>
        </p:nvPicPr>
        <p:blipFill>
          <a:blip r:embed="rId2"/>
          <a:srcRect l="9734" r="9734"/>
          <a:stretch>
            <a:fillRect/>
          </a:stretch>
        </p:blipFill>
        <p:spPr/>
      </p:pic>
    </p:spTree>
    <p:extLst>
      <p:ext uri="{BB962C8B-B14F-4D97-AF65-F5344CB8AC3E}">
        <p14:creationId xmlns:p14="http://schemas.microsoft.com/office/powerpoint/2010/main" val="9267738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50800" dist="38100" dir="2700000" algn="tl" rotWithShape="0">
                    <a:srgbClr val="000000"/>
                  </a:outerShdw>
                </a:effectLst>
                <a:latin typeface="Arial" charset="0"/>
              </a:rPr>
              <a:t>Reflection </a:t>
            </a:r>
            <a:r>
              <a:rPr lang="en-US" b="1" dirty="0">
                <a:effectLst>
                  <a:outerShdw blurRad="50800" dist="38100" dir="2700000" algn="tl" rotWithShape="0">
                    <a:srgbClr val="000000"/>
                  </a:outerShdw>
                </a:effectLst>
                <a:latin typeface="Arial" charset="0"/>
              </a:rPr>
              <a:t>Conversation Protocol </a:t>
            </a:r>
            <a:endParaRPr lang="en-US" dirty="0"/>
          </a:p>
        </p:txBody>
      </p:sp>
      <p:sp>
        <p:nvSpPr>
          <p:cNvPr id="3" name="Content Placeholder 2"/>
          <p:cNvSpPr>
            <a:spLocks noGrp="1"/>
          </p:cNvSpPr>
          <p:nvPr>
            <p:ph idx="1"/>
          </p:nvPr>
        </p:nvSpPr>
        <p:spPr>
          <a:xfrm>
            <a:off x="457200" y="1600200"/>
            <a:ext cx="8229600" cy="5114925"/>
          </a:xfrm>
        </p:spPr>
        <p:txBody>
          <a:bodyPr>
            <a:normAutofit fontScale="25000" lnSpcReduction="20000"/>
          </a:bodyPr>
          <a:lstStyle/>
          <a:p>
            <a:pPr marL="171450" indent="-171450"/>
            <a:r>
              <a:rPr lang="en-US" sz="6400" b="1" i="1" dirty="0" smtClean="0">
                <a:latin typeface="Arial" panose="020B0604020202020204" pitchFamily="34" charset="0"/>
                <a:cs typeface="Arial" panose="020B0604020202020204" pitchFamily="34" charset="0"/>
              </a:rPr>
              <a:t>See Handout</a:t>
            </a:r>
          </a:p>
          <a:p>
            <a:pPr marL="171450" indent="-171450"/>
            <a:r>
              <a:rPr lang="en-US" sz="5600" b="1" i="1" dirty="0" smtClean="0">
                <a:latin typeface="Arial" panose="020B0604020202020204" pitchFamily="34" charset="0"/>
                <a:cs typeface="Arial" panose="020B0604020202020204" pitchFamily="34" charset="0"/>
              </a:rPr>
              <a:t>REFLECT </a:t>
            </a:r>
            <a:r>
              <a:rPr lang="en-US" sz="5600" b="1" i="1" dirty="0">
                <a:latin typeface="Arial" panose="020B0604020202020204" pitchFamily="34" charset="0"/>
                <a:cs typeface="Arial" panose="020B0604020202020204" pitchFamily="34" charset="0"/>
              </a:rPr>
              <a:t>&amp; APPLY Professional Conversation Process </a:t>
            </a:r>
            <a:endParaRPr lang="en-US" sz="5600" dirty="0">
              <a:latin typeface="Arial" panose="020B0604020202020204" pitchFamily="34" charset="0"/>
              <a:cs typeface="Arial" panose="020B0604020202020204" pitchFamily="34" charset="0"/>
            </a:endParaRPr>
          </a:p>
          <a:p>
            <a:pPr marL="0" indent="0">
              <a:buNone/>
            </a:pPr>
            <a:r>
              <a:rPr lang="en-US" sz="5600" dirty="0">
                <a:latin typeface="Arial" panose="020B0604020202020204" pitchFamily="34" charset="0"/>
                <a:cs typeface="Arial" panose="020B0604020202020204" pitchFamily="34" charset="0"/>
              </a:rPr>
              <a:t>Here is a simple, yet powerful process for having performance evaluation conferences:</a:t>
            </a:r>
          </a:p>
          <a:p>
            <a:pPr marL="0" indent="0">
              <a:buNone/>
            </a:pPr>
            <a:endParaRPr lang="en-US" sz="5600" dirty="0">
              <a:latin typeface="Arial" panose="020B0604020202020204" pitchFamily="34" charset="0"/>
              <a:cs typeface="Arial" panose="020B0604020202020204" pitchFamily="34" charset="0"/>
            </a:endParaRPr>
          </a:p>
          <a:p>
            <a:pPr marL="171450" indent="-171450"/>
            <a:r>
              <a:rPr lang="en-US" sz="5600" b="1" dirty="0">
                <a:latin typeface="Arial" panose="020B0604020202020204" pitchFamily="34" charset="0"/>
                <a:cs typeface="Arial" panose="020B0604020202020204" pitchFamily="34" charset="0"/>
              </a:rPr>
              <a:t>Step 1: Start with Purposeful Data and Attitudes</a:t>
            </a:r>
            <a:endParaRPr lang="en-US" sz="5600" dirty="0">
              <a:latin typeface="Arial" panose="020B0604020202020204" pitchFamily="34" charset="0"/>
              <a:cs typeface="Arial" panose="020B0604020202020204" pitchFamily="34" charset="0"/>
            </a:endParaRPr>
          </a:p>
          <a:p>
            <a:pPr marL="0" indent="0">
              <a:buNone/>
            </a:pPr>
            <a:r>
              <a:rPr lang="en-US" sz="5600" dirty="0">
                <a:latin typeface="Arial" panose="020B0604020202020204" pitchFamily="34" charset="0"/>
                <a:cs typeface="Arial" panose="020B0604020202020204" pitchFamily="34" charset="0"/>
              </a:rPr>
              <a:t>Based upon district/school AND the teacher’s priorities, evidence of planning and teaching/student learning is shared in advance of the conference. To be a learning-focused conversation there must be shared commitment and trust between the Evaluator and Teacher.</a:t>
            </a:r>
          </a:p>
          <a:p>
            <a:pPr marL="0" indent="0">
              <a:buNone/>
            </a:pPr>
            <a:r>
              <a:rPr lang="en-US" sz="5600" dirty="0">
                <a:latin typeface="Arial" panose="020B0604020202020204" pitchFamily="34" charset="0"/>
                <a:cs typeface="Arial" panose="020B0604020202020204" pitchFamily="34" charset="0"/>
              </a:rPr>
              <a:t> </a:t>
            </a:r>
          </a:p>
          <a:p>
            <a:pPr marL="171450" indent="-171450"/>
            <a:r>
              <a:rPr lang="en-US" sz="5600" b="1" dirty="0">
                <a:latin typeface="Arial" panose="020B0604020202020204" pitchFamily="34" charset="0"/>
                <a:cs typeface="Arial" panose="020B0604020202020204" pitchFamily="34" charset="0"/>
              </a:rPr>
              <a:t>Step 2: Activate and Engage</a:t>
            </a:r>
            <a:endParaRPr lang="en-US" sz="5600" dirty="0">
              <a:latin typeface="Arial" panose="020B0604020202020204" pitchFamily="34" charset="0"/>
              <a:cs typeface="Arial" panose="020B0604020202020204" pitchFamily="34" charset="0"/>
            </a:endParaRPr>
          </a:p>
          <a:p>
            <a:pPr marL="0" indent="0">
              <a:buNone/>
            </a:pPr>
            <a:r>
              <a:rPr lang="en-US" sz="5600" dirty="0">
                <a:latin typeface="Arial" panose="020B0604020202020204" pitchFamily="34" charset="0"/>
                <a:cs typeface="Arial" panose="020B0604020202020204" pitchFamily="34" charset="0"/>
              </a:rPr>
              <a:t>Thinking takes time.  It takes most human brains 3 to 5 seconds to process high-level thoughts.  After data is shared, it is important to pause, provide time for the teacher to reflect. Paraphrasing and clarifying questions can prompt more thoughtful responses.  </a:t>
            </a:r>
          </a:p>
          <a:p>
            <a:pPr marL="0" indent="0">
              <a:buNone/>
            </a:pPr>
            <a:r>
              <a:rPr lang="en-US" sz="5600" b="1" dirty="0">
                <a:latin typeface="Arial" panose="020B0604020202020204" pitchFamily="34" charset="0"/>
                <a:cs typeface="Arial" panose="020B0604020202020204" pitchFamily="34" charset="0"/>
              </a:rPr>
              <a:t> </a:t>
            </a:r>
            <a:endParaRPr lang="en-US" sz="5600" dirty="0">
              <a:latin typeface="Arial" panose="020B0604020202020204" pitchFamily="34" charset="0"/>
              <a:cs typeface="Arial" panose="020B0604020202020204" pitchFamily="34" charset="0"/>
            </a:endParaRPr>
          </a:p>
          <a:p>
            <a:pPr marL="171450" indent="-171450"/>
            <a:r>
              <a:rPr lang="en-US" sz="5600" b="1" dirty="0">
                <a:latin typeface="Arial" panose="020B0604020202020204" pitchFamily="34" charset="0"/>
                <a:cs typeface="Arial" panose="020B0604020202020204" pitchFamily="34" charset="0"/>
              </a:rPr>
              <a:t>Step 3: Explore and Problem-Solve</a:t>
            </a:r>
            <a:endParaRPr lang="en-US" sz="5600" dirty="0">
              <a:latin typeface="Arial" panose="020B0604020202020204" pitchFamily="34" charset="0"/>
              <a:cs typeface="Arial" panose="020B0604020202020204" pitchFamily="34" charset="0"/>
            </a:endParaRPr>
          </a:p>
          <a:p>
            <a:pPr marL="0" indent="0">
              <a:buNone/>
            </a:pPr>
            <a:r>
              <a:rPr lang="en-US" sz="5600" dirty="0">
                <a:latin typeface="Arial" panose="020B0604020202020204" pitchFamily="34" charset="0"/>
                <a:cs typeface="Arial" panose="020B0604020202020204" pitchFamily="34" charset="0"/>
              </a:rPr>
              <a:t>Focusing on problem-solving moves the conversation to specificity. Human brains are not designed for specificity, but instead for quick generalizations from fragments of information.  This step is designed to move the teacher and evaluator from generalizations to identifying concrete priorities for action and improvement.  </a:t>
            </a:r>
          </a:p>
          <a:p>
            <a:pPr marL="0" indent="0">
              <a:buNone/>
            </a:pPr>
            <a:r>
              <a:rPr lang="en-US" sz="5600" dirty="0">
                <a:latin typeface="Arial" panose="020B0604020202020204" pitchFamily="34" charset="0"/>
                <a:cs typeface="Arial" panose="020B0604020202020204" pitchFamily="34" charset="0"/>
              </a:rPr>
              <a:t> </a:t>
            </a:r>
          </a:p>
          <a:p>
            <a:pPr marL="171450" indent="-171450"/>
            <a:r>
              <a:rPr lang="en-US" sz="5600" b="1" dirty="0">
                <a:latin typeface="Arial" panose="020B0604020202020204" pitchFamily="34" charset="0"/>
                <a:cs typeface="Arial" panose="020B0604020202020204" pitchFamily="34" charset="0"/>
              </a:rPr>
              <a:t>Step 4: Organize and Apply</a:t>
            </a:r>
            <a:endParaRPr lang="en-US" sz="5600" dirty="0">
              <a:latin typeface="Arial" panose="020B0604020202020204" pitchFamily="34" charset="0"/>
              <a:cs typeface="Arial" panose="020B0604020202020204" pitchFamily="34" charset="0"/>
            </a:endParaRPr>
          </a:p>
          <a:p>
            <a:pPr marL="0" indent="0">
              <a:buNone/>
            </a:pPr>
            <a:r>
              <a:rPr lang="en-US" sz="5600" dirty="0">
                <a:latin typeface="Arial" panose="020B0604020202020204" pitchFamily="34" charset="0"/>
                <a:cs typeface="Arial" panose="020B0604020202020204" pitchFamily="34" charset="0"/>
              </a:rPr>
              <a:t>Whether it is a formative or summative professional conversation, there should be a confirmation of the teaching priorities discussed and then “next steps” should be confirmed. A quick review of the steps determined, roles and responsibilities, and encouragement for future conversations should be a priority for the end of the conference.</a:t>
            </a:r>
          </a:p>
          <a:p>
            <a:endParaRPr lang="en-US" dirty="0"/>
          </a:p>
        </p:txBody>
      </p:sp>
    </p:spTree>
    <p:extLst>
      <p:ext uri="{BB962C8B-B14F-4D97-AF65-F5344CB8AC3E}">
        <p14:creationId xmlns:p14="http://schemas.microsoft.com/office/powerpoint/2010/main" val="11082168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170262" y="228600"/>
            <a:ext cx="2973738" cy="2074333"/>
          </a:xfrm>
          <a:prstGeom prst="rect">
            <a:avLst/>
          </a:prstGeom>
        </p:spPr>
      </p:pic>
      <p:sp>
        <p:nvSpPr>
          <p:cNvPr id="21505" name="Rectangle 5"/>
          <p:cNvSpPr>
            <a:spLocks noGrp="1" noChangeArrowheads="1"/>
          </p:cNvSpPr>
          <p:nvPr>
            <p:ph type="ctrTitle"/>
          </p:nvPr>
        </p:nvSpPr>
        <p:spPr>
          <a:xfrm>
            <a:off x="881063" y="457200"/>
            <a:ext cx="7772400" cy="762000"/>
          </a:xfrm>
        </p:spPr>
        <p:txBody>
          <a:bodyPr/>
          <a:lstStyle/>
          <a:p>
            <a:pPr eaLnBrk="1" hangingPunct="1"/>
            <a:r>
              <a:rPr lang="en-US" b="1" dirty="0" smtClean="0">
                <a:latin typeface="Calibri" charset="0"/>
                <a:ea typeface="ＭＳ Ｐゴシック" charset="0"/>
                <a:cs typeface="ＭＳ Ｐゴシック" charset="0"/>
              </a:rPr>
              <a:t>Discussion</a:t>
            </a:r>
            <a:endParaRPr lang="en-US" b="1" dirty="0">
              <a:latin typeface="Calibri" charset="0"/>
              <a:ea typeface="ＭＳ Ｐゴシック" charset="0"/>
              <a:cs typeface="ＭＳ Ｐゴシック" charset="0"/>
            </a:endParaRPr>
          </a:p>
        </p:txBody>
      </p:sp>
      <p:sp>
        <p:nvSpPr>
          <p:cNvPr id="780294" name="Rectangle 6"/>
          <p:cNvSpPr>
            <a:spLocks noGrp="1" noChangeArrowheads="1"/>
          </p:cNvSpPr>
          <p:nvPr>
            <p:ph type="subTitle" idx="1"/>
          </p:nvPr>
        </p:nvSpPr>
        <p:spPr>
          <a:xfrm>
            <a:off x="642938" y="1531938"/>
            <a:ext cx="8501062" cy="5221287"/>
          </a:xfrm>
        </p:spPr>
        <p:txBody>
          <a:bodyPr>
            <a:normAutofit/>
          </a:bodyPr>
          <a:lstStyle/>
          <a:p>
            <a:pPr algn="l" eaLnBrk="1" hangingPunct="1">
              <a:lnSpc>
                <a:spcPct val="120000"/>
              </a:lnSpc>
              <a:defRPr/>
            </a:pPr>
            <a:endParaRPr lang="en-US" sz="2800" dirty="0" smtClean="0">
              <a:solidFill>
                <a:schemeClr val="tx1"/>
              </a:solidFill>
              <a:latin typeface="Calibri"/>
              <a:ea typeface="ＭＳ Ｐゴシック" pitchFamily="-65" charset="-128"/>
              <a:cs typeface="Calibri"/>
            </a:endParaRPr>
          </a:p>
          <a:p>
            <a:pPr marL="514350" indent="-514350" algn="l" eaLnBrk="1" hangingPunct="1">
              <a:lnSpc>
                <a:spcPct val="120000"/>
              </a:lnSpc>
              <a:buAutoNum type="arabicPeriod"/>
              <a:defRPr/>
            </a:pPr>
            <a:r>
              <a:rPr lang="en-US" sz="3027" dirty="0" smtClean="0">
                <a:solidFill>
                  <a:srgbClr val="000000"/>
                </a:solidFill>
                <a:latin typeface="Calibri"/>
                <a:ea typeface="ＭＳ Ｐゴシック" pitchFamily="-65" charset="-128"/>
                <a:cs typeface="Calibri"/>
              </a:rPr>
              <a:t>What do aspiring early childhood teachers need to learn about the planning and reflection process?</a:t>
            </a:r>
          </a:p>
          <a:p>
            <a:pPr marL="514350" indent="-514350" algn="l" eaLnBrk="1" hangingPunct="1">
              <a:lnSpc>
                <a:spcPct val="120000"/>
              </a:lnSpc>
              <a:buAutoNum type="arabicPeriod"/>
              <a:defRPr/>
            </a:pPr>
            <a:r>
              <a:rPr lang="en-US" sz="3027" dirty="0" smtClean="0">
                <a:solidFill>
                  <a:srgbClr val="000000"/>
                </a:solidFill>
                <a:latin typeface="Calibri"/>
                <a:ea typeface="ＭＳ Ｐゴシック" pitchFamily="-65" charset="-128"/>
                <a:cs typeface="Calibri"/>
              </a:rPr>
              <a:t>What do we currently teach candidates about this process?</a:t>
            </a:r>
          </a:p>
          <a:p>
            <a:pPr marL="514350" indent="-514350" algn="l" eaLnBrk="1" hangingPunct="1">
              <a:lnSpc>
                <a:spcPct val="120000"/>
              </a:lnSpc>
              <a:buAutoNum type="arabicPeriod"/>
              <a:defRPr/>
            </a:pPr>
            <a:r>
              <a:rPr lang="en-US" sz="3027" dirty="0" smtClean="0">
                <a:solidFill>
                  <a:srgbClr val="000000"/>
                </a:solidFill>
                <a:latin typeface="Calibri"/>
                <a:ea typeface="ＭＳ Ｐゴシック" pitchFamily="-65" charset="-128"/>
                <a:cs typeface="Calibri"/>
              </a:rPr>
              <a:t>What could learning could we add to our programs?</a:t>
            </a:r>
          </a:p>
          <a:p>
            <a:pPr algn="l" eaLnBrk="1" hangingPunct="1">
              <a:lnSpc>
                <a:spcPct val="120000"/>
              </a:lnSpc>
              <a:defRPr/>
            </a:pPr>
            <a:endParaRPr lang="en-US" sz="3027" dirty="0">
              <a:solidFill>
                <a:srgbClr val="000000"/>
              </a:solidFill>
              <a:latin typeface="Calibri"/>
              <a:ea typeface="ＭＳ Ｐゴシック" pitchFamily="-65" charset="-128"/>
              <a:cs typeface="Calibri"/>
            </a:endParaRPr>
          </a:p>
          <a:p>
            <a:pPr algn="l" eaLnBrk="1" hangingPunct="1">
              <a:lnSpc>
                <a:spcPct val="120000"/>
              </a:lnSpc>
              <a:defRPr/>
            </a:pPr>
            <a:endParaRPr lang="en-US" sz="3027" dirty="0" smtClean="0">
              <a:solidFill>
                <a:srgbClr val="000000"/>
              </a:solidFill>
              <a:latin typeface="Calibri"/>
              <a:ea typeface="ＭＳ Ｐゴシック" pitchFamily="-65" charset="-128"/>
              <a:cs typeface="Calibri"/>
            </a:endParaRPr>
          </a:p>
        </p:txBody>
      </p:sp>
    </p:spTree>
    <p:extLst>
      <p:ext uri="{BB962C8B-B14F-4D97-AF65-F5344CB8AC3E}">
        <p14:creationId xmlns:p14="http://schemas.microsoft.com/office/powerpoint/2010/main" val="60871487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8029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8029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7802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294"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Study Participants</a:t>
            </a:r>
            <a:endParaRPr lang="en-US" b="1" dirty="0"/>
          </a:p>
        </p:txBody>
      </p:sp>
      <p:sp>
        <p:nvSpPr>
          <p:cNvPr id="3" name="Content Placeholder 2"/>
          <p:cNvSpPr>
            <a:spLocks noGrp="1"/>
          </p:cNvSpPr>
          <p:nvPr>
            <p:ph idx="1"/>
          </p:nvPr>
        </p:nvSpPr>
        <p:spPr/>
        <p:txBody>
          <a:bodyPr>
            <a:normAutofit fontScale="70000" lnSpcReduction="20000"/>
          </a:bodyPr>
          <a:lstStyle/>
          <a:p>
            <a:r>
              <a:rPr lang="en-US" dirty="0" smtClean="0"/>
              <a:t>7 Districts </a:t>
            </a:r>
            <a:endParaRPr lang="en-US" dirty="0" smtClean="0">
              <a:solidFill>
                <a:srgbClr val="FF0000"/>
              </a:solidFill>
            </a:endParaRPr>
          </a:p>
          <a:p>
            <a:pPr lvl="1"/>
            <a:r>
              <a:rPr lang="en-US" dirty="0" smtClean="0"/>
              <a:t>4 Early Learning Centers</a:t>
            </a:r>
          </a:p>
          <a:p>
            <a:pPr lvl="1"/>
            <a:r>
              <a:rPr lang="en-US" dirty="0"/>
              <a:t>7</a:t>
            </a:r>
            <a:r>
              <a:rPr lang="en-US" dirty="0" smtClean="0"/>
              <a:t> Schools</a:t>
            </a:r>
          </a:p>
          <a:p>
            <a:pPr lvl="1"/>
            <a:r>
              <a:rPr lang="en-US" dirty="0" smtClean="0"/>
              <a:t>1 Community-Based Center</a:t>
            </a:r>
          </a:p>
          <a:p>
            <a:pPr lvl="1"/>
            <a:r>
              <a:rPr lang="en-US" dirty="0" smtClean="0"/>
              <a:t>North (3), Central (2), Southern (3); Urban (1), Rural (2), Small Urban/Big Town (5)</a:t>
            </a:r>
          </a:p>
          <a:p>
            <a:r>
              <a:rPr lang="en-US" dirty="0" smtClean="0"/>
              <a:t>26 Teachers(14 PreK, 12 Elementary)</a:t>
            </a:r>
          </a:p>
          <a:p>
            <a:r>
              <a:rPr lang="en-US" dirty="0" smtClean="0"/>
              <a:t>Internal Observers:</a:t>
            </a:r>
          </a:p>
          <a:p>
            <a:pPr lvl="1"/>
            <a:r>
              <a:rPr lang="en-US" dirty="0" smtClean="0"/>
              <a:t>1 Teacher Leader</a:t>
            </a:r>
          </a:p>
          <a:p>
            <a:pPr lvl="1"/>
            <a:r>
              <a:rPr lang="en-US" dirty="0" smtClean="0"/>
              <a:t>2 </a:t>
            </a:r>
            <a:r>
              <a:rPr lang="en-US" dirty="0" err="1" smtClean="0"/>
              <a:t>PreK</a:t>
            </a:r>
            <a:r>
              <a:rPr lang="en-US" dirty="0" smtClean="0"/>
              <a:t> Coordinators</a:t>
            </a:r>
          </a:p>
          <a:p>
            <a:pPr lvl="1"/>
            <a:r>
              <a:rPr lang="en-US" dirty="0" smtClean="0"/>
              <a:t>9 Principals</a:t>
            </a:r>
          </a:p>
          <a:p>
            <a:r>
              <a:rPr lang="en-US" dirty="0" smtClean="0"/>
              <a:t>External Observers</a:t>
            </a:r>
          </a:p>
          <a:p>
            <a:pPr lvl="1"/>
            <a:r>
              <a:rPr lang="en-US" dirty="0" smtClean="0"/>
              <a:t>PreK-3 administration and teaching experience</a:t>
            </a:r>
          </a:p>
          <a:p>
            <a:pPr lvl="1"/>
            <a:r>
              <a:rPr lang="en-US" dirty="0" smtClean="0"/>
              <a:t>Previous evaluation experience using the Danielson Framework</a:t>
            </a:r>
            <a:endParaRPr lang="en-US" dirty="0"/>
          </a:p>
        </p:txBody>
      </p:sp>
    </p:spTree>
    <p:extLst>
      <p:ext uri="{BB962C8B-B14F-4D97-AF65-F5344CB8AC3E}">
        <p14:creationId xmlns:p14="http://schemas.microsoft.com/office/powerpoint/2010/main" val="28554699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US" dirty="0"/>
          </a:p>
        </p:txBody>
      </p:sp>
      <p:sp>
        <p:nvSpPr>
          <p:cNvPr id="2" name="Title 1"/>
          <p:cNvSpPr>
            <a:spLocks noGrp="1"/>
          </p:cNvSpPr>
          <p:nvPr>
            <p:ph type="title"/>
          </p:nvPr>
        </p:nvSpPr>
        <p:spPr>
          <a:xfrm>
            <a:off x="457200" y="84138"/>
            <a:ext cx="8229600" cy="1143000"/>
          </a:xfrm>
        </p:spPr>
        <p:txBody>
          <a:bodyPr>
            <a:noAutofit/>
          </a:bodyPr>
          <a:lstStyle/>
          <a:p>
            <a:pPr eaLnBrk="1" hangingPunct="1">
              <a:defRPr/>
            </a:pPr>
            <a:r>
              <a:rPr lang="en-US" sz="4000" b="1" i="1" dirty="0"/>
              <a:t>Questions/</a:t>
            </a:r>
            <a:r>
              <a:rPr lang="en-US" sz="4000" b="1" i="1" dirty="0" smtClean="0"/>
              <a:t>Feedback/Connections</a:t>
            </a:r>
            <a:endParaRPr lang="en-US" sz="4000" b="1" i="1" dirty="0"/>
          </a:p>
        </p:txBody>
      </p:sp>
      <p:pic>
        <p:nvPicPr>
          <p:cNvPr id="120834" name="Picture 2" descr="question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700" y="1028700"/>
            <a:ext cx="4191000"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5"/>
          <p:cNvPicPr>
            <a:picLocks noGrp="1" noChangeAspect="1"/>
          </p:cNvPicPr>
          <p:nvPr>
            <p:ph sz="half" idx="2"/>
          </p:nvPr>
        </p:nvPicPr>
        <p:blipFill>
          <a:blip r:embed="rId4"/>
          <a:srcRect t="-22829" b="-22829"/>
          <a:stretch>
            <a:fillRect/>
          </a:stretch>
        </p:blipFill>
        <p:spPr>
          <a:xfrm>
            <a:off x="4648200" y="914400"/>
            <a:ext cx="4038600" cy="4826000"/>
          </a:xfrm>
        </p:spPr>
      </p:pic>
      <p:sp>
        <p:nvSpPr>
          <p:cNvPr id="7" name="TextBox 6"/>
          <p:cNvSpPr txBox="1"/>
          <p:nvPr/>
        </p:nvSpPr>
        <p:spPr>
          <a:xfrm>
            <a:off x="393700" y="4927600"/>
            <a:ext cx="8750300" cy="1384995"/>
          </a:xfrm>
          <a:prstGeom prst="rect">
            <a:avLst/>
          </a:prstGeom>
          <a:noFill/>
        </p:spPr>
        <p:txBody>
          <a:bodyPr wrap="square" rtlCol="0">
            <a:spAutoFit/>
          </a:bodyPr>
          <a:lstStyle/>
          <a:p>
            <a:pPr algn="ctr"/>
            <a:r>
              <a:rPr lang="en-US" sz="2800" b="1" dirty="0" smtClean="0"/>
              <a:t>Additional Questions?  </a:t>
            </a:r>
          </a:p>
          <a:p>
            <a:pPr algn="ctr"/>
            <a:r>
              <a:rPr lang="en-US" sz="2800" dirty="0" smtClean="0"/>
              <a:t>Contact </a:t>
            </a:r>
            <a:r>
              <a:rPr lang="en-US" sz="2800" dirty="0"/>
              <a:t>Lisa </a:t>
            </a:r>
            <a:r>
              <a:rPr lang="en-US" sz="2800" dirty="0" smtClean="0"/>
              <a:t>Hood: </a:t>
            </a:r>
            <a:r>
              <a:rPr lang="en-US" sz="2800" dirty="0" err="1"/>
              <a:t>lhood@ilstu.edu</a:t>
            </a:r>
            <a:r>
              <a:rPr lang="en-US" sz="2800" dirty="0"/>
              <a:t> </a:t>
            </a:r>
            <a:endParaRPr lang="en-US" sz="2800" dirty="0" smtClean="0"/>
          </a:p>
          <a:p>
            <a:pPr algn="ctr"/>
            <a:r>
              <a:rPr lang="en-US" sz="2800" dirty="0" smtClean="0">
                <a:hlinkClick r:id="rId5"/>
              </a:rPr>
              <a:t>http</a:t>
            </a:r>
            <a:r>
              <a:rPr lang="en-US" sz="2800" dirty="0">
                <a:hlinkClick r:id="rId5"/>
              </a:rPr>
              <a:t>://teecc.illinoisstate.edu</a:t>
            </a:r>
            <a:r>
              <a:rPr lang="en-US" sz="2800" dirty="0" smtClean="0">
                <a:hlinkClick r:id="rId5"/>
              </a:rPr>
              <a:t>/</a:t>
            </a:r>
            <a:r>
              <a:rPr lang="en-US" sz="2800" dirty="0" smtClean="0"/>
              <a:t> </a:t>
            </a:r>
            <a:endParaRPr lang="en-US" sz="2800" dirty="0"/>
          </a:p>
        </p:txBody>
      </p:sp>
    </p:spTree>
    <p:extLst>
      <p:ext uri="{BB962C8B-B14F-4D97-AF65-F5344CB8AC3E}">
        <p14:creationId xmlns:p14="http://schemas.microsoft.com/office/powerpoint/2010/main" val="975239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4325"/>
            <a:ext cx="6447501" cy="1320800"/>
          </a:xfrm>
        </p:spPr>
        <p:txBody>
          <a:bodyPr>
            <a:normAutofit fontScale="90000"/>
          </a:bodyPr>
          <a:lstStyle/>
          <a:p>
            <a:r>
              <a:rPr lang="en-US" b="1" dirty="0" smtClean="0"/>
              <a:t>Students per Grade (n=620)</a:t>
            </a:r>
            <a:endParaRPr lang="en-US" b="1" dirty="0"/>
          </a:p>
        </p:txBody>
      </p:sp>
      <p:graphicFrame>
        <p:nvGraphicFramePr>
          <p:cNvPr id="5" name="Chart 4"/>
          <p:cNvGraphicFramePr>
            <a:graphicFrameLocks/>
          </p:cNvGraphicFramePr>
          <p:nvPr>
            <p:extLst>
              <p:ext uri="{D42A27DB-BD31-4B8C-83A1-F6EECF244321}">
                <p14:modId xmlns:p14="http://schemas.microsoft.com/office/powerpoint/2010/main" val="1956389160"/>
              </p:ext>
            </p:extLst>
          </p:nvPr>
        </p:nvGraphicFramePr>
        <p:xfrm>
          <a:off x="0" y="777922"/>
          <a:ext cx="9144000" cy="60800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1124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16" y="36394"/>
            <a:ext cx="6447501" cy="1320800"/>
          </a:xfrm>
        </p:spPr>
        <p:txBody>
          <a:bodyPr/>
          <a:lstStyle/>
          <a:p>
            <a:r>
              <a:rPr lang="en-US" b="1" dirty="0"/>
              <a:t>Student </a:t>
            </a:r>
            <a:r>
              <a:rPr lang="en-US" b="1" dirty="0" smtClean="0"/>
              <a:t>Ethnicity (N=548)</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633511194"/>
              </p:ext>
            </p:extLst>
          </p:nvPr>
        </p:nvGraphicFramePr>
        <p:xfrm>
          <a:off x="0" y="955343"/>
          <a:ext cx="9144000" cy="59026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4739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2525" y="152400"/>
            <a:ext cx="3922167" cy="1296537"/>
          </a:xfrm>
        </p:spPr>
        <p:txBody>
          <a:bodyPr>
            <a:normAutofit fontScale="90000"/>
          </a:bodyPr>
          <a:lstStyle/>
          <a:p>
            <a:r>
              <a:rPr lang="en-US" b="1" dirty="0" smtClean="0"/>
              <a:t>Special Education (N=191)</a:t>
            </a:r>
            <a:endParaRPr lang="en-US" b="1" dirty="0"/>
          </a:p>
        </p:txBody>
      </p:sp>
      <p:graphicFrame>
        <p:nvGraphicFramePr>
          <p:cNvPr id="4" name="Chart 3"/>
          <p:cNvGraphicFramePr>
            <a:graphicFrameLocks/>
          </p:cNvGraphicFramePr>
          <p:nvPr>
            <p:extLst>
              <p:ext uri="{D42A27DB-BD31-4B8C-83A1-F6EECF244321}">
                <p14:modId xmlns:p14="http://schemas.microsoft.com/office/powerpoint/2010/main" val="1318355467"/>
              </p:ext>
            </p:extLst>
          </p:nvPr>
        </p:nvGraphicFramePr>
        <p:xfrm>
          <a:off x="104063" y="1552432"/>
          <a:ext cx="4993376" cy="5305568"/>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a:xfrm>
            <a:off x="585148" y="263856"/>
            <a:ext cx="2915503" cy="1185081"/>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chemeClr val="tx1"/>
                </a:solidFill>
              </a:rPr>
              <a:t>Lunch Status (N=268)</a:t>
            </a:r>
            <a:endParaRPr lang="en-US" b="1" dirty="0">
              <a:solidFill>
                <a:schemeClr val="tx1"/>
              </a:solidFill>
            </a:endParaRPr>
          </a:p>
        </p:txBody>
      </p:sp>
      <p:graphicFrame>
        <p:nvGraphicFramePr>
          <p:cNvPr id="7" name="Chart 6"/>
          <p:cNvGraphicFramePr>
            <a:graphicFrameLocks/>
          </p:cNvGraphicFramePr>
          <p:nvPr>
            <p:extLst>
              <p:ext uri="{D42A27DB-BD31-4B8C-83A1-F6EECF244321}">
                <p14:modId xmlns:p14="http://schemas.microsoft.com/office/powerpoint/2010/main" val="2010545340"/>
              </p:ext>
            </p:extLst>
          </p:nvPr>
        </p:nvGraphicFramePr>
        <p:xfrm>
          <a:off x="5119616" y="1552432"/>
          <a:ext cx="4024384" cy="53055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32416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Early Learning FfT Validation Process:&amp;quot;&quot;/&gt;&lt;property id=&quot;20307&quot; value=&quot;812&quot;/&gt;&lt;/object&gt;&lt;object type=&quot;3&quot; unique_id=&quot;10004&quot;&gt;&lt;property id=&quot;20148&quot; value=&quot;5&quot;/&gt;&lt;property id=&quot;20300&quot; value=&quot;Slide 2&quot;/&gt;&lt;property id=&quot;20307&quot; value=&quot;817&quot;/&gt;&lt;/object&gt;&lt;object type=&quot;3&quot; unique_id=&quot;10005&quot;&gt;&lt;property id=&quot;20148&quot; value=&quot;5&quot;/&gt;&lt;property id=&quot;20300&quot; value=&quot;Slide 3 - &amp;quot;Danielson Framework for Teaching in Early Childhood Classrooms &amp;quot;&quot;/&gt;&lt;property id=&quot;20307&quot; value=&quot;824&quot;/&gt;&lt;/object&gt;&lt;object type=&quot;3&quot; unique_id=&quot;10006&quot;&gt;&lt;property id=&quot;20148&quot; value=&quot;5&quot;/&gt;&lt;property id=&quot;20300&quot; value=&quot;Slide 4 - &amp;quot;Setting the Context&amp;quot;&quot;/&gt;&lt;property id=&quot;20307&quot; value=&quot;857&quot;/&gt;&lt;/object&gt;&lt;object type=&quot;3&quot; unique_id=&quot;10007&quot;&gt;&lt;property id=&quot;20148&quot; value=&quot;5&quot;/&gt;&lt;property id=&quot;20300&quot; value=&quot;Slide 5 - &amp;quot;Project Work to Date&amp;quot;&quot;/&gt;&lt;property id=&quot;20307&quot; value=&quot;825&quot;/&gt;&lt;/object&gt;&lt;object type=&quot;3&quot; unique_id=&quot;10008&quot;&gt;&lt;property id=&quot;20148&quot; value=&quot;5&quot;/&gt;&lt;property id=&quot;20300&quot; value=&quot;Slide 6 - &amp;quot;Validation Study Purpose&amp;quot;&quot;/&gt;&lt;property id=&quot;20307&quot; value=&quot;826&quot;/&gt;&lt;/object&gt;&lt;object type=&quot;3&quot; unique_id=&quot;10009&quot;&gt;&lt;property id=&quot;20148&quot; value=&quot;5&quot;/&gt;&lt;property id=&quot;20300&quot; value=&quot;Slide 7 - &amp;quot;Validation Study Participants&amp;quot;&quot;/&gt;&lt;property id=&quot;20307&quot; value=&quot;827&quot;/&gt;&lt;/object&gt;&lt;object type=&quot;3&quot; unique_id=&quot;10010&quot;&gt;&lt;property id=&quot;20148&quot; value=&quot;5&quot;/&gt;&lt;property id=&quot;20300&quot; value=&quot;Slide 8 - &amp;quot;What Participants Will Do&amp;quot;&quot;/&gt;&lt;property id=&quot;20307&quot; value=&quot;828&quot;/&gt;&lt;/object&gt;&lt;object type=&quot;3&quot; unique_id=&quot;10011&quot;&gt;&lt;property id=&quot;20148&quot; value=&quot;5&quot;/&gt;&lt;property id=&quot;20300&quot; value=&quot;Slide 9 - &amp;quot;Validating the Framework&amp;quot;&quot;/&gt;&lt;property id=&quot;20307&quot; value=&quot;829&quot;/&gt;&lt;/object&gt;&lt;object type=&quot;3&quot; unique_id=&quot;10012&quot;&gt;&lt;property id=&quot;20148&quot; value=&quot;5&quot;/&gt;&lt;property id=&quot;20300&quot; value=&quot;Slide 10 - &amp;quot;Validating the Framework&amp;quot;&quot;/&gt;&lt;property id=&quot;20307&quot; value=&quot;830&quot;/&gt;&lt;/object&gt;&lt;object type=&quot;3&quot; unique_id=&quot;10013&quot;&gt;&lt;property id=&quot;20148&quot; value=&quot;5&quot;/&gt;&lt;property id=&quot;20300&quot; value=&quot;Slide 11 - &amp;quot;Potential District Sites&amp;quot;&quot;/&gt;&lt;property id=&quot;20307&quot; value=&quot;831&quot;/&gt;&lt;/object&gt;&lt;object type=&quot;3&quot; unique_id=&quot;10014&quot;&gt;&lt;property id=&quot;20148&quot; value=&quot;5&quot;/&gt;&lt;property id=&quot;20300&quot; value=&quot;Slide 12 - &amp;quot;Next Steps&amp;quot;&quot;/&gt;&lt;property id=&quot;20307&quot; value=&quot;832&quot;/&gt;&lt;/object&gt;&lt;object type=&quot;3&quot; unique_id=&quot;10015&quot;&gt;&lt;property id=&quot;20148&quot; value=&quot;5&quot;/&gt;&lt;property id=&quot;20300&quot; value=&quot;Slide 13&quot;/&gt;&lt;property id=&quot;20307&quot; value=&quot;849&quot;/&gt;&lt;/object&gt;&lt;object type=&quot;3&quot; unique_id=&quot;10016&quot;&gt;&lt;property id=&quot;20148&quot; value=&quot;5&quot;/&gt;&lt;property id=&quot;20300&quot; value=&quot;Slide 14 - &amp;quot;Domain 1 (orange)&amp;quot;&quot;/&gt;&lt;property id=&quot;20307&quot; value=&quot;844&quot;/&gt;&lt;/object&gt;&lt;object type=&quot;3&quot; unique_id=&quot;10017&quot;&gt;&lt;property id=&quot;20148&quot; value=&quot;5&quot;/&gt;&lt;property id=&quot;20300&quot; value=&quot;Slide 15 - &amp;quot;Domain 2 (yellow)&amp;quot;&quot;/&gt;&lt;property id=&quot;20307&quot; value=&quot;845&quot;/&gt;&lt;/object&gt;&lt;object type=&quot;3&quot; unique_id=&quot;10018&quot;&gt;&lt;property id=&quot;20148&quot; value=&quot;5&quot;/&gt;&lt;property id=&quot;20300&quot; value=&quot;Slide 16 - &amp;quot;Domain 3 (red)&amp;quot;&quot;/&gt;&lt;property id=&quot;20307&quot; value=&quot;846&quot;/&gt;&lt;/object&gt;&lt;object type=&quot;3&quot; unique_id=&quot;10019&quot;&gt;&lt;property id=&quot;20148&quot; value=&quot;5&quot;/&gt;&lt;property id=&quot;20300&quot; value=&quot;Slide 17 - &amp;quot;Domain 4 (blue)&amp;quot;&quot;/&gt;&lt;property id=&quot;20307&quot; value=&quot;847&quot;/&gt;&lt;/object&gt;&lt;object type=&quot;3&quot; unique_id=&quot;10020&quot;&gt;&lt;property id=&quot;20148&quot; value=&quot;5&quot;/&gt;&lt;property id=&quot;20300&quot; value=&quot;Slide 18 - &amp;quot;Collaborative Observation PROCESS&amp;quot;&quot;/&gt;&lt;property id=&quot;20307&quot; value=&quot;745&quot;/&gt;&lt;/object&gt;&lt;object type=&quot;3&quot; unique_id=&quot;10021&quot;&gt;&lt;property id=&quot;20148&quot; value=&quot;5&quot;/&gt;&lt;property id=&quot;20300&quot; value=&quot;Slide 19 - &amp;quot;Collaborative Observation Process&amp;quot;&quot;/&gt;&lt;property id=&quot;20307&quot; value=&quot;326&quot;/&gt;&lt;/object&gt;&lt;object type=&quot;3&quot; unique_id=&quot;10022&quot;&gt;&lt;property id=&quot;20148&quot; value=&quot;5&quot;/&gt;&lt;property id=&quot;20300&quot; value=&quot;Slide 20&quot;/&gt;&lt;property id=&quot;20307&quot; value=&quot;850&quot;/&gt;&lt;/object&gt;&lt;object type=&quot;3&quot; unique_id=&quot;10023&quot;&gt;&lt;property id=&quot;20148&quot; value=&quot;5&quot;/&gt;&lt;property id=&quot;20300&quot; value=&quot;Slide 21&quot;/&gt;&lt;property id=&quot;20307&quot; value=&quot;806&quot;/&gt;&lt;/object&gt;&lt;object type=&quot;3&quot; unique_id=&quot;10024&quot;&gt;&lt;property id=&quot;20148&quot; value=&quot;5&quot;/&gt;&lt;property id=&quot;20300&quot; value=&quot;Slide 22&quot;/&gt;&lt;property id=&quot;20307&quot; value=&quot;851&quot;/&gt;&lt;/object&gt;&lt;object type=&quot;3&quot; unique_id=&quot;10025&quot;&gt;&lt;property id=&quot;20148&quot; value=&quot;5&quot;/&gt;&lt;property id=&quot;20300&quot; value=&quot;Slide 23 - &amp;quot;Charlotte Talks about Planning Priority Conversations&amp;quot;&quot;/&gt;&lt;property id=&quot;20307&quot; value=&quot;327&quot;/&gt;&lt;/object&gt;&lt;object type=&quot;3&quot; unique_id=&quot;10026&quot;&gt;&lt;property id=&quot;20148&quot; value=&quot;5&quot;/&gt;&lt;property id=&quot;20300&quot; value=&quot;Slide 24&quot;/&gt;&lt;property id=&quot;20307&quot; value=&quot;779&quot;/&gt;&lt;/object&gt;&lt;object type=&quot;3&quot; unique_id=&quot;10027&quot;&gt;&lt;property id=&quot;20148&quot; value=&quot;5&quot;/&gt;&lt;property id=&quot;20300&quot; value=&quot;Slide 25 - &amp;quot;PLAN Conversation Protocol &amp;quot;&quot;/&gt;&lt;property id=&quot;20307&quot; value=&quot;747&quot;/&gt;&lt;/object&gt;&lt;object type=&quot;3&quot; unique_id=&quot;10028&quot;&gt;&lt;property id=&quot;20148&quot; value=&quot;5&quot;/&gt;&lt;property id=&quot;20300&quot; value=&quot;Slide 26&quot;/&gt;&lt;property id=&quot;20307&quot; value=&quot;852&quot;/&gt;&lt;/object&gt;&lt;object type=&quot;3&quot; unique_id=&quot;10029&quot;&gt;&lt;property id=&quot;20148&quot; value=&quot;5&quot;/&gt;&lt;property id=&quot;20300&quot; value=&quot;Slide 27 - &amp;quot;D2 and D3 Component Clusters&amp;quot;&quot;/&gt;&lt;property id=&quot;20307&quot; value=&quot;843&quot;/&gt;&lt;/object&gt;&lt;object type=&quot;3&quot; unique_id=&quot;10030&quot;&gt;&lt;property id=&quot;20148&quot; value=&quot;5&quot;/&gt;&lt;property id=&quot;20300&quot; value=&quot;Slide 28 - &amp;quot;Process for Video Observations &amp;quot;&quot;/&gt;&lt;property id=&quot;20307&quot; value=&quot;695&quot;/&gt;&lt;/object&gt;&lt;object type=&quot;3&quot; unique_id=&quot;10031&quot;&gt;&lt;property id=&quot;20148&quot; value=&quot;5&quot;/&gt;&lt;property id=&quot;20300&quot; value=&quot;Slide 29 - &amp;quot;Classroom Lesson&amp;quot;&quot;/&gt;&lt;property id=&quot;20307&quot; value=&quot;855&quot;/&gt;&lt;/object&gt;&lt;object type=&quot;3&quot; unique_id=&quot;10032&quot;&gt;&lt;property id=&quot;20148&quot; value=&quot;5&quot;/&gt;&lt;property id=&quot;20300&quot; value=&quot;Slide 30&quot;/&gt;&lt;property id=&quot;20307&quot; value=&quot;841&quot;/&gt;&lt;/object&gt;&lt;object type=&quot;3&quot; unique_id=&quot;10033&quot;&gt;&lt;property id=&quot;20148&quot; value=&quot;5&quot;/&gt;&lt;property id=&quot;20300&quot; value=&quot;Slide 31&quot;/&gt;&lt;property id=&quot;20307&quot; value=&quot;810&quot;/&gt;&lt;/object&gt;&lt;object type=&quot;3&quot; unique_id=&quot;10034&quot;&gt;&lt;property id=&quot;20148&quot; value=&quot;5&quot;/&gt;&lt;property id=&quot;20300&quot; value=&quot;Slide 32&quot;/&gt;&lt;property id=&quot;20307&quot; value=&quot;853&quot;/&gt;&lt;/object&gt;&lt;object type=&quot;3&quot; unique_id=&quot;10035&quot;&gt;&lt;property id=&quot;20148&quot; value=&quot;5&quot;/&gt;&lt;property id=&quot;20300&quot; value=&quot;Slide 33 - &amp;quot;Charlotte Talks about Reflection Conversation Priorities&amp;quot;&quot;/&gt;&lt;property id=&quot;20307&quot; value=&quot;790&quot;/&gt;&lt;/object&gt;&lt;object type=&quot;3&quot; unique_id=&quot;10036&quot;&gt;&lt;property id=&quot;20148&quot; value=&quot;5&quot;/&gt;&lt;property id=&quot;20300&quot; value=&quot;Slide 34&quot;/&gt;&lt;property id=&quot;20307&quot; value=&quot;748&quot;/&gt;&lt;/object&gt;&lt;object type=&quot;3&quot; unique_id=&quot;10037&quot;&gt;&lt;property id=&quot;20148&quot; value=&quot;5&quot;/&gt;&lt;property id=&quot;20300&quot; value=&quot;Slide 35&quot;/&gt;&lt;property id=&quot;20307&quot; value=&quot;811&quot;/&gt;&lt;/object&gt;&lt;object type=&quot;3&quot; unique_id=&quot;10038&quot;&gt;&lt;property id=&quot;20148&quot; value=&quot;5&quot;/&gt;&lt;property id=&quot;20300&quot; value=&quot;Slide 36&quot;/&gt;&lt;property id=&quot;20307&quot; value=&quot;854&quot;/&gt;&lt;/object&gt;&lt;object type=&quot;3&quot; unique_id=&quot;10039&quot;&gt;&lt;property id=&quot;20148&quot; value=&quot;5&quot;/&gt;&lt;property id=&quot;20300&quot; value=&quot;Slide 37&quot;/&gt;&lt;property id=&quot;20307&quot; value=&quot;842&quot;/&gt;&lt;/object&gt;&lt;object type=&quot;3&quot; unique_id=&quot;10040&quot;&gt;&lt;property id=&quot;20148&quot; value=&quot;5&quot;/&gt;&lt;property id=&quot;20300&quot; value=&quot;Slide 38 - &amp;quot;Scrambled Sentence Summary&amp;quot;&quot;/&gt;&lt;property id=&quot;20307&quot; value=&quot;805&quot;/&gt;&lt;/object&gt;&lt;/object&gt;&lt;object type=&quot;8&quot; unique_id=&quot;10080&quot;&gt;&lt;/object&gt;&lt;/object&gt;&lt;/database&gt;"/>
  <p:tag name="MMPROD_NEXTUNIQUEID" val="10009"/>
  <p:tag name="SECTOMILLISECCONVERTED" val="1"/>
</p:tagLst>
</file>

<file path=ppt/theme/theme1.xml><?xml version="1.0" encoding="utf-8"?>
<a:theme xmlns:a="http://schemas.openxmlformats.org/drawingml/2006/main" name="March 2015 EL Research Webinarv2 - LaHood &amp; Ros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March 2015 EL Research Webinarv2 - LaHood &amp; Rosa</Template>
  <TotalTime>1629</TotalTime>
  <Words>5708</Words>
  <Application>Microsoft Office PowerPoint</Application>
  <PresentationFormat>On-screen Show (4:3)</PresentationFormat>
  <Paragraphs>736</Paragraphs>
  <Slides>60</Slides>
  <Notes>32</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March 2015 EL Research Webinarv2 - LaHood &amp; Rosa</vt:lpstr>
      <vt:lpstr>PreK-3 Danielson FfT Research Study </vt:lpstr>
      <vt:lpstr>PowerPoint Presentation</vt:lpstr>
      <vt:lpstr>Setting the Context</vt:lpstr>
      <vt:lpstr>Project Work to Date</vt:lpstr>
      <vt:lpstr>Validation Study Purpose</vt:lpstr>
      <vt:lpstr>Study Participants</vt:lpstr>
      <vt:lpstr>Students per Grade (n=620)</vt:lpstr>
      <vt:lpstr>Student Ethnicity (N=548)</vt:lpstr>
      <vt:lpstr>Special Education (N=191)</vt:lpstr>
      <vt:lpstr>Validating the Framework</vt:lpstr>
      <vt:lpstr>PowerPoint Presentation</vt:lpstr>
      <vt:lpstr>Validating the Framework</vt:lpstr>
      <vt:lpstr>PowerPoint Presentation</vt:lpstr>
      <vt:lpstr>Update on the Research</vt:lpstr>
      <vt:lpstr>Update on the Research</vt:lpstr>
      <vt:lpstr>Student Assessment Data Assessments in Use</vt:lpstr>
      <vt:lpstr>Questions?</vt:lpstr>
      <vt:lpstr>Danielson Framework for Teaching </vt:lpstr>
      <vt:lpstr>Foundations of the Danielson Framework</vt:lpstr>
      <vt:lpstr>Assumptions and Features of the Danielson Framework</vt:lpstr>
      <vt:lpstr>Framework Vocabulary</vt:lpstr>
      <vt:lpstr>Framework Domains</vt:lpstr>
      <vt:lpstr>The Domains and Components</vt:lpstr>
      <vt:lpstr>Levels of Performance</vt:lpstr>
      <vt:lpstr>Levels of Performance</vt:lpstr>
      <vt:lpstr>PowerPoint Presentation</vt:lpstr>
      <vt:lpstr>Strong Relationship between Observation  Ratings and Value Added Methodologies (CCSR))</vt:lpstr>
      <vt:lpstr>PowerPoint Presentation</vt:lpstr>
      <vt:lpstr>PowerPoint Presentation</vt:lpstr>
      <vt:lpstr>1c: Setting Instructional Outcomes</vt:lpstr>
      <vt:lpstr>1f: Designing Student Assessments</vt:lpstr>
      <vt:lpstr>1e: Designing Coherent Instruction</vt:lpstr>
      <vt:lpstr>PowerPoint Presentation</vt:lpstr>
      <vt:lpstr>2c: Managing Classroom Procedures</vt:lpstr>
      <vt:lpstr>2d: Managing Student Behavior</vt:lpstr>
      <vt:lpstr>2e: Organizing Physical Space</vt:lpstr>
      <vt:lpstr>PowerPoint Presentation</vt:lpstr>
      <vt:lpstr>2b: Establishing a Culture for Learning</vt:lpstr>
      <vt:lpstr>3a: Communicating with Students</vt:lpstr>
      <vt:lpstr>3b: Using Questioning &amp; Discussion Techniques</vt:lpstr>
      <vt:lpstr>3c: Engaging Students in Learning</vt:lpstr>
      <vt:lpstr>PowerPoint Presentation</vt:lpstr>
      <vt:lpstr>3d: Using Assessment in Instruction</vt:lpstr>
      <vt:lpstr>3e: Demonstrating Flexibility and Responsiveness</vt:lpstr>
      <vt:lpstr>PowerPoint Presentation</vt:lpstr>
      <vt:lpstr>4d: Participating in a Professional Community</vt:lpstr>
      <vt:lpstr>4e: Growing and Developing Professionally </vt:lpstr>
      <vt:lpstr>4f: Showing Professionalism</vt:lpstr>
      <vt:lpstr>Questions?</vt:lpstr>
      <vt:lpstr>Discussion</vt:lpstr>
      <vt:lpstr>Implications for EC Teacher Education</vt:lpstr>
      <vt:lpstr>                What are Possibilities Between the Framework and Early Childhood Teacher Education?</vt:lpstr>
      <vt:lpstr>Danielson Framework for Teaching in Early Childhood Classrooms </vt:lpstr>
      <vt:lpstr>PowerPoint Presentation</vt:lpstr>
      <vt:lpstr>PTRA within the Collaborative Process</vt:lpstr>
      <vt:lpstr>PLAN Conversation Protocol </vt:lpstr>
      <vt:lpstr>Teacher &amp; Evaluator Reflection Conference Priorities</vt:lpstr>
      <vt:lpstr>Reflection Conversation Protocol </vt:lpstr>
      <vt:lpstr>Discussion</vt:lpstr>
      <vt:lpstr>Questions/Feedback/Connections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Learning FfT Validation Process:</dc:title>
  <dc:creator>test</dc:creator>
  <cp:lastModifiedBy>Sarah</cp:lastModifiedBy>
  <cp:revision>111</cp:revision>
  <cp:lastPrinted>2013-04-30T10:02:01Z</cp:lastPrinted>
  <dcterms:created xsi:type="dcterms:W3CDTF">2015-03-30T15:37:38Z</dcterms:created>
  <dcterms:modified xsi:type="dcterms:W3CDTF">2015-04-22T17:12:39Z</dcterms:modified>
</cp:coreProperties>
</file>