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342" r:id="rId3"/>
    <p:sldId id="327" r:id="rId4"/>
    <p:sldId id="336" r:id="rId5"/>
    <p:sldId id="270" r:id="rId6"/>
    <p:sldId id="271" r:id="rId7"/>
    <p:sldId id="273" r:id="rId8"/>
    <p:sldId id="309" r:id="rId9"/>
    <p:sldId id="317" r:id="rId10"/>
    <p:sldId id="264" r:id="rId11"/>
    <p:sldId id="307" r:id="rId12"/>
    <p:sldId id="284" r:id="rId13"/>
    <p:sldId id="297" r:id="rId14"/>
    <p:sldId id="298" r:id="rId15"/>
    <p:sldId id="285" r:id="rId16"/>
    <p:sldId id="306" r:id="rId17"/>
    <p:sldId id="328" r:id="rId18"/>
    <p:sldId id="332" r:id="rId19"/>
    <p:sldId id="334" r:id="rId20"/>
    <p:sldId id="310" r:id="rId21"/>
    <p:sldId id="314" r:id="rId22"/>
    <p:sldId id="267" r:id="rId23"/>
    <p:sldId id="265" r:id="rId24"/>
    <p:sldId id="263" r:id="rId25"/>
    <p:sldId id="308" r:id="rId26"/>
    <p:sldId id="316" r:id="rId27"/>
    <p:sldId id="335" r:id="rId28"/>
    <p:sldId id="343" r:id="rId29"/>
    <p:sldId id="312" r:id="rId30"/>
    <p:sldId id="311" r:id="rId31"/>
    <p:sldId id="325" r:id="rId32"/>
    <p:sldId id="323" r:id="rId33"/>
    <p:sldId id="337" r:id="rId34"/>
    <p:sldId id="338" r:id="rId35"/>
    <p:sldId id="339" r:id="rId36"/>
    <p:sldId id="340" r:id="rId37"/>
    <p:sldId id="300" r:id="rId38"/>
    <p:sldId id="341" r:id="rId39"/>
    <p:sldId id="303" r:id="rId40"/>
    <p:sldId id="301" r:id="rId41"/>
    <p:sldId id="302" r:id="rId42"/>
    <p:sldId id="330" r:id="rId43"/>
    <p:sldId id="331" r:id="rId44"/>
    <p:sldId id="329" r:id="rId45"/>
    <p:sldId id="304" r:id="rId46"/>
    <p:sldId id="318" r:id="rId4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C603D4D0-CA98-433C-A4B5-EC89916EE953}">
          <p14:sldIdLst>
            <p14:sldId id="256"/>
            <p14:sldId id="342"/>
            <p14:sldId id="327"/>
            <p14:sldId id="336"/>
            <p14:sldId id="270"/>
            <p14:sldId id="271"/>
            <p14:sldId id="273"/>
            <p14:sldId id="309"/>
            <p14:sldId id="317"/>
            <p14:sldId id="264"/>
            <p14:sldId id="307"/>
            <p14:sldId id="284"/>
            <p14:sldId id="297"/>
            <p14:sldId id="298"/>
            <p14:sldId id="285"/>
            <p14:sldId id="306"/>
            <p14:sldId id="328"/>
            <p14:sldId id="332"/>
            <p14:sldId id="334"/>
            <p14:sldId id="310"/>
            <p14:sldId id="314"/>
            <p14:sldId id="267"/>
            <p14:sldId id="265"/>
            <p14:sldId id="263"/>
            <p14:sldId id="308"/>
            <p14:sldId id="316"/>
            <p14:sldId id="335"/>
            <p14:sldId id="343"/>
            <p14:sldId id="312"/>
            <p14:sldId id="311"/>
            <p14:sldId id="325"/>
            <p14:sldId id="323"/>
            <p14:sldId id="337"/>
            <p14:sldId id="338"/>
            <p14:sldId id="339"/>
            <p14:sldId id="340"/>
            <p14:sldId id="300"/>
            <p14:sldId id="341"/>
            <p14:sldId id="303"/>
            <p14:sldId id="301"/>
            <p14:sldId id="302"/>
            <p14:sldId id="330"/>
            <p14:sldId id="331"/>
            <p14:sldId id="329"/>
            <p14:sldId id="304"/>
            <p14:sldId id="31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94681"/>
  </p:normalViewPr>
  <p:slideViewPr>
    <p:cSldViewPr>
      <p:cViewPr varScale="1">
        <p:scale>
          <a:sx n="107" d="100"/>
          <a:sy n="107" d="100"/>
        </p:scale>
        <p:origin x="744" y="1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presProps" Target="presProps.xml"/><Relationship Id="rId49" Type="http://schemas.openxmlformats.org/officeDocument/2006/relationships/viewProps" Target="viewProp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50" Type="http://schemas.openxmlformats.org/officeDocument/2006/relationships/theme" Target="theme/theme1.xml"/><Relationship Id="rId5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A4CC4-F8A4-446D-BF8D-7A4FC724A4B4}" type="datetimeFigureOut">
              <a:rPr lang="en-US" smtClean="0"/>
              <a:t>4/10/16</a:t>
            </a:fld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6E3874E-86EF-451B-AD09-92B9E082AE3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A4CC4-F8A4-446D-BF8D-7A4FC724A4B4}" type="datetimeFigureOut">
              <a:rPr lang="en-US" smtClean="0"/>
              <a:t>4/10/16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3874E-86EF-451B-AD09-92B9E082AE3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A4CC4-F8A4-446D-BF8D-7A4FC724A4B4}" type="datetimeFigureOut">
              <a:rPr lang="en-US" smtClean="0"/>
              <a:t>4/10/16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3874E-86EF-451B-AD09-92B9E082AE3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A4CC4-F8A4-446D-BF8D-7A4FC724A4B4}" type="datetimeFigureOut">
              <a:rPr lang="en-US" smtClean="0"/>
              <a:t>4/10/16</a:t>
            </a:fld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6E3874E-86EF-451B-AD09-92B9E082AE3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A4CC4-F8A4-446D-BF8D-7A4FC724A4B4}" type="datetimeFigureOut">
              <a:rPr lang="en-US" smtClean="0"/>
              <a:t>4/10/16</a:t>
            </a:fld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6E3874E-86EF-451B-AD09-92B9E082AE3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A4CC4-F8A4-446D-BF8D-7A4FC724A4B4}" type="datetimeFigureOut">
              <a:rPr lang="en-US" smtClean="0"/>
              <a:t>4/10/16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6E3874E-86EF-451B-AD09-92B9E082AE3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A4CC4-F8A4-446D-BF8D-7A4FC724A4B4}" type="datetimeFigureOut">
              <a:rPr lang="en-US" smtClean="0"/>
              <a:t>4/10/16</a:t>
            </a:fld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6E3874E-86EF-451B-AD09-92B9E082AE3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A4CC4-F8A4-446D-BF8D-7A4FC724A4B4}" type="datetimeFigureOut">
              <a:rPr lang="en-US" smtClean="0"/>
              <a:t>4/10/16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6E3874E-86EF-451B-AD09-92B9E082AE3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A4CC4-F8A4-446D-BF8D-7A4FC724A4B4}" type="datetimeFigureOut">
              <a:rPr lang="en-US" smtClean="0"/>
              <a:t>4/10/16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6E3874E-86EF-451B-AD09-92B9E082AE3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A4CC4-F8A4-446D-BF8D-7A4FC724A4B4}" type="datetimeFigureOut">
              <a:rPr lang="en-US" smtClean="0"/>
              <a:t>4/10/16</a:t>
            </a:fld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6E3874E-86EF-451B-AD09-92B9E082AE3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A4CC4-F8A4-446D-BF8D-7A4FC724A4B4}" type="datetimeFigureOut">
              <a:rPr lang="en-US" smtClean="0"/>
              <a:t>4/10/16</a:t>
            </a:fld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6E3874E-86EF-451B-AD09-92B9E082AE3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8F9A4CC4-F8A4-446D-BF8D-7A4FC724A4B4}" type="datetimeFigureOut">
              <a:rPr lang="en-US" smtClean="0"/>
              <a:t>4/10/16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06E3874E-86EF-451B-AD09-92B9E082AE32}" type="slidenum">
              <a:rPr lang="en-US" smtClean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jp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4" Type="http://schemas.openxmlformats.org/officeDocument/2006/relationships/image" Target="../media/image5.jpeg"/><Relationship Id="rId5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massmed.edu/cfm" TargetMode="External"/><Relationship Id="rId4" Type="http://schemas.openxmlformats.org/officeDocument/2006/relationships/hyperlink" Target="http://www.hlfinc.org/" TargetMode="External"/><Relationship Id="rId5" Type="http://schemas.openxmlformats.org/officeDocument/2006/relationships/hyperlink" Target="http://www.mindfuled.org/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contemplativemind.org/" TargetMode="Externa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jtoomim.org/brain-training/Zeidan2010_Mindfulness_Meditation.pdf" TargetMode="External"/><Relationship Id="rId3" Type="http://schemas.openxmlformats.org/officeDocument/2006/relationships/hyperlink" Target="http://www.ncbi.nlm.nih.gov/pmc/articles/PMC3159917/" TargetMode="Externa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gi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Mindfulness in and out of the Classroom</a:t>
            </a:r>
            <a:endParaRPr lang="en-US" sz="5400" dirty="0">
              <a:latin typeface="Hurry Up" panose="02000400000000000000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0"/>
            <a:ext cx="6172200" cy="1272709"/>
          </a:xfrm>
        </p:spPr>
        <p:txBody>
          <a:bodyPr>
            <a:normAutofit/>
          </a:bodyPr>
          <a:lstStyle/>
          <a:p>
            <a:r>
              <a:rPr lang="en-US" dirty="0"/>
              <a:t>John Ernst, </a:t>
            </a:r>
            <a:r>
              <a:rPr lang="en-US" dirty="0" smtClean="0"/>
              <a:t>Ph.D.</a:t>
            </a:r>
            <a:endParaRPr lang="en-US" dirty="0"/>
          </a:p>
          <a:p>
            <a:r>
              <a:rPr lang="en-US" dirty="0"/>
              <a:t>Heartland Community College</a:t>
            </a:r>
          </a:p>
        </p:txBody>
      </p:sp>
    </p:spTree>
    <p:extLst>
      <p:ext uri="{BB962C8B-B14F-4D97-AF65-F5344CB8AC3E}">
        <p14:creationId xmlns:p14="http://schemas.microsoft.com/office/powerpoint/2010/main" val="1692251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18288" indent="0">
              <a:buNone/>
            </a:pPr>
            <a:r>
              <a:rPr lang="en-US" sz="3600" dirty="0"/>
              <a:t>“Refractory Period” ( Paul Ekman): “That period during which our thinking cannot incorporate information  that does not fit, maintain or justify the emotion we are feeling.”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Reaction/</a:t>
            </a:r>
            <a:r>
              <a:rPr lang="en-US" dirty="0"/>
              <a:t>Autoappraising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86885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MINDFULNESS?</a:t>
            </a:r>
          </a:p>
        </p:txBody>
      </p:sp>
    </p:spTree>
    <p:extLst>
      <p:ext uri="{BB962C8B-B14F-4D97-AF65-F5344CB8AC3E}">
        <p14:creationId xmlns:p14="http://schemas.microsoft.com/office/powerpoint/2010/main" val="21396562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152400"/>
            <a:ext cx="5867400" cy="65532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51937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295400"/>
            <a:ext cx="8534400" cy="35814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59646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28600"/>
            <a:ext cx="8610600" cy="44196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15918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2400"/>
            <a:ext cx="8991600" cy="53340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54149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228600"/>
            <a:ext cx="4114800" cy="61722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2220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133600" y="304800"/>
            <a:ext cx="6096000" cy="4800599"/>
          </a:xfrm>
        </p:spPr>
        <p:txBody>
          <a:bodyPr>
            <a:normAutofit/>
          </a:bodyPr>
          <a:lstStyle/>
          <a:p>
            <a:r>
              <a:rPr lang="en-US" dirty="0"/>
              <a:t>Enhances left prefrontal activity; a marker of the “fast to recover” end of the resilience continuum.</a:t>
            </a:r>
          </a:p>
          <a:p>
            <a:r>
              <a:rPr lang="en-US" dirty="0"/>
              <a:t>Strengthens prefrontal regulation of brain networks involved in attention.</a:t>
            </a:r>
          </a:p>
          <a:p>
            <a:r>
              <a:rPr lang="en-US" dirty="0"/>
              <a:t>Compassion based meditation in particular can “nudge” your toward the positive end of the outlook dimension and strengthen empathy.</a:t>
            </a:r>
          </a:p>
          <a:p>
            <a:r>
              <a:rPr lang="en-US" dirty="0"/>
              <a:t>Can facilitate ‘values clarification’ in terms of what is meaningful for us and what we value.</a:t>
            </a:r>
          </a:p>
          <a:p>
            <a:pPr lvl="2"/>
            <a:r>
              <a:rPr lang="en-US" dirty="0"/>
              <a:t>Davidson and Shapiro</a:t>
            </a:r>
          </a:p>
          <a:p>
            <a:pPr marL="18288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Outcomes</a:t>
            </a:r>
          </a:p>
        </p:txBody>
      </p:sp>
    </p:spTree>
    <p:extLst>
      <p:ext uri="{BB962C8B-B14F-4D97-AF65-F5344CB8AC3E}">
        <p14:creationId xmlns:p14="http://schemas.microsoft.com/office/powerpoint/2010/main" val="192918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" y="381000"/>
            <a:ext cx="7757159" cy="57912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21600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z="3600" dirty="0"/>
              <a:t>As meditators continue to practice, their intentions shift from self-regulation, to self-exploration, and finally to self-liberation.  Intentions are dynamic and evolving</a:t>
            </a:r>
            <a:r>
              <a:rPr lang="en-US" dirty="0"/>
              <a:t>. </a:t>
            </a:r>
          </a:p>
          <a:p>
            <a:pPr lvl="1"/>
            <a:r>
              <a:rPr lang="en-US" dirty="0"/>
              <a:t>Shapiro et al.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75086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I.  Stress and neuroscience</a:t>
            </a:r>
          </a:p>
          <a:p>
            <a:r>
              <a:rPr lang="en-US" dirty="0"/>
              <a:t>II.  Mindfulness and </a:t>
            </a:r>
            <a:r>
              <a:rPr lang="en-US" dirty="0" smtClean="0"/>
              <a:t>stress</a:t>
            </a:r>
            <a:endParaRPr lang="en-US" dirty="0"/>
          </a:p>
          <a:p>
            <a:r>
              <a:rPr lang="en-US" dirty="0"/>
              <a:t>III.  Simple </a:t>
            </a:r>
            <a:r>
              <a:rPr lang="en-US" dirty="0" smtClean="0"/>
              <a:t>practices </a:t>
            </a:r>
            <a:r>
              <a:rPr lang="en-US" dirty="0"/>
              <a:t>to incorporate into lives and school.</a:t>
            </a:r>
          </a:p>
          <a:p>
            <a:r>
              <a:rPr lang="en-US" dirty="0"/>
              <a:t>IV.  Resources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Roadmap</a:t>
            </a:r>
          </a:p>
        </p:txBody>
      </p:sp>
    </p:spTree>
    <p:extLst>
      <p:ext uri="{BB962C8B-B14F-4D97-AF65-F5344CB8AC3E}">
        <p14:creationId xmlns:p14="http://schemas.microsoft.com/office/powerpoint/2010/main" val="4165078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52400"/>
            <a:ext cx="5867400" cy="47244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Body/Mind Connection</a:t>
            </a:r>
          </a:p>
        </p:txBody>
      </p:sp>
    </p:spTree>
    <p:extLst>
      <p:ext uri="{BB962C8B-B14F-4D97-AF65-F5344CB8AC3E}">
        <p14:creationId xmlns:p14="http://schemas.microsoft.com/office/powerpoint/2010/main" val="2236271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81000"/>
            <a:ext cx="8153400" cy="49530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87963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" y="457200"/>
            <a:ext cx="7909560" cy="3962401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Minding the Gap</a:t>
            </a:r>
          </a:p>
        </p:txBody>
      </p:sp>
    </p:spTree>
    <p:extLst>
      <p:ext uri="{BB962C8B-B14F-4D97-AF65-F5344CB8AC3E}">
        <p14:creationId xmlns:p14="http://schemas.microsoft.com/office/powerpoint/2010/main" val="11886650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8288" indent="0">
              <a:buNone/>
            </a:pPr>
            <a:r>
              <a:rPr lang="en-US" sz="3200" dirty="0"/>
              <a:t>Between stimulus and response there is a space.  In that space is our power to chose our response.  In our response lies our growth and our freedom.</a:t>
            </a:r>
            <a:br>
              <a:rPr lang="en-US" sz="3200" dirty="0"/>
            </a:br>
            <a:r>
              <a:rPr lang="en-US" dirty="0"/>
              <a:t>	Victor </a:t>
            </a:r>
            <a:r>
              <a:rPr lang="en-US" dirty="0"/>
              <a:t>Frankl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	Psychiatrist and Holocaust survivor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Response</a:t>
            </a:r>
          </a:p>
        </p:txBody>
      </p:sp>
    </p:spTree>
    <p:extLst>
      <p:ext uri="{BB962C8B-B14F-4D97-AF65-F5344CB8AC3E}">
        <p14:creationId xmlns:p14="http://schemas.microsoft.com/office/powerpoint/2010/main" val="12386561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457200"/>
            <a:ext cx="7217079" cy="54864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123388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8288" indent="0">
              <a:buNone/>
            </a:pPr>
            <a:r>
              <a:rPr lang="en-US" sz="4000" dirty="0"/>
              <a:t>I. Setting Intention</a:t>
            </a:r>
          </a:p>
          <a:p>
            <a:pPr marL="18288" indent="0">
              <a:buNone/>
            </a:pPr>
            <a:r>
              <a:rPr lang="en-US" sz="4000" dirty="0"/>
              <a:t>II. R.A.I.N</a:t>
            </a:r>
          </a:p>
          <a:p>
            <a:pPr marL="18288" indent="0">
              <a:buNone/>
            </a:pPr>
            <a:r>
              <a:rPr lang="en-US" sz="4000" dirty="0"/>
              <a:t>III. Stop Light Exam </a:t>
            </a:r>
          </a:p>
          <a:p>
            <a:pPr marL="18288" indent="0">
              <a:buNone/>
            </a:pPr>
            <a:r>
              <a:rPr lang="en-US" sz="4000" dirty="0"/>
              <a:t>IV.  Meditation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4 Simple Practices to try out:</a:t>
            </a:r>
          </a:p>
        </p:txBody>
      </p:sp>
    </p:spTree>
    <p:extLst>
      <p:ext uri="{BB962C8B-B14F-4D97-AF65-F5344CB8AC3E}">
        <p14:creationId xmlns:p14="http://schemas.microsoft.com/office/powerpoint/2010/main" val="3280905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52400"/>
            <a:ext cx="7391400" cy="49530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77240" y="5105400"/>
            <a:ext cx="7543800" cy="990600"/>
          </a:xfrm>
        </p:spPr>
        <p:txBody>
          <a:bodyPr/>
          <a:lstStyle/>
          <a:p>
            <a:pPr algn="ctr"/>
            <a:r>
              <a:rPr lang="en-US" dirty="0"/>
              <a:t>SETTING INTENTION</a:t>
            </a:r>
          </a:p>
        </p:txBody>
      </p:sp>
    </p:spTree>
    <p:extLst>
      <p:ext uri="{BB962C8B-B14F-4D97-AF65-F5344CB8AC3E}">
        <p14:creationId xmlns:p14="http://schemas.microsoft.com/office/powerpoint/2010/main" val="242197418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381000"/>
            <a:ext cx="4495800" cy="58674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484163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457200"/>
            <a:ext cx="5791200" cy="55626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30433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Recognize</a:t>
            </a:r>
          </a:p>
          <a:p>
            <a:r>
              <a:rPr lang="en-US" sz="3600" dirty="0"/>
              <a:t>Accept (or Acknowledge)</a:t>
            </a:r>
          </a:p>
          <a:p>
            <a:r>
              <a:rPr lang="en-US" sz="3600" dirty="0"/>
              <a:t>Investigate</a:t>
            </a:r>
          </a:p>
          <a:p>
            <a:r>
              <a:rPr lang="en-US" sz="3600" dirty="0"/>
              <a:t>Nonattachment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R.A.I.N.</a:t>
            </a:r>
          </a:p>
        </p:txBody>
      </p:sp>
    </p:spTree>
    <p:extLst>
      <p:ext uri="{BB962C8B-B14F-4D97-AF65-F5344CB8AC3E}">
        <p14:creationId xmlns:p14="http://schemas.microsoft.com/office/powerpoint/2010/main" val="36931284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040" y="152400"/>
            <a:ext cx="6934200" cy="64770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203832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339" y="228600"/>
            <a:ext cx="7391400" cy="46482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STOP LIGHT EXAM</a:t>
            </a:r>
          </a:p>
        </p:txBody>
      </p:sp>
    </p:spTree>
    <p:extLst>
      <p:ext uri="{BB962C8B-B14F-4D97-AF65-F5344CB8AC3E}">
        <p14:creationId xmlns:p14="http://schemas.microsoft.com/office/powerpoint/2010/main" val="168102955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Stop (you’re stuck anyhow).</a:t>
            </a:r>
          </a:p>
          <a:p>
            <a:r>
              <a:rPr lang="en-US" sz="3200" dirty="0"/>
              <a:t>Check in physically and emotionally.  How are you doing?</a:t>
            </a:r>
          </a:p>
          <a:p>
            <a:r>
              <a:rPr lang="en-US" sz="3200" dirty="0"/>
              <a:t>Let it go.</a:t>
            </a:r>
          </a:p>
          <a:p>
            <a:r>
              <a:rPr lang="en-US" sz="3200" dirty="0"/>
              <a:t>Extra Credit:  Smile.  Send out a positive </a:t>
            </a:r>
            <a:r>
              <a:rPr lang="en-US" sz="3200" dirty="0" smtClean="0"/>
              <a:t>thought.</a:t>
            </a:r>
            <a:endParaRPr lang="en-US" sz="3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The Exam.</a:t>
            </a:r>
          </a:p>
        </p:txBody>
      </p:sp>
    </p:spTree>
    <p:extLst>
      <p:ext uri="{BB962C8B-B14F-4D97-AF65-F5344CB8AC3E}">
        <p14:creationId xmlns:p14="http://schemas.microsoft.com/office/powerpoint/2010/main" val="1425917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Meditation</a:t>
            </a:r>
          </a:p>
        </p:txBody>
      </p:sp>
    </p:spTree>
    <p:extLst>
      <p:ext uri="{BB962C8B-B14F-4D97-AF65-F5344CB8AC3E}">
        <p14:creationId xmlns:p14="http://schemas.microsoft.com/office/powerpoint/2010/main" val="324506355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try a simple exercise</a:t>
            </a:r>
          </a:p>
        </p:txBody>
      </p:sp>
    </p:spTree>
    <p:extLst>
      <p:ext uri="{BB962C8B-B14F-4D97-AF65-F5344CB8AC3E}">
        <p14:creationId xmlns:p14="http://schemas.microsoft.com/office/powerpoint/2010/main" val="325437976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608933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happened?</a:t>
            </a:r>
          </a:p>
        </p:txBody>
      </p:sp>
    </p:spTree>
    <p:extLst>
      <p:ext uri="{BB962C8B-B14F-4D97-AF65-F5344CB8AC3E}">
        <p14:creationId xmlns:p14="http://schemas.microsoft.com/office/powerpoint/2010/main" val="319641514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740" y="304800"/>
            <a:ext cx="7162800" cy="579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154240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Start simple</a:t>
            </a:r>
          </a:p>
          <a:p>
            <a:r>
              <a:rPr lang="en-US" dirty="0"/>
              <a:t>Practice what you preach</a:t>
            </a:r>
          </a:p>
          <a:p>
            <a:pPr marL="18288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Guidelines for Incorporation</a:t>
            </a:r>
          </a:p>
        </p:txBody>
      </p:sp>
    </p:spTree>
    <p:extLst>
      <p:ext uri="{BB962C8B-B14F-4D97-AF65-F5344CB8AC3E}">
        <p14:creationId xmlns:p14="http://schemas.microsoft.com/office/powerpoint/2010/main" val="142399574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77240" y="685801"/>
            <a:ext cx="7452360" cy="5257799"/>
          </a:xfrm>
        </p:spPr>
        <p:txBody>
          <a:bodyPr>
            <a:normAutofit/>
          </a:bodyPr>
          <a:lstStyle/>
          <a:p>
            <a:r>
              <a:rPr lang="en-US" sz="3200" dirty="0"/>
              <a:t>“Teachers are not sharing a sensible philosophical approach to life with their participants; they are participating with them in an exploration which is integral to their own life” </a:t>
            </a:r>
          </a:p>
          <a:p>
            <a:pPr lvl="1"/>
            <a:r>
              <a:rPr lang="en-US" dirty="0"/>
              <a:t>Rebecca Crane et al.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679076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8288" indent="0">
              <a:buNone/>
            </a:pPr>
            <a:endParaRPr lang="en-US" dirty="0"/>
          </a:p>
          <a:p>
            <a:r>
              <a:rPr lang="en-US" dirty="0"/>
              <a:t>What routines are best to include the strategies?</a:t>
            </a:r>
          </a:p>
          <a:p>
            <a:r>
              <a:rPr lang="en-US" dirty="0"/>
              <a:t>How can strategies be incorporated on a regular basis?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Embedding within routines</a:t>
            </a:r>
          </a:p>
        </p:txBody>
      </p:sp>
    </p:spTree>
    <p:extLst>
      <p:ext uri="{BB962C8B-B14F-4D97-AF65-F5344CB8AC3E}">
        <p14:creationId xmlns:p14="http://schemas.microsoft.com/office/powerpoint/2010/main" val="11608714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214" y="4038600"/>
            <a:ext cx="4189385" cy="26670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2720" y="238602"/>
            <a:ext cx="3924300" cy="281787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192786"/>
            <a:ext cx="3733800" cy="357835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9140" y="3311505"/>
            <a:ext cx="4530669" cy="3130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02695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Start with mindfulness of the environment</a:t>
            </a:r>
          </a:p>
          <a:p>
            <a:pPr lvl="1"/>
            <a:r>
              <a:rPr lang="en-US" sz="3600" dirty="0"/>
              <a:t>Awareness of an object</a:t>
            </a:r>
          </a:p>
          <a:p>
            <a:pPr lvl="1"/>
            <a:r>
              <a:rPr lang="en-US" sz="3600" dirty="0"/>
              <a:t>Awareness of self within the environment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Within the classroom</a:t>
            </a:r>
          </a:p>
        </p:txBody>
      </p:sp>
    </p:spTree>
    <p:extLst>
      <p:ext uri="{BB962C8B-B14F-4D97-AF65-F5344CB8AC3E}">
        <p14:creationId xmlns:p14="http://schemas.microsoft.com/office/powerpoint/2010/main" val="405890998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Attention to the senses</a:t>
            </a:r>
          </a:p>
          <a:p>
            <a:r>
              <a:rPr lang="en-US" sz="4000" dirty="0"/>
              <a:t>Awareness of movement</a:t>
            </a:r>
          </a:p>
          <a:p>
            <a:r>
              <a:rPr lang="en-US" sz="4000" dirty="0"/>
              <a:t>Meditation on the breath</a:t>
            </a:r>
          </a:p>
          <a:p>
            <a:r>
              <a:rPr lang="en-US" sz="4000" dirty="0"/>
              <a:t>Attending to the thinking process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Mindfulness of the body</a:t>
            </a:r>
          </a:p>
        </p:txBody>
      </p:sp>
    </p:spTree>
    <p:extLst>
      <p:ext uri="{BB962C8B-B14F-4D97-AF65-F5344CB8AC3E}">
        <p14:creationId xmlns:p14="http://schemas.microsoft.com/office/powerpoint/2010/main" val="135132624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Resources</a:t>
            </a:r>
          </a:p>
        </p:txBody>
      </p:sp>
    </p:spTree>
    <p:extLst>
      <p:ext uri="{BB962C8B-B14F-4D97-AF65-F5344CB8AC3E}">
        <p14:creationId xmlns:p14="http://schemas.microsoft.com/office/powerpoint/2010/main" val="354255014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Association for Contemplative Mind in Higher Education.  Organizes workshops, retreats, and annual conference; publishes online journal (</a:t>
            </a:r>
            <a:r>
              <a:rPr lang="en-US" i="1" dirty="0"/>
              <a:t>J of Contemplative Inquiry</a:t>
            </a:r>
            <a:r>
              <a:rPr lang="en-US" dirty="0"/>
              <a:t>), and facilitates incorporating practices into workplace.  </a:t>
            </a:r>
            <a:r>
              <a:rPr lang="en-US" dirty="0">
                <a:hlinkClick r:id="rId2"/>
              </a:rPr>
              <a:t>www.contemplativemind.org</a:t>
            </a:r>
            <a:endParaRPr lang="en-US" dirty="0"/>
          </a:p>
          <a:p>
            <a:r>
              <a:rPr lang="en-US" dirty="0"/>
              <a:t>Center for Mindfulness in Medicine, Healthcare and Society.  MBSR (Mindfulness Based Stress Reduction).  Classes, research, videos and more.  </a:t>
            </a:r>
            <a:r>
              <a:rPr lang="en-US" dirty="0">
                <a:hlinkClick r:id="rId3"/>
              </a:rPr>
              <a:t>www.umassmed.edu/cfm</a:t>
            </a:r>
            <a:endParaRPr lang="en-US" dirty="0"/>
          </a:p>
          <a:p>
            <a:r>
              <a:rPr lang="en-US" dirty="0"/>
              <a:t>Holistic Life Foundation.  Non-profit, Baltimore based group working to introduce and incorporate mindfulness practices into K-12 classrooms.  Training, workshops and some wonderful videos.  </a:t>
            </a:r>
            <a:r>
              <a:rPr lang="en-US" dirty="0">
                <a:hlinkClick r:id="rId4"/>
              </a:rPr>
              <a:t>www.hlfinc.org</a:t>
            </a:r>
            <a:endParaRPr lang="en-US" dirty="0"/>
          </a:p>
          <a:p>
            <a:r>
              <a:rPr lang="en-US" dirty="0"/>
              <a:t>Mindfulness in Education Network (</a:t>
            </a:r>
            <a:r>
              <a:rPr lang="en-US" dirty="0"/>
              <a:t>MiEN</a:t>
            </a:r>
            <a:r>
              <a:rPr lang="en-US" dirty="0"/>
              <a:t>).  Annual Conference, Yahoo Listserv, articles and videos.   </a:t>
            </a:r>
            <a:r>
              <a:rPr lang="en-US" dirty="0">
                <a:hlinkClick r:id="rId5"/>
              </a:rPr>
              <a:t>www.mindfuled.org</a:t>
            </a:r>
            <a:endParaRPr lang="en-US" dirty="0"/>
          </a:p>
          <a:p>
            <a:pPr marL="18288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Organizations</a:t>
            </a:r>
          </a:p>
        </p:txBody>
      </p:sp>
    </p:spTree>
    <p:extLst>
      <p:ext uri="{BB962C8B-B14F-4D97-AF65-F5344CB8AC3E}">
        <p14:creationId xmlns:p14="http://schemas.microsoft.com/office/powerpoint/2010/main" val="112148597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Palmer, Parker and Arthur </a:t>
            </a:r>
            <a:r>
              <a:rPr lang="en-US" dirty="0"/>
              <a:t>Zajonc</a:t>
            </a:r>
            <a:r>
              <a:rPr lang="en-US" dirty="0"/>
              <a:t>.  </a:t>
            </a:r>
            <a:r>
              <a:rPr lang="en-US" i="1" dirty="0"/>
              <a:t>The Heart of Higher Education.</a:t>
            </a:r>
            <a:r>
              <a:rPr lang="en-US" dirty="0"/>
              <a:t>  San Francisco:  </a:t>
            </a:r>
            <a:r>
              <a:rPr lang="en-US" dirty="0"/>
              <a:t>Jossy</a:t>
            </a:r>
            <a:r>
              <a:rPr lang="en-US" dirty="0"/>
              <a:t>-Bass, 2010.</a:t>
            </a:r>
          </a:p>
          <a:p>
            <a:r>
              <a:rPr lang="en-US" dirty="0"/>
              <a:t>Saltzman, Amy.  </a:t>
            </a:r>
            <a:r>
              <a:rPr lang="en-US" i="1" dirty="0"/>
              <a:t>A Still Quiet Place:  A Mindfulness Program for Teaching Children and Adolescents to Ease Stress and Difficult Emotions</a:t>
            </a:r>
            <a:r>
              <a:rPr lang="en-US" dirty="0"/>
              <a:t>. New York:  Norton.  2014.</a:t>
            </a:r>
          </a:p>
          <a:p>
            <a:r>
              <a:rPr lang="en-US" dirty="0"/>
              <a:t>Schoeberlein</a:t>
            </a:r>
            <a:r>
              <a:rPr lang="en-US" dirty="0"/>
              <a:t>, Deborah.  </a:t>
            </a:r>
            <a:r>
              <a:rPr lang="en-US" i="1" dirty="0"/>
              <a:t>Mindful Teaching and Teaching Mindfulness</a:t>
            </a:r>
            <a:r>
              <a:rPr lang="en-US" dirty="0"/>
              <a:t>.  </a:t>
            </a:r>
            <a:r>
              <a:rPr lang="en-US" dirty="0"/>
              <a:t>Sommerville</a:t>
            </a:r>
            <a:r>
              <a:rPr lang="en-US" dirty="0"/>
              <a:t>, MA:  Wisdom, 2009.</a:t>
            </a:r>
          </a:p>
          <a:p>
            <a:r>
              <a:rPr lang="en-US" dirty="0"/>
              <a:t>Srinivasan, </a:t>
            </a:r>
            <a:r>
              <a:rPr lang="en-US" dirty="0"/>
              <a:t>Meena</a:t>
            </a:r>
            <a:r>
              <a:rPr lang="en-US" dirty="0"/>
              <a:t>.  </a:t>
            </a:r>
            <a:r>
              <a:rPr lang="en-US" i="1" dirty="0"/>
              <a:t>Teach, Breathe, Learn</a:t>
            </a:r>
            <a:r>
              <a:rPr lang="en-US" dirty="0"/>
              <a:t>.  Berkeley, CA:  </a:t>
            </a:r>
            <a:r>
              <a:rPr lang="en-US" dirty="0"/>
              <a:t>Paralax</a:t>
            </a:r>
            <a:r>
              <a:rPr lang="en-US" dirty="0"/>
              <a:t>, 2014.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Books on Mindful Pedagogy</a:t>
            </a:r>
          </a:p>
        </p:txBody>
      </p:sp>
    </p:spTree>
    <p:extLst>
      <p:ext uri="{BB962C8B-B14F-4D97-AF65-F5344CB8AC3E}">
        <p14:creationId xmlns:p14="http://schemas.microsoft.com/office/powerpoint/2010/main" val="167929803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32500" lnSpcReduction="20000"/>
          </a:bodyPr>
          <a:lstStyle/>
          <a:p>
            <a:r>
              <a:rPr lang="en-US" sz="2800" dirty="0">
                <a:effectLst/>
              </a:rPr>
              <a:t>Zeidan</a:t>
            </a:r>
            <a:r>
              <a:rPr lang="en-US" sz="2800" dirty="0">
                <a:effectLst/>
              </a:rPr>
              <a:t>, F., Johnson, S. Diamond, B. </a:t>
            </a:r>
            <a:r>
              <a:rPr lang="en-US" sz="2800" dirty="0">
                <a:effectLst/>
              </a:rPr>
              <a:t>Zhanna</a:t>
            </a:r>
            <a:r>
              <a:rPr lang="en-US" sz="2800" dirty="0">
                <a:effectLst/>
              </a:rPr>
              <a:t>, D., &amp; </a:t>
            </a:r>
            <a:r>
              <a:rPr lang="en-US" sz="2800" dirty="0">
                <a:effectLst/>
              </a:rPr>
              <a:t>Goolkasian</a:t>
            </a:r>
            <a:r>
              <a:rPr lang="en-US" sz="2800" dirty="0">
                <a:effectLst/>
              </a:rPr>
              <a:t>, P. (2010).   Mindfulness meditation improves cognition:  Evidence of brief mental training. Journal of Consciousness and Cognition (2010). Available at: </a:t>
            </a:r>
            <a:r>
              <a:rPr lang="en-US" sz="2800" dirty="0">
                <a:effectLst/>
                <a:hlinkClick r:id="rId2"/>
              </a:rPr>
              <a:t> http://jtoomim.org/brain-training/Zeidan2010_Mindfulness_Meditation.pdf</a:t>
            </a:r>
            <a:endParaRPr lang="en-US" sz="2800" dirty="0">
              <a:effectLst/>
            </a:endParaRPr>
          </a:p>
          <a:p>
            <a:endParaRPr lang="en-US" sz="2800" dirty="0">
              <a:effectLst/>
            </a:endParaRPr>
          </a:p>
          <a:p>
            <a:r>
              <a:rPr lang="en-US" sz="2800" dirty="0">
                <a:effectLst/>
              </a:rPr>
              <a:t>Diamond, A., &amp; Lee, K. (2011). Interventions Shown to Aid Executive Function Development in Children Ages 4-12 Years Old. Science. 2011 Aug 19; 333(6045): 959–964. Available at: </a:t>
            </a:r>
            <a:r>
              <a:rPr lang="en-US" sz="2800" dirty="0">
                <a:effectLst/>
                <a:hlinkClick r:id="rId3"/>
              </a:rPr>
              <a:t> http://www.ncbi.nlm.nih.gov/pmc/articles/PMC3159917/</a:t>
            </a:r>
            <a:endParaRPr lang="en-US" sz="2800" dirty="0">
              <a:effectLst/>
            </a:endParaRPr>
          </a:p>
          <a:p>
            <a:endParaRPr lang="en-US" sz="2800" dirty="0">
              <a:effectLst/>
            </a:endParaRPr>
          </a:p>
          <a:p>
            <a:r>
              <a:rPr lang="en-US" sz="2800" dirty="0">
                <a:effectLst/>
              </a:rPr>
              <a:t>Tang, Y. Y., Yang, L., </a:t>
            </a:r>
            <a:r>
              <a:rPr lang="en-US" sz="2800" dirty="0">
                <a:effectLst/>
              </a:rPr>
              <a:t>Leve</a:t>
            </a:r>
            <a:r>
              <a:rPr lang="en-US" sz="2800" dirty="0">
                <a:effectLst/>
              </a:rPr>
              <a:t>, L. D., &amp; Harold, G. T. (2012). Improving Executive Function and Its Neurobiological Mechanisms Through a Mindfulness‐Based Intervention: Advances Within the Field of Developmental Neuroscience. </a:t>
            </a:r>
            <a:r>
              <a:rPr lang="en-US" sz="2800" i="1" dirty="0">
                <a:effectLst/>
              </a:rPr>
              <a:t>Child development perspectives</a:t>
            </a:r>
            <a:r>
              <a:rPr lang="en-US" sz="2800" dirty="0">
                <a:effectLst/>
              </a:rPr>
              <a:t>, </a:t>
            </a:r>
            <a:r>
              <a:rPr lang="en-US" sz="2800" i="1" dirty="0">
                <a:effectLst/>
              </a:rPr>
              <a:t>6</a:t>
            </a:r>
            <a:r>
              <a:rPr lang="en-US" sz="2800" dirty="0">
                <a:effectLst/>
              </a:rPr>
              <a:t>(4), 361-366.</a:t>
            </a:r>
          </a:p>
          <a:p>
            <a:endParaRPr lang="en-US" sz="2800" dirty="0">
              <a:effectLst/>
            </a:endParaRPr>
          </a:p>
          <a:p>
            <a:r>
              <a:rPr lang="en-US" sz="2800" dirty="0">
                <a:effectLst/>
              </a:rPr>
              <a:t>Lyons, P. D. Z. K. E. (2011). Mindfulness training in childhood. </a:t>
            </a:r>
            <a:r>
              <a:rPr lang="en-US" sz="2800" i="1" dirty="0">
                <a:effectLst/>
              </a:rPr>
              <a:t>Human Development</a:t>
            </a:r>
            <a:r>
              <a:rPr lang="en-US" sz="2800" dirty="0">
                <a:effectLst/>
              </a:rPr>
              <a:t>, </a:t>
            </a:r>
            <a:r>
              <a:rPr lang="en-US" sz="2800" i="1" dirty="0">
                <a:effectLst/>
              </a:rPr>
              <a:t>54</a:t>
            </a:r>
            <a:r>
              <a:rPr lang="en-US" sz="2800" dirty="0">
                <a:effectLst/>
              </a:rPr>
              <a:t>, 61-65.</a:t>
            </a:r>
          </a:p>
          <a:p>
            <a:endParaRPr lang="en-US" sz="2800" dirty="0">
              <a:effectLst/>
            </a:endParaRPr>
          </a:p>
          <a:p>
            <a:r>
              <a:rPr lang="en-US" sz="2800" dirty="0">
                <a:effectLst/>
              </a:rPr>
              <a:t>Razza</a:t>
            </a:r>
            <a:r>
              <a:rPr lang="en-US" sz="2800" dirty="0">
                <a:effectLst/>
              </a:rPr>
              <a:t>, R. A., Bergen-</a:t>
            </a:r>
            <a:r>
              <a:rPr lang="en-US" sz="2800" dirty="0">
                <a:effectLst/>
              </a:rPr>
              <a:t>Cico</a:t>
            </a:r>
            <a:r>
              <a:rPr lang="en-US" sz="2800" dirty="0">
                <a:effectLst/>
              </a:rPr>
              <a:t>, D., &amp; Raymond, K. (2013). Enhancing Preschoolers’ Self-Regulation Via Mindful Yoga. </a:t>
            </a:r>
            <a:r>
              <a:rPr lang="en-US" sz="2800" i="1" dirty="0">
                <a:effectLst/>
              </a:rPr>
              <a:t>Journal of Child and Family Studies</a:t>
            </a:r>
            <a:r>
              <a:rPr lang="en-US" sz="2800" dirty="0">
                <a:effectLst/>
              </a:rPr>
              <a:t>, 1-14.</a:t>
            </a:r>
          </a:p>
          <a:p>
            <a:endParaRPr lang="en-US" sz="2800" dirty="0">
              <a:effectLst/>
            </a:endParaRPr>
          </a:p>
          <a:p>
            <a:r>
              <a:rPr lang="en-US" sz="2800" dirty="0">
                <a:effectLst/>
              </a:rPr>
              <a:t>Boyle, M. P. (2011). Mindfulness training in stuttering therapy: A tutorial for speech-language pathologists. </a:t>
            </a:r>
            <a:r>
              <a:rPr lang="en-US" sz="2800" i="1" dirty="0">
                <a:effectLst/>
              </a:rPr>
              <a:t>Journal of fluency disorders</a:t>
            </a:r>
            <a:r>
              <a:rPr lang="en-US" sz="2800" dirty="0">
                <a:effectLst/>
              </a:rPr>
              <a:t>, </a:t>
            </a:r>
            <a:r>
              <a:rPr lang="en-US" sz="2800" i="1" dirty="0">
                <a:effectLst/>
              </a:rPr>
              <a:t>36</a:t>
            </a:r>
            <a:r>
              <a:rPr lang="en-US" sz="2800" dirty="0">
                <a:effectLst/>
              </a:rPr>
              <a:t>(2), 122-129.</a:t>
            </a:r>
          </a:p>
          <a:p>
            <a:endParaRPr lang="en-US" sz="2800" dirty="0">
              <a:effectLst/>
            </a:endParaRPr>
          </a:p>
          <a:p>
            <a:r>
              <a:rPr lang="en-US" sz="2800" dirty="0">
                <a:effectLst/>
              </a:rPr>
              <a:t>Crane. Rebecca S., </a:t>
            </a:r>
            <a:r>
              <a:rPr lang="en-US" sz="2800" dirty="0">
                <a:effectLst/>
              </a:rPr>
              <a:t>Kuyken</a:t>
            </a:r>
            <a:r>
              <a:rPr lang="en-US" sz="2800" dirty="0">
                <a:effectLst/>
              </a:rPr>
              <a:t>, Willem, Williams, J Mark, Hastings, Richard P., Cooper, Lucinda, &amp; Fennell, Melanie.  (2012).  Competence in Teaching Mindfulness-Based Courses: Concepts, Development and Assessment.  Mindfulness 3:76-84.</a:t>
            </a:r>
          </a:p>
          <a:p>
            <a:endParaRPr lang="en-US" sz="2800" dirty="0">
              <a:effectLst/>
            </a:endParaRPr>
          </a:p>
          <a:p>
            <a:r>
              <a:rPr lang="en-US" sz="2800" dirty="0">
                <a:effectLst/>
              </a:rPr>
              <a:t>Shapiro, Shauna, Carlson, Linda E., </a:t>
            </a:r>
            <a:r>
              <a:rPr lang="en-US" sz="2800" dirty="0">
                <a:effectLst/>
              </a:rPr>
              <a:t>Astin</a:t>
            </a:r>
            <a:r>
              <a:rPr lang="en-US" sz="2800" dirty="0">
                <a:effectLst/>
              </a:rPr>
              <a:t>, John, &amp; Freedman, Benedict.  Mechanisms for Mindfulness.  </a:t>
            </a:r>
            <a:r>
              <a:rPr lang="en-US" sz="2800" i="1" dirty="0">
                <a:effectLst/>
              </a:rPr>
              <a:t>Journal of Clinical Psychology.  </a:t>
            </a:r>
            <a:r>
              <a:rPr lang="en-US" sz="2800" dirty="0">
                <a:effectLst/>
              </a:rPr>
              <a:t>(2006) Mar; 62 (3):  373-86.</a:t>
            </a:r>
          </a:p>
          <a:p>
            <a:endParaRPr lang="en-US" sz="2800" dirty="0">
              <a:effectLst/>
            </a:endParaRPr>
          </a:p>
          <a:p>
            <a:r>
              <a:rPr lang="en-US" sz="2800" dirty="0">
                <a:effectLst/>
              </a:rPr>
              <a:t>Davidson, Richard J. with Begley, Sharon.  </a:t>
            </a:r>
            <a:r>
              <a:rPr lang="en-US" sz="2800" i="1" dirty="0">
                <a:effectLst/>
              </a:rPr>
              <a:t>The Emotional Life of your Brain</a:t>
            </a:r>
            <a:r>
              <a:rPr lang="en-US" sz="2800" dirty="0">
                <a:effectLst/>
              </a:rPr>
              <a:t>.  (2012).  Hudson Street Press.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</p:spTree>
    <p:extLst>
      <p:ext uri="{BB962C8B-B14F-4D97-AF65-F5344CB8AC3E}">
        <p14:creationId xmlns:p14="http://schemas.microsoft.com/office/powerpoint/2010/main" val="300694671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29457860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457200"/>
            <a:ext cx="8534400" cy="41148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52299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0"/>
            <a:ext cx="5867400" cy="6858000"/>
          </a:xfrm>
        </p:spPr>
      </p:pic>
    </p:spTree>
    <p:extLst>
      <p:ext uri="{BB962C8B-B14F-4D97-AF65-F5344CB8AC3E}">
        <p14:creationId xmlns:p14="http://schemas.microsoft.com/office/powerpoint/2010/main" val="28538116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1447800"/>
          </a:xfrm>
        </p:spPr>
        <p:txBody>
          <a:bodyPr/>
          <a:lstStyle/>
          <a:p>
            <a:pPr algn="ctr"/>
            <a:r>
              <a:rPr lang="en-US" sz="3600" dirty="0"/>
              <a:t>Neuroscience &amp; </a:t>
            </a:r>
            <a:r>
              <a:rPr lang="en-US" sz="3600" dirty="0" smtClean="0"/>
              <a:t>Neuroplasticity</a:t>
            </a:r>
            <a:endParaRPr lang="en-US" sz="36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304800"/>
            <a:ext cx="5410200" cy="5334000"/>
          </a:xfrm>
        </p:spPr>
      </p:pic>
    </p:spTree>
    <p:extLst>
      <p:ext uri="{BB962C8B-B14F-4D97-AF65-F5344CB8AC3E}">
        <p14:creationId xmlns:p14="http://schemas.microsoft.com/office/powerpoint/2010/main" val="41291624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304800"/>
            <a:ext cx="6553200" cy="60198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10255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762000"/>
            <a:ext cx="6858000" cy="48006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125432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lemental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1781</TotalTime>
  <Words>626</Words>
  <Application>Microsoft Macintosh PowerPoint</Application>
  <PresentationFormat>On-screen Show (4:3)</PresentationFormat>
  <Paragraphs>92</Paragraphs>
  <Slides>46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1" baseType="lpstr">
      <vt:lpstr>Hurry Up</vt:lpstr>
      <vt:lpstr>Palatino Linotype</vt:lpstr>
      <vt:lpstr>Times New Roman</vt:lpstr>
      <vt:lpstr>Wingdings</vt:lpstr>
      <vt:lpstr>Elemental</vt:lpstr>
      <vt:lpstr> Mindfulness in and out of the Classroom</vt:lpstr>
      <vt:lpstr>Roadmap</vt:lpstr>
      <vt:lpstr>PowerPoint Presentation</vt:lpstr>
      <vt:lpstr>PowerPoint Presentation</vt:lpstr>
      <vt:lpstr>PowerPoint Presentation</vt:lpstr>
      <vt:lpstr>PowerPoint Presentation</vt:lpstr>
      <vt:lpstr>Neuroscience &amp; Neuroplasticity</vt:lpstr>
      <vt:lpstr>PowerPoint Presentation</vt:lpstr>
      <vt:lpstr>PowerPoint Presentation</vt:lpstr>
      <vt:lpstr>Reaction/Autoappraising</vt:lpstr>
      <vt:lpstr>MINDFULNESS?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Outcomes</vt:lpstr>
      <vt:lpstr>PowerPoint Presentation</vt:lpstr>
      <vt:lpstr>PowerPoint Presentation</vt:lpstr>
      <vt:lpstr>Body/Mind Connection</vt:lpstr>
      <vt:lpstr>PowerPoint Presentation</vt:lpstr>
      <vt:lpstr>Minding the Gap</vt:lpstr>
      <vt:lpstr>Response</vt:lpstr>
      <vt:lpstr>PowerPoint Presentation</vt:lpstr>
      <vt:lpstr>4 Simple Practices to try out:</vt:lpstr>
      <vt:lpstr>SETTING INTENTION</vt:lpstr>
      <vt:lpstr>PowerPoint Presentation</vt:lpstr>
      <vt:lpstr>PowerPoint Presentation</vt:lpstr>
      <vt:lpstr>R.A.I.N.</vt:lpstr>
      <vt:lpstr>STOP LIGHT EXAM</vt:lpstr>
      <vt:lpstr>The Exam.</vt:lpstr>
      <vt:lpstr>Meditation</vt:lpstr>
      <vt:lpstr>Let’s try a simple exercise</vt:lpstr>
      <vt:lpstr>PowerPoint Presentation</vt:lpstr>
      <vt:lpstr>What happened?</vt:lpstr>
      <vt:lpstr>PowerPoint Presentation</vt:lpstr>
      <vt:lpstr>Guidelines for Incorporation</vt:lpstr>
      <vt:lpstr>PowerPoint Presentation</vt:lpstr>
      <vt:lpstr>Embedding within routines</vt:lpstr>
      <vt:lpstr>Within the classroom</vt:lpstr>
      <vt:lpstr>Mindfulness of the body</vt:lpstr>
      <vt:lpstr>Resources</vt:lpstr>
      <vt:lpstr>Organizations</vt:lpstr>
      <vt:lpstr>Books on Mindful Pedagogy</vt:lpstr>
      <vt:lpstr>References</vt:lpstr>
      <vt:lpstr>QUESTIONS?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</dc:creator>
  <cp:lastModifiedBy>Alex Darragh</cp:lastModifiedBy>
  <cp:revision>79</cp:revision>
  <dcterms:created xsi:type="dcterms:W3CDTF">2013-08-14T16:40:27Z</dcterms:created>
  <dcterms:modified xsi:type="dcterms:W3CDTF">2016-04-11T02:51:10Z</dcterms:modified>
</cp:coreProperties>
</file>