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23"/>
  </p:notesMasterIdLst>
  <p:handoutMasterIdLst>
    <p:handoutMasterId r:id="rId24"/>
  </p:handoutMasterIdLst>
  <p:sldIdLst>
    <p:sldId id="264" r:id="rId2"/>
    <p:sldId id="300" r:id="rId3"/>
    <p:sldId id="301" r:id="rId4"/>
    <p:sldId id="302" r:id="rId5"/>
    <p:sldId id="303" r:id="rId6"/>
    <p:sldId id="308" r:id="rId7"/>
    <p:sldId id="306" r:id="rId8"/>
    <p:sldId id="309" r:id="rId9"/>
    <p:sldId id="310" r:id="rId10"/>
    <p:sldId id="307" r:id="rId11"/>
    <p:sldId id="313" r:id="rId12"/>
    <p:sldId id="316" r:id="rId13"/>
    <p:sldId id="312" r:id="rId14"/>
    <p:sldId id="311" r:id="rId15"/>
    <p:sldId id="315" r:id="rId16"/>
    <p:sldId id="320" r:id="rId17"/>
    <p:sldId id="322" r:id="rId18"/>
    <p:sldId id="318" r:id="rId19"/>
    <p:sldId id="321" r:id="rId20"/>
    <p:sldId id="319" r:id="rId21"/>
    <p:sldId id="279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208"/>
    <a:srgbClr val="1D9009"/>
    <a:srgbClr val="02FFE4"/>
    <a:srgbClr val="209FFF"/>
    <a:srgbClr val="10FF14"/>
    <a:srgbClr val="12ED15"/>
    <a:srgbClr val="FFFFFF"/>
    <a:srgbClr val="7B1198"/>
    <a:srgbClr val="6622FF"/>
    <a:srgbClr val="1A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9988" autoAdjust="0"/>
  </p:normalViewPr>
  <p:slideViewPr>
    <p:cSldViewPr snapToGrid="0" snapToObjects="1">
      <p:cViewPr>
        <p:scale>
          <a:sx n="75" d="100"/>
          <a:sy n="75" d="100"/>
        </p:scale>
        <p:origin x="-96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4056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7084-1F96-45CC-AB5E-488E7B6D8DF0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BB4C-D1A7-4687-A034-0FDCA7A1A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58950762-3314-417D-9172-C56BE906720C}" type="datetime1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2C4F16E-F062-4C77-9710-18C88A742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62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19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2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01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5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86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68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C16154-FBA8-4135-BBF0-DB7C3251C084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5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D20052-E96E-403F-93D1-590406E8CCCC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2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1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04B4C7-8431-5C47-B9DC-08007B935F39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4F16E-F062-4C77-9710-18C88A7425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08463" cy="4187825"/>
          </a:xfrm>
          <a:prstGeom prst="rect">
            <a:avLst/>
          </a:prstGeom>
          <a:solidFill>
            <a:srgbClr val="008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7" descr="NCCPlogo-blockstxt-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5"/>
          <a:stretch>
            <a:fillRect/>
          </a:stretch>
        </p:blipFill>
        <p:spPr bwMode="auto">
          <a:xfrm>
            <a:off x="282575" y="5014913"/>
            <a:ext cx="3309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4093508S-528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r="6293" b="5095"/>
          <a:stretch>
            <a:fillRect/>
          </a:stretch>
        </p:blipFill>
        <p:spPr bwMode="auto">
          <a:xfrm>
            <a:off x="4637088" y="219075"/>
            <a:ext cx="20574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9661558-69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4083" r="10106" b="14046"/>
          <a:stretch>
            <a:fillRect/>
          </a:stretch>
        </p:blipFill>
        <p:spPr bwMode="auto">
          <a:xfrm>
            <a:off x="6818313" y="219075"/>
            <a:ext cx="205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19907921-38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18475" r="47676" b="26819"/>
          <a:stretch>
            <a:fillRect/>
          </a:stretch>
        </p:blipFill>
        <p:spPr bwMode="auto">
          <a:xfrm>
            <a:off x="4637088" y="2378075"/>
            <a:ext cx="205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6740163-64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2" t="4440" r="16499" b="20573"/>
          <a:stretch>
            <a:fillRect/>
          </a:stretch>
        </p:blipFill>
        <p:spPr bwMode="auto">
          <a:xfrm>
            <a:off x="6818313" y="2378075"/>
            <a:ext cx="205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NCCPtext-NEW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795963"/>
            <a:ext cx="33099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633" y="228600"/>
            <a:ext cx="3902075" cy="2039112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633" y="2377439"/>
            <a:ext cx="3902075" cy="1885026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800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74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339230" y="1985963"/>
            <a:ext cx="400118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339230" y="4164965"/>
            <a:ext cx="400118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801484" y="1985963"/>
            <a:ext cx="389673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801485" y="4169664"/>
            <a:ext cx="389673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13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280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89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9814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5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95B3D7"/>
                </a:solidFill>
                <a:latin typeface="Gill Sans MT" pitchFamily="-1" charset="0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5915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03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1206500"/>
            <a:ext cx="2057400" cy="2038350"/>
          </a:xfrm>
          <a:prstGeom prst="rect">
            <a:avLst/>
          </a:prstGeom>
          <a:solidFill>
            <a:srgbClr val="919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802438" y="3354388"/>
            <a:ext cx="2057400" cy="2039937"/>
          </a:xfrm>
          <a:prstGeom prst="rect">
            <a:avLst/>
          </a:prstGeom>
          <a:solidFill>
            <a:srgbClr val="AFB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189209"/>
            <a:ext cx="6191157" cy="833718"/>
          </a:xfrm>
        </p:spPr>
        <p:txBody>
          <a:bodyPr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37554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022926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7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65248"/>
            <a:ext cx="3727820" cy="871538"/>
          </a:xfrm>
        </p:spPr>
        <p:txBody>
          <a:bodyPr>
            <a:normAutofit/>
          </a:bodyPr>
          <a:lstStyle>
            <a:lvl1pPr algn="l">
              <a:defRPr sz="2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9501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236785"/>
            <a:ext cx="372782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09778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933950" cy="4187825"/>
          </a:xfrm>
          <a:prstGeom prst="rect">
            <a:avLst/>
          </a:prstGeom>
          <a:solidFill>
            <a:srgbClr val="008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5" name="Picture 7" descr="NCCPlogo-blockstxt-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5"/>
          <a:stretch>
            <a:fillRect/>
          </a:stretch>
        </p:blipFill>
        <p:spPr bwMode="auto">
          <a:xfrm>
            <a:off x="282575" y="5014913"/>
            <a:ext cx="3309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NCCPtext-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795963"/>
            <a:ext cx="33099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953426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3915" r="911"/>
          <a:stretch>
            <a:fillRect/>
          </a:stretch>
        </p:blipFill>
        <p:spPr bwMode="auto">
          <a:xfrm>
            <a:off x="5216525" y="3057525"/>
            <a:ext cx="2343150" cy="1358900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1990792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"/>
          <a:stretch>
            <a:fillRect/>
          </a:stretch>
        </p:blipFill>
        <p:spPr bwMode="auto">
          <a:xfrm>
            <a:off x="5216525" y="228600"/>
            <a:ext cx="2732088" cy="1312863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617018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" r="3836" b="16814"/>
          <a:stretch>
            <a:fillRect/>
          </a:stretch>
        </p:blipFill>
        <p:spPr bwMode="auto">
          <a:xfrm>
            <a:off x="5216525" y="1577975"/>
            <a:ext cx="1292225" cy="1465263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1858948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5" b="139"/>
          <a:stretch>
            <a:fillRect/>
          </a:stretch>
        </p:blipFill>
        <p:spPr bwMode="auto">
          <a:xfrm>
            <a:off x="6508750" y="1577975"/>
            <a:ext cx="1050925" cy="1462088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212928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7"/>
          <a:stretch>
            <a:fillRect/>
          </a:stretch>
        </p:blipFill>
        <p:spPr bwMode="auto">
          <a:xfrm>
            <a:off x="7948613" y="228600"/>
            <a:ext cx="944562" cy="1352550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2497375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r="9242"/>
          <a:stretch>
            <a:fillRect/>
          </a:stretch>
        </p:blipFill>
        <p:spPr bwMode="auto">
          <a:xfrm>
            <a:off x="7559675" y="1577975"/>
            <a:ext cx="1333500" cy="2838450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228600"/>
            <a:ext cx="4446361" cy="203911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2377440"/>
            <a:ext cx="4446361" cy="1722846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800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09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15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30" y="134471"/>
            <a:ext cx="7323900" cy="9950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230" y="1129553"/>
            <a:ext cx="7718248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09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>
            <a:normAutofit/>
          </a:bodyPr>
          <a:lstStyle>
            <a:lvl1pPr algn="l"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40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95B3D7"/>
                </a:solidFill>
                <a:latin typeface="Gill Sans MT" pitchFamily="-1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609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smtClean="0">
                <a:solidFill>
                  <a:srgbClr val="95B3D7"/>
                </a:solidFill>
                <a:latin typeface="Gill Sans MT" pitchFamily="-1" charset="0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8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230" y="1985963"/>
            <a:ext cx="8358985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339231" y="4164965"/>
            <a:ext cx="8358984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041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3618" y="1985963"/>
            <a:ext cx="404459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339230" y="1985963"/>
            <a:ext cx="3816888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653618" y="4169664"/>
            <a:ext cx="404459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670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231775"/>
            <a:ext cx="72802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725" y="1597025"/>
            <a:ext cx="8462963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11"/>
          <p:cNvSpPr txBox="1">
            <a:spLocks noChangeArrowheads="1"/>
          </p:cNvSpPr>
          <p:nvPr/>
        </p:nvSpPr>
        <p:spPr bwMode="auto">
          <a:xfrm>
            <a:off x="7620000" y="6604000"/>
            <a:ext cx="152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>
              <a:lnSpc>
                <a:spcPts val="1075"/>
              </a:lnSpc>
              <a:defRPr/>
            </a:pPr>
            <a:r>
              <a:rPr lang="en-US" altLang="en-US" sz="1400" b="1" smtClean="0">
                <a:solidFill>
                  <a:srgbClr val="800000"/>
                </a:solidFill>
                <a:latin typeface="Gill Sans MT" pitchFamily="-1" charset="0"/>
              </a:rPr>
              <a:t>www.nccp.org</a:t>
            </a:r>
          </a:p>
        </p:txBody>
      </p:sp>
      <p:pic>
        <p:nvPicPr>
          <p:cNvPr id="1029" name="Picture 9" descr="NCCPlogo-blocksncc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630988"/>
            <a:ext cx="32400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blocks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231775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28" r:id="rId3"/>
    <p:sldLayoutId id="2147484329" r:id="rId4"/>
    <p:sldLayoutId id="2147484330" r:id="rId5"/>
    <p:sldLayoutId id="2147484339" r:id="rId6"/>
    <p:sldLayoutId id="214748434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41" r:id="rId13"/>
    <p:sldLayoutId id="2147484342" r:id="rId14"/>
    <p:sldLayoutId id="2147484343" r:id="rId15"/>
    <p:sldLayoutId id="2147484336" r:id="rId16"/>
  </p:sldLayoutIdLst>
  <p:txStyles>
    <p:titleStyle>
      <a:lvl1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 kern="1200">
          <a:solidFill>
            <a:srgbClr val="800000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lnSpc>
          <a:spcPts val="4300"/>
        </a:lnSpc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rgbClr val="800000"/>
        </a:buClr>
        <a:buSzPct val="44000"/>
        <a:buFont typeface="Wingdings" panose="05000000000000000000" pitchFamily="2" charset="2"/>
        <a:buChar char="u"/>
        <a:defRPr sz="3000" kern="1200">
          <a:solidFill>
            <a:schemeClr val="tx2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800000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2pPr>
      <a:lvl3pPr marL="687388" indent="-230188" algn="l" rtl="0" eaLnBrk="0" fontAlgn="base" hangingPunct="0">
        <a:spcBef>
          <a:spcPts val="600"/>
        </a:spcBef>
        <a:spcAft>
          <a:spcPct val="0"/>
        </a:spcAft>
        <a:buClr>
          <a:srgbClr val="800000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800000"/>
        </a:buClr>
        <a:buSzPct val="100000"/>
        <a:buFont typeface="Lucida Grande" pitchFamily="-1" charset="0"/>
        <a:buChar char="–"/>
        <a:defRPr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00000"/>
        </a:buClr>
        <a:buSzPct val="60000"/>
        <a:buFont typeface="Courier New" panose="02070309020205020404" pitchFamily="49" charset="0"/>
        <a:buChar char="o"/>
        <a:defRPr kern="1200">
          <a:solidFill>
            <a:schemeClr val="tx2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eila.Smith@nccp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_king@uncg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heila.Smith@nccp.or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lkc.ohs.acf.hhs.gov/hslc/tta-system/teaching/docs/curriculum-report-s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esearchconnections.org/childcare/welc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29784" y="1118640"/>
            <a:ext cx="4846064" cy="2996159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dirty="0" smtClean="0">
                <a:latin typeface="Calibri"/>
                <a:ea typeface="ＭＳ Ｐゴシック" panose="020B0600070205080204" pitchFamily="34" charset="-128"/>
                <a:cs typeface="Calibri"/>
              </a:rPr>
              <a:t>Preparing Teachers </a:t>
            </a:r>
            <a:r>
              <a:rPr lang="en-US" altLang="en-US" dirty="0">
                <a:latin typeface="Calibri"/>
                <a:ea typeface="ＭＳ Ｐゴシック" panose="020B0600070205080204" pitchFamily="34" charset="-128"/>
                <a:cs typeface="Calibri"/>
              </a:rPr>
              <a:t>t</a:t>
            </a:r>
            <a:r>
              <a:rPr lang="en-US" altLang="en-US" dirty="0" smtClean="0">
                <a:latin typeface="Calibri"/>
                <a:ea typeface="ＭＳ Ｐゴシック" panose="020B0600070205080204" pitchFamily="34" charset="-128"/>
                <a:cs typeface="Calibri"/>
              </a:rPr>
              <a:t>o </a:t>
            </a:r>
            <a:br>
              <a:rPr lang="en-US" altLang="en-US" dirty="0" smtClean="0">
                <a:latin typeface="Calibri"/>
                <a:ea typeface="ＭＳ Ｐゴシック" panose="020B0600070205080204" pitchFamily="34" charset="-128"/>
                <a:cs typeface="Calibri"/>
              </a:rPr>
            </a:br>
            <a:r>
              <a:rPr lang="en-US" altLang="en-US" dirty="0" smtClean="0">
                <a:latin typeface="Calibri"/>
                <a:ea typeface="ＭＳ Ｐゴシック" panose="020B0600070205080204" pitchFamily="34" charset="-128"/>
                <a:cs typeface="Calibri"/>
              </a:rPr>
              <a:t>Support Young Children’s </a:t>
            </a:r>
            <a:br>
              <a:rPr lang="en-US" altLang="en-US" dirty="0" smtClean="0">
                <a:latin typeface="Calibri"/>
                <a:ea typeface="ＭＳ Ｐゴシック" panose="020B0600070205080204" pitchFamily="34" charset="-128"/>
                <a:cs typeface="Calibri"/>
              </a:rPr>
            </a:br>
            <a:r>
              <a:rPr lang="en-US" altLang="en-US" dirty="0" smtClean="0">
                <a:latin typeface="Calibri"/>
                <a:ea typeface="ＭＳ Ｐゴシック" panose="020B0600070205080204" pitchFamily="34" charset="-128"/>
                <a:cs typeface="Calibri"/>
              </a:rPr>
              <a:t>Social-Emotional Growth </a:t>
            </a:r>
            <a:r>
              <a:rPr lang="en-US" altLang="en-US" sz="3100" dirty="0" smtClean="0">
                <a:latin typeface="Calibri"/>
                <a:ea typeface="ＭＳ Ｐゴシック" panose="020B0600070205080204" pitchFamily="34" charset="-128"/>
                <a:cs typeface="Calibri"/>
              </a:rPr>
              <a:t/>
            </a:r>
            <a:br>
              <a:rPr lang="en-US" altLang="en-US" sz="3100" dirty="0" smtClean="0">
                <a:latin typeface="Calibri"/>
                <a:ea typeface="ＭＳ Ｐゴシック" panose="020B0600070205080204" pitchFamily="34" charset="-128"/>
                <a:cs typeface="Calibri"/>
              </a:rPr>
            </a:br>
            <a:r>
              <a:rPr lang="en-US" altLang="en-US" sz="3100" dirty="0" smtClean="0">
                <a:solidFill>
                  <a:schemeClr val="bg2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>____________</a:t>
            </a:r>
            <a:r>
              <a:rPr lang="en-US" altLang="en-US" sz="3100" dirty="0">
                <a:solidFill>
                  <a:schemeClr val="bg2"/>
                </a:solidFill>
                <a:latin typeface="Calibri"/>
                <a:ea typeface="ＭＳ Ｐゴシック" panose="020B0600070205080204" pitchFamily="34" charset="-128"/>
                <a:cs typeface="Calibri"/>
              </a:rPr>
              <a:t/>
            </a:r>
            <a:br>
              <a:rPr lang="en-US" altLang="en-US" sz="3100" dirty="0">
                <a:solidFill>
                  <a:schemeClr val="bg2"/>
                </a:solidFill>
                <a:latin typeface="Calibri"/>
                <a:ea typeface="ＭＳ Ｐゴシック" panose="020B0600070205080204" pitchFamily="34" charset="-128"/>
                <a:cs typeface="Calibri"/>
              </a:rPr>
            </a:br>
            <a:r>
              <a:rPr lang="en-US" sz="3100" b="1" dirty="0">
                <a:solidFill>
                  <a:schemeClr val="bg2"/>
                </a:solidFill>
                <a:latin typeface="Calibri"/>
                <a:cs typeface="Calibri"/>
              </a:rPr>
              <a:t>The </a:t>
            </a:r>
            <a:r>
              <a:rPr lang="en-US" sz="3100" b="1" dirty="0" smtClean="0">
                <a:solidFill>
                  <a:schemeClr val="bg2"/>
                </a:solidFill>
                <a:latin typeface="Calibri"/>
                <a:cs typeface="Calibri"/>
              </a:rPr>
              <a:t>Gateways </a:t>
            </a:r>
            <a:r>
              <a:rPr lang="en-US" sz="3100" b="1" dirty="0">
                <a:solidFill>
                  <a:schemeClr val="bg2"/>
                </a:solidFill>
                <a:latin typeface="Calibri"/>
                <a:cs typeface="Calibri"/>
              </a:rPr>
              <a:t>to Opportunity Higher Education Forum </a:t>
            </a:r>
            <a:r>
              <a:rPr lang="en-US" sz="3100" b="1" dirty="0" smtClean="0">
                <a:solidFill>
                  <a:schemeClr val="bg2"/>
                </a:solidFill>
                <a:latin typeface="Calibri"/>
                <a:cs typeface="Calibri"/>
              </a:rPr>
              <a:t/>
            </a:r>
            <a:br>
              <a:rPr lang="en-US" sz="3100" b="1" dirty="0" smtClean="0">
                <a:solidFill>
                  <a:schemeClr val="bg2"/>
                </a:solidFill>
                <a:latin typeface="Calibri"/>
                <a:cs typeface="Calibri"/>
              </a:rPr>
            </a:br>
            <a:r>
              <a:rPr lang="en-US" sz="3100" b="1" dirty="0" smtClean="0">
                <a:solidFill>
                  <a:schemeClr val="bg2"/>
                </a:solidFill>
                <a:latin typeface="Calibri"/>
                <a:cs typeface="Calibri"/>
              </a:rPr>
              <a:t>April 14-15, 2016</a:t>
            </a:r>
            <a:r>
              <a:rPr lang="en-US" sz="3100" dirty="0" smtClean="0">
                <a:latin typeface="Calibri"/>
                <a:cs typeface="Calibri"/>
              </a:rPr>
              <a:t/>
            </a:r>
            <a:br>
              <a:rPr lang="en-US" sz="3100" dirty="0" smtClean="0">
                <a:latin typeface="Calibri"/>
                <a:cs typeface="Calibri"/>
              </a:rPr>
            </a:br>
            <a:r>
              <a:rPr lang="en-US" altLang="en-US" sz="28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800" dirty="0" smtClean="0">
                <a:ea typeface="ＭＳ Ｐゴシック" panose="020B0600070205080204" pitchFamily="34" charset="-128"/>
              </a:rPr>
            </a:b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0133" y="5452534"/>
            <a:ext cx="2735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Sheila Smith, PhD</a:t>
            </a:r>
          </a:p>
          <a:p>
            <a:r>
              <a:rPr lang="en-US" dirty="0" smtClean="0">
                <a:hlinkClick r:id="rId3"/>
              </a:rPr>
              <a:t>Sheila.Smith@nccp.org</a:t>
            </a:r>
            <a:endParaRPr lang="en-US" dirty="0" smtClean="0"/>
          </a:p>
          <a:p>
            <a:r>
              <a:rPr lang="en-US" dirty="0" err="1" smtClean="0"/>
              <a:t>nccp.org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31775"/>
            <a:ext cx="6975475" cy="1116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Calibri"/>
                <a:cs typeface="Calibri"/>
              </a:rPr>
              <a:t>Social-emotional teaching methods across the curriculum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Integration of S-E teaching into courses covering other curriculum domains (e.g., language/literacy, early math) and in more general ECE curriculum courses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Increases dosage of S-E learning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Increases active engagement and learning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6-04-02 at 10.45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2" y="3978140"/>
            <a:ext cx="3172883" cy="23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31775"/>
            <a:ext cx="7280275" cy="796925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Parent Engagement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028700"/>
            <a:ext cx="8584142" cy="5372099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Promote parent engagement practices that support social-emotional competencies </a:t>
            </a:r>
            <a:r>
              <a:rPr lang="en-US" sz="2400" b="1" dirty="0" smtClean="0">
                <a:latin typeface="Calibri"/>
                <a:cs typeface="Calibri"/>
              </a:rPr>
              <a:t>as part of routine parent-child activities</a:t>
            </a:r>
          </a:p>
          <a:p>
            <a:pPr marL="228600" lvl="1" indent="0"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pPr marL="228600" lvl="1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228600" lvl="1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228600" lvl="1" indent="0"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pPr marL="228600" lvl="1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228600" lvl="1" indent="0"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pPr marL="228600" lvl="1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Parents need to see and practice new parent-child activities </a:t>
            </a: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 smtClean="0">
                <a:latin typeface="Calibri"/>
                <a:cs typeface="Calibri"/>
              </a:rPr>
              <a:t>Grindal</a:t>
            </a:r>
            <a:r>
              <a:rPr lang="en-US" sz="1800" dirty="0" smtClean="0">
                <a:latin typeface="Calibri"/>
                <a:cs typeface="Calibri"/>
              </a:rPr>
              <a:t> et al., 2013)</a:t>
            </a:r>
          </a:p>
          <a:p>
            <a:pPr marL="228600" lvl="1" indent="0">
              <a:buNone/>
            </a:pPr>
            <a:endParaRPr lang="en-US" sz="1800" dirty="0" smtClean="0">
              <a:latin typeface="Calibri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7100" y="2197100"/>
            <a:ext cx="7158566" cy="26289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Interactive Read Aloud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1D9009"/>
                </a:solidFill>
                <a:latin typeface="Calibri"/>
                <a:cs typeface="Calibri"/>
              </a:rPr>
              <a:t>Talking about and labeling emotions</a:t>
            </a:r>
          </a:p>
          <a:p>
            <a:pPr algn="ctr"/>
            <a:r>
              <a:rPr lang="en-US" sz="2400" dirty="0" smtClean="0">
                <a:solidFill>
                  <a:srgbClr val="1A18FF"/>
                </a:solidFill>
                <a:latin typeface="Calibri"/>
                <a:cs typeface="Calibri"/>
              </a:rPr>
              <a:t>Helping children understand behavior</a:t>
            </a:r>
          </a:p>
          <a:p>
            <a:pPr algn="ctr"/>
            <a:r>
              <a:rPr lang="en-US" sz="2400" dirty="0" smtClean="0">
                <a:solidFill>
                  <a:schemeClr val="accent2"/>
                </a:solidFill>
                <a:latin typeface="Calibri"/>
                <a:cs typeface="Calibri"/>
              </a:rPr>
              <a:t>Reading with a nurturing style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Calibri"/>
                <a:cs typeface="Calibri"/>
              </a:rPr>
              <a:t>(Landry et al., 2012)</a:t>
            </a: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5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31775"/>
            <a:ext cx="7754408" cy="1116013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Social</a:t>
            </a:r>
            <a:r>
              <a:rPr lang="en-US" sz="2800" dirty="0" smtClean="0">
                <a:latin typeface="Calibri"/>
                <a:cs typeface="Calibri"/>
              </a:rPr>
              <a:t>-emotional </a:t>
            </a:r>
            <a:r>
              <a:rPr lang="en-US" sz="2800" dirty="0">
                <a:latin typeface="Calibri"/>
                <a:cs typeface="Calibri"/>
              </a:rPr>
              <a:t>t</a:t>
            </a:r>
            <a:r>
              <a:rPr lang="en-US" sz="2800" dirty="0" smtClean="0">
                <a:latin typeface="Calibri"/>
                <a:cs typeface="Calibri"/>
              </a:rPr>
              <a:t>eaching in the practicum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Research on professional development and coaching holds lessens for the design of an effective practicum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Coaching can be effective in improving teachers use of social-emotional teaching practices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Feedback on use of strategies is key  </a:t>
            </a: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 smtClean="0">
                <a:latin typeface="Calibri"/>
                <a:cs typeface="Calibri"/>
              </a:rPr>
              <a:t>Zaslow</a:t>
            </a:r>
            <a:r>
              <a:rPr lang="en-US" sz="1800" dirty="0" smtClean="0">
                <a:latin typeface="Calibri"/>
                <a:cs typeface="Calibri"/>
              </a:rPr>
              <a:t> et al. 2010; Stormont, 2015)</a:t>
            </a:r>
          </a:p>
          <a:p>
            <a:pPr marL="228600" lvl="1" indent="0"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pPr marL="228600" lvl="1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4" name="Picture 3" descr="Screen Shot 2016-04-08 at 2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055533"/>
            <a:ext cx="3721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Calibri"/>
                <a:cs typeface="Calibri"/>
              </a:rPr>
              <a:t>Social-emotional teaching in the practicum: </a:t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key experiences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6600"/>
                </a:solidFill>
                <a:latin typeface="Calibri"/>
                <a:cs typeface="Calibri"/>
              </a:rPr>
              <a:t>Practice and receive feedback </a:t>
            </a:r>
            <a:r>
              <a:rPr lang="en-US" sz="2400" dirty="0" smtClean="0">
                <a:latin typeface="Calibri"/>
                <a:cs typeface="Calibri"/>
              </a:rPr>
              <a:t>on specific social-emotional teaching strategies 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libri"/>
                <a:cs typeface="Calibri"/>
              </a:rPr>
              <a:t>Practice and reflect </a:t>
            </a:r>
            <a:r>
              <a:rPr lang="en-US" sz="2400" dirty="0" smtClean="0">
                <a:latin typeface="Calibri"/>
                <a:cs typeface="Calibri"/>
              </a:rPr>
              <a:t>on specific social-emotional teaching strategies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Observe and give feedback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on specific social-emotional teaching strategies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Use social-emotional teaching strategies intentionally across the curriculum </a:t>
            </a:r>
            <a:r>
              <a:rPr lang="en-US" sz="2400" dirty="0" smtClean="0">
                <a:latin typeface="Calibri"/>
                <a:cs typeface="Calibri"/>
              </a:rPr>
              <a:t>(read </a:t>
            </a:r>
            <a:r>
              <a:rPr lang="en-US" sz="2400" dirty="0" err="1" smtClean="0">
                <a:latin typeface="Calibri"/>
                <a:cs typeface="Calibri"/>
              </a:rPr>
              <a:t>alouds</a:t>
            </a:r>
            <a:r>
              <a:rPr lang="en-US" sz="2400" dirty="0" smtClean="0">
                <a:latin typeface="Calibri"/>
                <a:cs typeface="Calibri"/>
              </a:rPr>
              <a:t>, math activity, science center, transitions)</a:t>
            </a:r>
          </a:p>
        </p:txBody>
      </p:sp>
    </p:spTree>
    <p:extLst>
      <p:ext uri="{BB962C8B-B14F-4D97-AF65-F5344CB8AC3E}">
        <p14:creationId xmlns:p14="http://schemas.microsoft.com/office/powerpoint/2010/main" val="36530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12700"/>
            <a:ext cx="7280275" cy="14366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Calibri"/>
                <a:cs typeface="Calibri"/>
              </a:rPr>
              <a:t/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/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/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/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/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/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/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/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/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/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/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/>
            </a:r>
            <a:br>
              <a:rPr lang="en-US" sz="2800" dirty="0" smtClean="0">
                <a:latin typeface="Calibri"/>
                <a:cs typeface="Calibri"/>
              </a:rPr>
            </a:br>
            <a:r>
              <a:rPr lang="en-US" sz="2800" dirty="0" smtClean="0">
                <a:latin typeface="Calibri"/>
                <a:cs typeface="Calibri"/>
              </a:rPr>
              <a:t>Strategies </a:t>
            </a:r>
            <a:r>
              <a:rPr lang="en-US" sz="2800" dirty="0">
                <a:latin typeface="Calibri"/>
                <a:cs typeface="Calibri"/>
              </a:rPr>
              <a:t>that support improvement in social-emotional teaching practices over time</a:t>
            </a:r>
            <a:br>
              <a:rPr lang="en-US" sz="2800" dirty="0">
                <a:latin typeface="Calibri"/>
                <a:cs typeface="Calibri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580092"/>
            <a:ext cx="8462963" cy="4627563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u"/>
            </a:pPr>
            <a:endParaRPr lang="en-US" sz="18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5733" y="1778004"/>
            <a:ext cx="7687733" cy="3793066"/>
          </a:xfrm>
          <a:prstGeom prst="roundRect">
            <a:avLst/>
          </a:prstGeom>
          <a:solidFill>
            <a:srgbClr val="CCFFCC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Continuous Quality Improvement Practices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endParaRPr lang="en-US" sz="2400" b="1" dirty="0" smtClean="0">
              <a:solidFill>
                <a:srgbClr val="1A18FF"/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rgbClr val="1A18FF"/>
                </a:solidFill>
                <a:latin typeface="Calibri"/>
                <a:cs typeface="Calibri"/>
              </a:rPr>
              <a:t>Practice and Reflection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Observation and Peer Coaching</a:t>
            </a:r>
          </a:p>
          <a:p>
            <a:pPr algn="ctr"/>
            <a:r>
              <a:rPr lang="en-US" sz="2400" b="1" dirty="0" smtClean="0">
                <a:solidFill>
                  <a:srgbClr val="2D93D1"/>
                </a:solidFill>
                <a:latin typeface="Calibri"/>
                <a:cs typeface="Calibri"/>
              </a:rPr>
              <a:t>Seeking Feedback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Working with Consultants</a:t>
            </a:r>
          </a:p>
          <a:p>
            <a:pPr algn="ctr"/>
            <a:endParaRPr lang="en-US" sz="2400" b="1" dirty="0" smtClean="0">
              <a:solidFill>
                <a:srgbClr val="2D93D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7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31776"/>
            <a:ext cx="7280275" cy="564092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Knowledge about environment and routines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032933"/>
            <a:ext cx="8601075" cy="5191655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What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supports S-E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learning? </a:t>
            </a: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Low stress routines, engagement in activities that build S-E competencies (e.g., team or partner jobs) </a:t>
            </a:r>
            <a:endParaRPr lang="en-US" sz="2400" dirty="0">
              <a:latin typeface="Calibri"/>
              <a:cs typeface="Calibri"/>
            </a:endParaRPr>
          </a:p>
          <a:p>
            <a:pPr lvl="1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What creates stress, triggers challenging behavior, and hinders social-emotional learning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? </a:t>
            </a:r>
          </a:p>
          <a:p>
            <a:pPr lvl="2"/>
            <a:r>
              <a:rPr lang="en-US" sz="2400" dirty="0" smtClean="0">
                <a:latin typeface="Calibri"/>
                <a:cs typeface="Calibri"/>
              </a:rPr>
              <a:t>Long wait times, lack of developmentally appropriate materials, space not defined, lack of quiet space</a:t>
            </a:r>
            <a:endParaRPr lang="en-US" sz="2400" dirty="0"/>
          </a:p>
        </p:txBody>
      </p:sp>
      <p:pic>
        <p:nvPicPr>
          <p:cNvPr id="4" name="Content Placeholder 3" descr="Screen Shot 2016-04-02 at 2.57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5" b="8135"/>
          <a:stretch>
            <a:fillRect/>
          </a:stretch>
        </p:blipFill>
        <p:spPr bwMode="auto">
          <a:xfrm>
            <a:off x="1516149" y="3969391"/>
            <a:ext cx="6239318" cy="26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67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Talk and reflect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1A8208"/>
                </a:solidFill>
                <a:latin typeface="Calibri" panose="020F0502020204030204" pitchFamily="34" charset="0"/>
              </a:rPr>
              <a:t>What are the strengths of your current program in preparing teachers to promote young children’s social-emotional growth?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What are one or two ideas for strengthening your program’s capacity to prepare teachers to use effective social-emotional teaching practices and continuous quality improvement?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What future teachers should learn about teacher </a:t>
            </a:r>
            <a:r>
              <a:rPr lang="en-US" sz="2800" dirty="0" smtClean="0">
                <a:latin typeface="Calibri"/>
                <a:cs typeface="Calibri"/>
              </a:rPr>
              <a:t>leadership and work supports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The early education field needs </a:t>
            </a:r>
            <a:r>
              <a:rPr lang="en-US" sz="2400" b="1" dirty="0" smtClean="0">
                <a:latin typeface="Calibri"/>
                <a:cs typeface="Calibri"/>
              </a:rPr>
              <a:t>teacher leaders </a:t>
            </a:r>
            <a:r>
              <a:rPr lang="en-US" sz="2400" dirty="0" smtClean="0">
                <a:latin typeface="Calibri"/>
                <a:cs typeface="Calibri"/>
              </a:rPr>
              <a:t>in many roles</a:t>
            </a:r>
          </a:p>
          <a:p>
            <a:r>
              <a:rPr lang="en-US" sz="2400" dirty="0" smtClean="0">
                <a:latin typeface="Calibri"/>
                <a:cs typeface="Calibri"/>
              </a:rPr>
              <a:t>In programs, as leaders in quality improvement</a:t>
            </a:r>
          </a:p>
          <a:p>
            <a:r>
              <a:rPr lang="en-US" sz="2400" dirty="0" smtClean="0">
                <a:latin typeface="Calibri"/>
                <a:cs typeface="Calibri"/>
              </a:rPr>
              <a:t>In the larger community, as leaders advocating for children, families, and work supports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creen Shot 2016-04-08 at 6.1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3" y="3708140"/>
            <a:ext cx="3570288" cy="23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31775"/>
            <a:ext cx="7754408" cy="1116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Calibri"/>
                <a:cs typeface="Calibri"/>
              </a:rPr>
              <a:t>Work supports matter to S-E teaching and learning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Relationship between teachers’ financial security and children’s positive emotional expression </a:t>
            </a:r>
            <a:r>
              <a:rPr lang="en-US" sz="2400" dirty="0">
                <a:latin typeface="Calibri"/>
                <a:cs typeface="Calibri"/>
              </a:rPr>
              <a:t>and </a:t>
            </a:r>
            <a:r>
              <a:rPr lang="en-US" sz="2400" dirty="0" smtClean="0">
                <a:latin typeface="Calibri"/>
                <a:cs typeface="Calibri"/>
              </a:rPr>
              <a:t>behaviors </a:t>
            </a: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King</a:t>
            </a:r>
            <a:r>
              <a:rPr lang="en-US" sz="1800" dirty="0">
                <a:latin typeface="Calibri"/>
                <a:cs typeface="Calibri"/>
                <a:hlinkClick r:id="rId3"/>
              </a:rPr>
              <a:t> </a:t>
            </a:r>
            <a:r>
              <a:rPr lang="en-US" sz="1800" dirty="0">
                <a:latin typeface="Calibri"/>
                <a:cs typeface="Calibri"/>
              </a:rPr>
              <a:t>et, 2015</a:t>
            </a:r>
            <a:r>
              <a:rPr lang="en-US" sz="1800" dirty="0" smtClean="0">
                <a:latin typeface="Calibri"/>
                <a:cs typeface="Calibri"/>
              </a:rPr>
              <a:t>)</a:t>
            </a:r>
            <a:endParaRPr lang="en-US" sz="18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Job satisfaction and motivation toward professional growth related to teachers’ views that they have challenge, choice, and a sense of community in their work life </a:t>
            </a:r>
            <a:r>
              <a:rPr lang="en-US" sz="1800" dirty="0" smtClean="0">
                <a:latin typeface="Calibri"/>
                <a:cs typeface="Calibri"/>
              </a:rPr>
              <a:t>(Hall</a:t>
            </a:r>
            <a:r>
              <a:rPr lang="en-US" sz="1800" dirty="0">
                <a:latin typeface="Calibri"/>
                <a:cs typeface="Calibri"/>
              </a:rPr>
              <a:t>-</a:t>
            </a:r>
            <a:r>
              <a:rPr lang="en-US" sz="1800" dirty="0" smtClean="0">
                <a:latin typeface="Calibri"/>
                <a:cs typeface="Calibri"/>
              </a:rPr>
              <a:t>Kenyon;</a:t>
            </a:r>
            <a:r>
              <a:rPr lang="en-US" sz="1800" dirty="0">
                <a:latin typeface="Calibri"/>
                <a:cs typeface="Calibri"/>
              </a:rPr>
              <a:t> </a:t>
            </a:r>
            <a:r>
              <a:rPr lang="en-US" sz="1800" dirty="0" err="1" smtClean="0">
                <a:latin typeface="Calibri"/>
                <a:cs typeface="Calibri"/>
              </a:rPr>
              <a:t>Bullough</a:t>
            </a:r>
            <a:r>
              <a:rPr lang="en-US" sz="1800" dirty="0" smtClean="0">
                <a:latin typeface="Calibri"/>
                <a:cs typeface="Calibri"/>
              </a:rPr>
              <a:t>; MacKay; Marshall)</a:t>
            </a:r>
            <a:endParaRPr lang="en-US" sz="1800" dirty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</p:txBody>
      </p:sp>
      <p:pic>
        <p:nvPicPr>
          <p:cNvPr id="4" name="Picture 3" descr="Screen Shot 2016-04-03 at 2.13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67" y="4225942"/>
            <a:ext cx="3297766" cy="19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31775"/>
            <a:ext cx="7822142" cy="1116013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Evidence that wellness matters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Relationship between </a:t>
            </a:r>
            <a:r>
              <a:rPr lang="en-US" sz="2400" dirty="0" err="1" smtClean="0">
                <a:latin typeface="Calibri"/>
                <a:cs typeface="Calibri"/>
              </a:rPr>
              <a:t>preservice</a:t>
            </a:r>
            <a:r>
              <a:rPr lang="en-US" sz="2400" dirty="0" smtClean="0">
                <a:latin typeface="Calibri"/>
                <a:cs typeface="Calibri"/>
              </a:rPr>
              <a:t> teachers’ use of self-calming thoughts and supportive response to children’s negative emotions </a:t>
            </a:r>
            <a:r>
              <a:rPr lang="en-US" sz="1800" dirty="0">
                <a:latin typeface="Calibri"/>
                <a:cs typeface="Calibri"/>
              </a:rPr>
              <a:t>(Swartz &amp; </a:t>
            </a:r>
            <a:r>
              <a:rPr lang="en-US" sz="1800" dirty="0" err="1">
                <a:latin typeface="Calibri"/>
                <a:cs typeface="Calibri"/>
              </a:rPr>
              <a:t>McElwain</a:t>
            </a:r>
            <a:r>
              <a:rPr lang="en-US" sz="1800" dirty="0">
                <a:latin typeface="Calibri"/>
                <a:cs typeface="Calibri"/>
              </a:rPr>
              <a:t>, 2012</a:t>
            </a:r>
            <a:r>
              <a:rPr lang="en-US" sz="1800" dirty="0" smtClean="0">
                <a:latin typeface="Calibri"/>
                <a:cs typeface="Calibri"/>
              </a:rPr>
              <a:t>)</a:t>
            </a:r>
          </a:p>
          <a:p>
            <a:r>
              <a:rPr lang="en-US" sz="2400" dirty="0" smtClean="0">
                <a:latin typeface="Calibri"/>
                <a:cs typeface="Calibri"/>
              </a:rPr>
              <a:t>Relationship between workplace stress and conflict in teacher-child relationship </a:t>
            </a: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>
                <a:latin typeface="Calibri"/>
                <a:cs typeface="Calibri"/>
              </a:rPr>
              <a:t>Whitaker, Dearth-Wesley,&amp;  </a:t>
            </a:r>
            <a:r>
              <a:rPr lang="en-US" sz="1800" dirty="0" err="1">
                <a:latin typeface="Calibri"/>
                <a:cs typeface="Calibri"/>
              </a:rPr>
              <a:t>Gooze</a:t>
            </a:r>
            <a:r>
              <a:rPr lang="en-US" sz="1800" dirty="0">
                <a:latin typeface="Calibri"/>
                <a:cs typeface="Calibri"/>
              </a:rPr>
              <a:t>, 2015</a:t>
            </a:r>
            <a:r>
              <a:rPr lang="en-US" sz="1800" dirty="0" smtClean="0">
                <a:latin typeface="Calibri"/>
                <a:cs typeface="Calibri"/>
              </a:rPr>
              <a:t>)</a:t>
            </a:r>
          </a:p>
          <a:p>
            <a:r>
              <a:rPr lang="en-US" sz="2400" dirty="0" smtClean="0">
                <a:latin typeface="Calibri"/>
                <a:cs typeface="Calibri"/>
              </a:rPr>
              <a:t>Some studies have shown benefits of teacher stress reduction interventions </a:t>
            </a:r>
            <a:r>
              <a:rPr lang="en-US" sz="1800" dirty="0" smtClean="0">
                <a:latin typeface="Calibri"/>
                <a:cs typeface="Calibri"/>
              </a:rPr>
              <a:t>(</a:t>
            </a:r>
            <a:r>
              <a:rPr lang="en-US" sz="1800" dirty="0" err="1" smtClean="0"/>
              <a:t>Zhai</a:t>
            </a:r>
            <a:r>
              <a:rPr lang="en-US" sz="1800" dirty="0"/>
              <a:t>, </a:t>
            </a:r>
            <a:r>
              <a:rPr lang="en-US" sz="1800" dirty="0" smtClean="0"/>
              <a:t>Raver</a:t>
            </a:r>
            <a:r>
              <a:rPr lang="en-US" sz="1800" dirty="0"/>
              <a:t>, </a:t>
            </a:r>
            <a:r>
              <a:rPr lang="en-US" sz="1800" dirty="0" smtClean="0"/>
              <a:t>&amp; Li</a:t>
            </a:r>
            <a:r>
              <a:rPr lang="en-US" sz="1800" dirty="0"/>
              <a:t>-</a:t>
            </a:r>
            <a:r>
              <a:rPr lang="en-US" sz="1800" dirty="0" err="1" smtClean="0"/>
              <a:t>Grining</a:t>
            </a:r>
            <a:r>
              <a:rPr lang="en-US" sz="1800" dirty="0" smtClean="0"/>
              <a:t>, 2011; Singh, 2013)</a:t>
            </a:r>
          </a:p>
          <a:p>
            <a:pPr marL="457200" lvl="2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lvl="2"/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4" name="Picture 3" descr="Screen Shot 2016-04-08 at 5.40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33" y="5033376"/>
            <a:ext cx="2554288" cy="17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Overview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597025"/>
            <a:ext cx="8462963" cy="5125508"/>
          </a:xfrm>
        </p:spPr>
        <p:txBody>
          <a:bodyPr/>
          <a:lstStyle/>
          <a:p>
            <a:r>
              <a:rPr lang="en-US" sz="2400" dirty="0" smtClean="0">
                <a:latin typeface="Calibri"/>
                <a:cs typeface="Calibri"/>
              </a:rPr>
              <a:t>Unpacking the construct – </a:t>
            </a:r>
            <a:r>
              <a:rPr lang="en-US" sz="2400" b="1" dirty="0">
                <a:solidFill>
                  <a:srgbClr val="2D93D1"/>
                </a:solidFill>
                <a:latin typeface="Calibri"/>
                <a:cs typeface="Calibri"/>
              </a:rPr>
              <a:t> </a:t>
            </a:r>
            <a:r>
              <a:rPr lang="en-US" sz="2400" b="1" dirty="0" smtClean="0">
                <a:solidFill>
                  <a:srgbClr val="2D93D1"/>
                </a:solidFill>
                <a:latin typeface="Calibri"/>
                <a:cs typeface="Calibri"/>
              </a:rPr>
              <a:t>Key dimensions of young children’s social-emotional growth and how these matter for learning across the curriculum</a:t>
            </a:r>
          </a:p>
          <a:p>
            <a:r>
              <a:rPr lang="en-US" sz="2400" dirty="0" smtClean="0">
                <a:latin typeface="Calibri"/>
                <a:cs typeface="Calibri"/>
              </a:rPr>
              <a:t>Implications for coursework, practicum, preparation for teacher leadership 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04" y="3962400"/>
            <a:ext cx="2561438" cy="255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9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31775"/>
            <a:ext cx="7280275" cy="911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 smtClean="0">
                <a:latin typeface="Calibri"/>
                <a:cs typeface="Calibri"/>
              </a:rPr>
              <a:t>Supportive </a:t>
            </a:r>
            <a:r>
              <a:rPr lang="en-US" sz="2800" b="1" dirty="0">
                <a:latin typeface="Calibri"/>
                <a:cs typeface="Calibri"/>
              </a:rPr>
              <a:t>Environmental Quality Underlying Adult Learning (SEQUAL</a:t>
            </a:r>
            <a:r>
              <a:rPr lang="en-US" sz="2800" b="1" dirty="0" smtClean="0">
                <a:latin typeface="Calibri"/>
                <a:cs typeface="Calibri"/>
              </a:rPr>
              <a:t>) – Five domains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143000"/>
            <a:ext cx="8634942" cy="50815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Teaching Supports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/>
                <a:cs typeface="Calibri"/>
              </a:rPr>
              <a:t>	Curriculum and Child Assessment, Materials, Support 	Services for Children and Families, Staffing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/>
                <a:cs typeface="Calibri"/>
              </a:rPr>
              <a:t>	Learning Community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/>
                <a:cs typeface="Calibri"/>
              </a:rPr>
              <a:t>	Professional Development Opportunities, Applying Learning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Job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Crafting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/>
                <a:cs typeface="Calibri"/>
              </a:rPr>
              <a:t>	Making </a:t>
            </a:r>
            <a:r>
              <a:rPr lang="en-US" sz="2400" dirty="0">
                <a:latin typeface="Calibri"/>
                <a:cs typeface="Calibri"/>
              </a:rPr>
              <a:t>Decisions in Your Classroom, </a:t>
            </a:r>
            <a:r>
              <a:rPr lang="en-US" sz="2400" dirty="0" smtClean="0">
                <a:latin typeface="Calibri"/>
                <a:cs typeface="Calibri"/>
              </a:rPr>
              <a:t>Teamwork</a:t>
            </a:r>
            <a:r>
              <a:rPr lang="en-US" sz="2400" dirty="0">
                <a:latin typeface="Calibri"/>
                <a:cs typeface="Calibri"/>
              </a:rPr>
              <a:t>, Input into </a:t>
            </a:r>
            <a:r>
              <a:rPr lang="en-US" sz="2400" dirty="0" smtClean="0">
                <a:latin typeface="Calibri"/>
                <a:cs typeface="Calibri"/>
              </a:rPr>
              <a:t>	Your </a:t>
            </a:r>
            <a:r>
              <a:rPr lang="en-US" sz="2400" dirty="0">
                <a:latin typeface="Calibri"/>
                <a:cs typeface="Calibri"/>
              </a:rPr>
              <a:t>Workplace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Adult Well-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Being</a:t>
            </a:r>
            <a:r>
              <a:rPr lang="en-US" dirty="0" smtClean="0"/>
              <a:t>			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Calibri"/>
                <a:cs typeface="Calibri"/>
              </a:rPr>
              <a:t>	Economic </a:t>
            </a:r>
            <a:r>
              <a:rPr lang="en-US" sz="2400" dirty="0">
                <a:latin typeface="Calibri"/>
                <a:cs typeface="Calibri"/>
              </a:rPr>
              <a:t>Well-Being, Wellness </a:t>
            </a:r>
            <a:r>
              <a:rPr lang="en-US" sz="2400" dirty="0" smtClean="0">
                <a:latin typeface="Calibri"/>
                <a:cs typeface="Calibri"/>
              </a:rPr>
              <a:t>Supports</a:t>
            </a:r>
            <a:r>
              <a:rPr lang="en-US" sz="2400" dirty="0">
                <a:latin typeface="Calibri"/>
                <a:cs typeface="Calibri"/>
              </a:rPr>
              <a:t>, Quality of Work </a:t>
            </a:r>
            <a:r>
              <a:rPr lang="en-US" sz="2400" dirty="0" smtClean="0">
                <a:latin typeface="Calibri"/>
                <a:cs typeface="Calibri"/>
              </a:rPr>
              <a:t>	Life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Program Leadership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libri"/>
                <a:cs typeface="Calibri"/>
              </a:rPr>
              <a:t>	Supervisor, Leader </a:t>
            </a:r>
            <a:r>
              <a:rPr lang="en-US" sz="2400" dirty="0" smtClean="0">
                <a:latin typeface="Calibri"/>
                <a:cs typeface="Calibri"/>
              </a:rPr>
              <a:t>supportiveness  </a:t>
            </a:r>
            <a:r>
              <a:rPr lang="en-US" sz="1800" dirty="0" smtClean="0">
                <a:latin typeface="Calibri"/>
                <a:cs typeface="Calibri"/>
              </a:rPr>
              <a:t>(Source</a:t>
            </a:r>
            <a:r>
              <a:rPr lang="en-US" sz="1800" dirty="0">
                <a:latin typeface="Calibri"/>
                <a:cs typeface="Calibri"/>
              </a:rPr>
              <a:t>: http://</a:t>
            </a:r>
            <a:r>
              <a:rPr lang="en-US" sz="1800" dirty="0" err="1">
                <a:latin typeface="Calibri"/>
                <a:cs typeface="Calibri"/>
              </a:rPr>
              <a:t>www.irle.berkeley.edu</a:t>
            </a:r>
            <a:r>
              <a:rPr lang="en-US" sz="1800" dirty="0">
                <a:latin typeface="Calibri"/>
                <a:cs typeface="Calibri"/>
              </a:rPr>
              <a:t>/</a:t>
            </a:r>
            <a:r>
              <a:rPr lang="en-US" sz="1800" dirty="0" err="1">
                <a:latin typeface="Calibri"/>
                <a:cs typeface="Calibri"/>
              </a:rPr>
              <a:t>cscce</a:t>
            </a:r>
            <a:r>
              <a:rPr lang="en-US" sz="1800" dirty="0">
                <a:latin typeface="Calibri"/>
                <a:cs typeface="Calibri"/>
              </a:rPr>
              <a:t>/</a:t>
            </a:r>
            <a:r>
              <a:rPr lang="en-US" sz="1800" dirty="0" err="1">
                <a:latin typeface="Calibri"/>
                <a:cs typeface="Calibri"/>
              </a:rPr>
              <a:t>wp</a:t>
            </a:r>
            <a:r>
              <a:rPr lang="en-US" sz="1800" dirty="0">
                <a:latin typeface="Calibri"/>
                <a:cs typeface="Calibri"/>
              </a:rPr>
              <a:t>-content/uploads/2013/08/SEQUAL-1-</a:t>
            </a:r>
            <a:r>
              <a:rPr lang="en-US" sz="1800" dirty="0" smtClean="0">
                <a:latin typeface="Calibri"/>
                <a:cs typeface="Calibri"/>
              </a:rPr>
              <a:t>Pager.pdf)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5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Thank you!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39725" y="1597025"/>
            <a:ext cx="8618008" cy="46275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  <a:hlinkClick r:id="rId2"/>
              </a:rPr>
              <a:t>Sheila.Smith@nccp.org</a:t>
            </a:r>
            <a:endParaRPr lang="en-US" altLang="en-US" sz="2800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 b="1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National Center for Children in Poverty </a:t>
            </a:r>
            <a:r>
              <a:rPr lang="en-US" altLang="en-US" sz="28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website:   </a:t>
            </a:r>
            <a:r>
              <a:rPr lang="en-US" altLang="en-US" sz="2800" dirty="0" err="1" smtClean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nccp.org</a:t>
            </a:r>
            <a:endParaRPr lang="en-US" altLang="en-US" sz="2800" dirty="0" smtClean="0">
              <a:solidFill>
                <a:srgbClr val="C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Early Care and Education Research Connections </a:t>
            </a:r>
            <a:r>
              <a:rPr lang="en-US" altLang="en-US" sz="2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website: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www.researchconnections.org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/childcare/welcome</a:t>
            </a:r>
            <a:endParaRPr lang="en-US" alt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39725" y="231775"/>
            <a:ext cx="7771342" cy="11160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800" dirty="0" smtClean="0">
                <a:solidFill>
                  <a:srgbClr val="9D494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What is social-emotional growth in children</a:t>
            </a:r>
            <a:br>
              <a:rPr lang="en-US" altLang="en-US" sz="2800" dirty="0" smtClean="0">
                <a:solidFill>
                  <a:srgbClr val="9D494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 smtClean="0">
                <a:solidFill>
                  <a:srgbClr val="9D494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0 to 8 years and how is it a foundation for learning?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39724" y="1347788"/>
            <a:ext cx="8571695" cy="4876800"/>
          </a:xfrm>
        </p:spPr>
        <p:txBody>
          <a:bodyPr/>
          <a:lstStyle/>
          <a:p>
            <a:pPr marL="228600" lvl="1" indent="0" eaLnBrk="1" hangingPunct="1">
              <a:buNone/>
            </a:pPr>
            <a:endParaRPr lang="en-US" altLang="en-US" b="1" dirty="0" smtClean="0">
              <a:latin typeface="Calibri" pitchFamily="34" charset="0"/>
              <a:ea typeface="ＭＳ Ｐゴシック" panose="020B0600070205080204" pitchFamily="34" charset="-128"/>
            </a:endParaRPr>
          </a:p>
          <a:p>
            <a:pPr marL="228600" lvl="1" indent="0" eaLnBrk="1" hangingPunct="1"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</a:rPr>
              <a:t>Social emotional growth in young children  =  development of key </a:t>
            </a:r>
            <a:r>
              <a:rPr lang="en-US" altLang="en-US" b="1" dirty="0" smtClean="0">
                <a:solidFill>
                  <a:srgbClr val="9D4948"/>
                </a:solidFill>
                <a:latin typeface="Calibri" pitchFamily="34" charset="0"/>
                <a:ea typeface="ＭＳ Ｐゴシック" panose="020B0600070205080204" pitchFamily="34" charset="-128"/>
              </a:rPr>
              <a:t>social-emotional competencies</a:t>
            </a:r>
          </a:p>
          <a:p>
            <a:pPr marL="457200" lvl="2" indent="0" eaLnBrk="1" hangingPunct="1">
              <a:buNone/>
            </a:pPr>
            <a:endParaRPr lang="en-US" altLang="en-US" sz="2400" dirty="0" smtClean="0">
              <a:latin typeface="Calibri" pitchFamily="34" charset="0"/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</a:rPr>
              <a:t>Emotion-regulation</a:t>
            </a:r>
          </a:p>
          <a:p>
            <a:pPr lvl="2" eaLnBrk="1" hangingPunct="1"/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</a:rPr>
              <a:t>Positive social behavior</a:t>
            </a:r>
          </a:p>
          <a:p>
            <a:pPr lvl="2" eaLnBrk="1" hangingPunct="1"/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</a:rPr>
              <a:t>Ability to interpret others’ behavior </a:t>
            </a:r>
          </a:p>
          <a:p>
            <a:pPr lvl="2" eaLnBrk="1" hangingPunct="1"/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</a:rPr>
              <a:t>Understanding emotions; emotion vocabulary</a:t>
            </a:r>
          </a:p>
          <a:p>
            <a:pPr lvl="2" eaLnBrk="1" hangingPunct="1"/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  <a:ea typeface="ＭＳ Ｐゴシック" panose="020B0600070205080204" pitchFamily="34" charset="-128"/>
              </a:rPr>
              <a:t>Capacity for positive relationships with adults and peers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	 	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6400800" y="2379133"/>
            <a:ext cx="2510618" cy="158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2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0770" y="165101"/>
            <a:ext cx="8096130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 dirty="0" smtClean="0">
                <a:solidFill>
                  <a:srgbClr val="9D494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How do social-emotional competencies promote learning?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39725" y="1003301"/>
            <a:ext cx="8462963" cy="526687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Calibri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Social skills, self-regulation, capacity for a positive relationship </a:t>
            </a:r>
          </a:p>
          <a:p>
            <a:pPr marL="0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54016"/>
            <a:ext cx="2984046" cy="363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11" y="3005931"/>
            <a:ext cx="2421604" cy="249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0" y="2008981"/>
            <a:ext cx="3099141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1" y="3774281"/>
            <a:ext cx="3099141" cy="24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1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-16554"/>
            <a:ext cx="7814924" cy="901926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Adult-child and peer </a:t>
            </a:r>
            <a:r>
              <a:rPr lang="en-US" sz="2800" dirty="0">
                <a:latin typeface="Calibri" panose="020F0502020204030204" pitchFamily="34" charset="0"/>
              </a:rPr>
              <a:t>r</a:t>
            </a:r>
            <a:r>
              <a:rPr lang="en-US" sz="2800" dirty="0" smtClean="0">
                <a:latin typeface="Calibri" panose="020F0502020204030204" pitchFamily="34" charset="0"/>
              </a:rPr>
              <a:t>elationships 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094178"/>
            <a:ext cx="8462963" cy="54463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(O’Conner &amp; McCartney, 2007; Nix, </a:t>
            </a:r>
            <a:r>
              <a:rPr lang="en-US" sz="1800" dirty="0" err="1" smtClean="0">
                <a:latin typeface="Calibri" panose="020F0502020204030204" pitchFamily="34" charset="0"/>
              </a:rPr>
              <a:t>Bierman</a:t>
            </a:r>
            <a:r>
              <a:rPr lang="en-US" sz="1800" dirty="0" smtClean="0">
                <a:latin typeface="Calibri" panose="020F0502020204030204" pitchFamily="34" charset="0"/>
              </a:rPr>
              <a:t>, </a:t>
            </a:r>
            <a:r>
              <a:rPr lang="en-US" sz="1800" dirty="0" err="1" smtClean="0">
                <a:latin typeface="Calibri" panose="020F0502020204030204" pitchFamily="34" charset="0"/>
              </a:rPr>
              <a:t>Domitrovich</a:t>
            </a:r>
            <a:r>
              <a:rPr lang="en-US" sz="1800" dirty="0" smtClean="0">
                <a:latin typeface="Calibri" panose="020F0502020204030204" pitchFamily="34" charset="0"/>
              </a:rPr>
              <a:t>, &amp; Gill, 2013)</a:t>
            </a:r>
            <a:endParaRPr lang="en-US" sz="1800" dirty="0" smtClean="0"/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800" y="1469036"/>
            <a:ext cx="3060700" cy="16805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Positive adult-child and peer relationships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11801" y="1469036"/>
            <a:ext cx="3124200" cy="16805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Children’s social-emotional skills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33337" y="3642610"/>
            <a:ext cx="3809406" cy="22934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High engagement </a:t>
            </a:r>
            <a:r>
              <a:rPr lang="en-US" sz="2400" dirty="0"/>
              <a:t>in learning and school achievement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890847" y="1978702"/>
            <a:ext cx="1216152" cy="484632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Right Arrow 7"/>
          <p:cNvSpPr/>
          <p:nvPr/>
        </p:nvSpPr>
        <p:spPr>
          <a:xfrm>
            <a:off x="853439" y="3209873"/>
            <a:ext cx="1108711" cy="163706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6697741" y="3209873"/>
            <a:ext cx="919003" cy="1637066"/>
          </a:xfrm>
          <a:prstGeom prst="curvedLeftArrow">
            <a:avLst>
              <a:gd name="adj1" fmla="val 25000"/>
              <a:gd name="adj2" fmla="val 50000"/>
              <a:gd name="adj3" fmla="val 234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39725" y="241300"/>
            <a:ext cx="8685742" cy="1116013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Behavior/mental health problems in early childhood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Wide range of prevalence estimates in research literature, with higher rates for children in poverty – 17% to 29% 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(Qui &amp; Kaiser, 2003; Holtz, Fox,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&amp; </a:t>
            </a:r>
            <a:r>
              <a:rPr lang="en-US" sz="18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Meurer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, 2014)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Early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childhood 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behavior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problems tend  to persist 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(Blandon et al, 2010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Early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childhood  mental health problems predict poor school outcomes 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(e.g., Denham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et al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., 2012; </a:t>
            </a:r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Bulotsky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-Shearer and </a:t>
            </a:r>
            <a:r>
              <a:rPr lang="en-US" sz="18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Fantuzzo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, 2011)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Screen Shot 2016-03-27 at 1.3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07" y="4978400"/>
            <a:ext cx="3656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31775"/>
            <a:ext cx="7280275" cy="631825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Implications for ECE Coursework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863601"/>
            <a:ext cx="8462963" cy="53609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alibri"/>
                <a:cs typeface="Calibri"/>
              </a:rPr>
              <a:t>A dedicated course on social-emotional teaching?</a:t>
            </a:r>
          </a:p>
          <a:p>
            <a:pPr marL="228600" lvl="1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228600" lvl="1" indent="0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lvl="1">
              <a:buFont typeface="Arial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457200" lvl="2" indent="0">
              <a:buNone/>
            </a:pPr>
            <a:endParaRPr lang="en-US" dirty="0"/>
          </a:p>
        </p:txBody>
      </p:sp>
      <p:pic>
        <p:nvPicPr>
          <p:cNvPr id="4" name="Picture 3" descr="Screen Shot 2016-04-02 at 9.55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8275"/>
            <a:ext cx="1344076" cy="1313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725" y="3454400"/>
            <a:ext cx="4038600" cy="277018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Classroom practices </a:t>
            </a:r>
            <a:r>
              <a:rPr lang="en-US" sz="2400" dirty="0">
                <a:latin typeface="Calibri"/>
                <a:cs typeface="Calibri"/>
              </a:rPr>
              <a:t>that promote a supportive teacher-child relationship and </a:t>
            </a:r>
            <a:r>
              <a:rPr lang="en-US" sz="2400" dirty="0" smtClean="0">
                <a:latin typeface="Calibri"/>
                <a:cs typeface="Calibri"/>
              </a:rPr>
              <a:t>children’s social-emotional </a:t>
            </a:r>
            <a:r>
              <a:rPr lang="en-US" sz="2400" dirty="0">
                <a:latin typeface="Calibri"/>
                <a:cs typeface="Calibri"/>
              </a:rPr>
              <a:t>competencies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1100" y="3454400"/>
            <a:ext cx="3811588" cy="277018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Parent engagement </a:t>
            </a: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practices </a:t>
            </a:r>
            <a:r>
              <a:rPr lang="en-US" sz="2400" dirty="0">
                <a:latin typeface="Calibri"/>
                <a:cs typeface="Calibri"/>
              </a:rPr>
              <a:t>that promote a supportive teacher-parent relationship and nurturing home-based parent-child activities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8033" y="1727199"/>
            <a:ext cx="6650567" cy="1337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Young children’s social-emotional development in the context of relationships, culture, and diverse family circumstances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9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Social-emotional teaching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>
              <a:buFont typeface="Wingdings" charset="2"/>
              <a:buChar char="u"/>
            </a:pPr>
            <a:endParaRPr lang="en-US" sz="18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725" y="1727200"/>
            <a:ext cx="8462963" cy="47921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2FF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Modeling positive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ocial behavior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Helping children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nderstand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thers’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behavior or emotions</a:t>
            </a: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rgbClr val="1A8208"/>
                </a:solidFill>
                <a:latin typeface="Calibri"/>
                <a:cs typeface="Calibri"/>
              </a:rPr>
              <a:t>Coaching child to use </a:t>
            </a:r>
            <a:r>
              <a:rPr lang="en-US" sz="2400" b="1" dirty="0">
                <a:solidFill>
                  <a:srgbClr val="1A8208"/>
                </a:solidFill>
                <a:latin typeface="Calibri"/>
                <a:cs typeface="Calibri"/>
              </a:rPr>
              <a:t>s</a:t>
            </a:r>
            <a:r>
              <a:rPr lang="en-US" sz="2400" b="1" dirty="0" smtClean="0">
                <a:solidFill>
                  <a:srgbClr val="1A8208"/>
                </a:solidFill>
                <a:latin typeface="Calibri"/>
                <a:cs typeface="Calibri"/>
              </a:rPr>
              <a:t>ocial skills</a:t>
            </a:r>
          </a:p>
          <a:p>
            <a:pPr algn="ctr"/>
            <a:endParaRPr lang="en-US" sz="2400" b="1" dirty="0" smtClean="0">
              <a:solidFill>
                <a:srgbClr val="1A8208"/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Helping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hild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ope with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f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rustration </a:t>
            </a:r>
          </a:p>
          <a:p>
            <a:pPr algn="ctr"/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Using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motion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v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ocabulary and planning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	</a:t>
            </a:r>
          </a:p>
          <a:p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(Hyson, Whittaker, &amp;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Zaslow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et al., 2011)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5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231775"/>
            <a:ext cx="7822142" cy="1116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Calibri"/>
                <a:cs typeface="Calibri"/>
              </a:rPr>
              <a:t>Social-emotional curricula and evidence-based practices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5" y="1597025"/>
            <a:ext cx="8462963" cy="49942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lvl="1" indent="0">
              <a:spcBef>
                <a:spcPts val="0"/>
              </a:spcBef>
              <a:buSzPct val="44000"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“Consumer Reports”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review of social emotional curricula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/>
              </a:rPr>
              <a:t>at</a:t>
            </a:r>
          </a:p>
          <a:p>
            <a:pPr marL="0" lvl="1" indent="0">
              <a:spcBef>
                <a:spcPts val="0"/>
              </a:spcBef>
              <a:buSzPct val="44000"/>
              <a:buNone/>
            </a:pPr>
            <a:r>
              <a:rPr lang="en-US" dirty="0">
                <a:latin typeface="Calibri" panose="020F0502020204030204" pitchFamily="34" charset="0"/>
              </a:rPr>
              <a:t>Quality Center on Early Childhood Development, Teaching, and Learning at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http://eclkc.ohs.acf.hhs.gov/hslc/tta-system/teaching/docs/curriculum-report-</a:t>
            </a:r>
            <a:r>
              <a:rPr lang="en-US" dirty="0" smtClean="0">
                <a:latin typeface="Calibri" panose="020F0502020204030204" pitchFamily="34" charset="0"/>
                <a:hlinkClick r:id="rId3"/>
              </a:rPr>
              <a:t>se.pdf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SzPct val="44000"/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9D4948"/>
                </a:solidFill>
                <a:latin typeface="Calibri"/>
                <a:cs typeface="Calibri"/>
              </a:rPr>
              <a:t>Early Care and Education Research Connections</a:t>
            </a:r>
            <a:r>
              <a:rPr lang="en-US" sz="2400" dirty="0">
                <a:solidFill>
                  <a:srgbClr val="9D4948"/>
                </a:solidFill>
                <a:latin typeface="Calibri"/>
                <a:cs typeface="Calibri"/>
              </a:rPr>
              <a:t>	</a:t>
            </a:r>
            <a:r>
              <a:rPr lang="en-US" sz="2400" dirty="0">
                <a:solidFill>
                  <a:srgbClr val="9D4948"/>
                </a:solidFill>
                <a:latin typeface="Calibri"/>
                <a:cs typeface="Calibri"/>
                <a:hlinkClick r:id="rId4"/>
              </a:rPr>
              <a:t>http://</a:t>
            </a:r>
            <a:r>
              <a:rPr lang="en-US" sz="2400" dirty="0" smtClean="0">
                <a:solidFill>
                  <a:srgbClr val="9D4948"/>
                </a:solidFill>
                <a:latin typeface="Calibri"/>
                <a:cs typeface="Calibri"/>
                <a:hlinkClick r:id="rId4"/>
              </a:rPr>
              <a:t>www.researchconnections.org/childcare/welcome</a:t>
            </a:r>
            <a:endParaRPr lang="en-US" sz="2400" dirty="0" smtClean="0">
              <a:solidFill>
                <a:srgbClr val="9D4948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alibri"/>
                <a:cs typeface="Calibri"/>
              </a:rPr>
              <a:t>Head </a:t>
            </a:r>
            <a:r>
              <a:rPr lang="en-US" sz="2400" b="1" dirty="0">
                <a:latin typeface="Calibri"/>
                <a:cs typeface="Calibri"/>
              </a:rPr>
              <a:t>Start Cares Study </a:t>
            </a:r>
            <a:r>
              <a:rPr lang="en-US" sz="2400" dirty="0">
                <a:latin typeface="Calibri"/>
                <a:cs typeface="Calibri"/>
              </a:rPr>
              <a:t>found positive impacts on teaching and children’s social-emotional competence for two curricula – PATHS and Incredible Years  </a:t>
            </a:r>
            <a:r>
              <a:rPr lang="en-US" sz="1800" dirty="0">
                <a:latin typeface="Calibri"/>
                <a:cs typeface="Calibri"/>
              </a:rPr>
              <a:t>(MDRC, 2015)</a:t>
            </a:r>
            <a:endParaRPr lang="en-US" sz="1800" dirty="0">
              <a:solidFill>
                <a:srgbClr val="9D4948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9D4948"/>
              </a:solidFill>
              <a:latin typeface="Calibri"/>
              <a:cs typeface="Calibri"/>
            </a:endParaRPr>
          </a:p>
          <a:p>
            <a:pPr marL="228600" lvl="1" indent="0">
              <a:buNone/>
            </a:pPr>
            <a:endParaRPr lang="en-US" dirty="0">
              <a:solidFill>
                <a:srgbClr val="9D494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8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26C5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11341</TotalTime>
  <Words>840</Words>
  <Application>Microsoft Office PowerPoint</Application>
  <PresentationFormat>On-screen Show (4:3)</PresentationFormat>
  <Paragraphs>170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Advantage</vt:lpstr>
      <vt:lpstr>Preparing Teachers to  Support Young Children’s  Social-Emotional Growth  ____________ The Gateways to Opportunity Higher Education Forum  April 14-15, 2016  </vt:lpstr>
      <vt:lpstr>Overview</vt:lpstr>
      <vt:lpstr>What is social-emotional growth in children  0 to 8 years and how is it a foundation for learning? </vt:lpstr>
      <vt:lpstr>How do social-emotional competencies promote learning?</vt:lpstr>
      <vt:lpstr>Adult-child and peer relationships </vt:lpstr>
      <vt:lpstr>Behavior/mental health problems in early childhood</vt:lpstr>
      <vt:lpstr>Implications for ECE Coursework</vt:lpstr>
      <vt:lpstr>Social-emotional teaching practices</vt:lpstr>
      <vt:lpstr>Social-emotional curricula and evidence-based practices</vt:lpstr>
      <vt:lpstr>Social-emotional teaching methods across the curriculum</vt:lpstr>
      <vt:lpstr>Parent Engagement </vt:lpstr>
      <vt:lpstr>Social-emotional teaching in the practicum </vt:lpstr>
      <vt:lpstr>Social-emotional teaching in the practicum:  key experiences </vt:lpstr>
      <vt:lpstr>            Strategies that support improvement in social-emotional teaching practices over time </vt:lpstr>
      <vt:lpstr>Knowledge about environment and routines</vt:lpstr>
      <vt:lpstr>Talk and reflect</vt:lpstr>
      <vt:lpstr>What future teachers should learn about teacher leadership and work supports</vt:lpstr>
      <vt:lpstr>Work supports matter to S-E teaching and learning</vt:lpstr>
      <vt:lpstr>Evidence that wellness matters </vt:lpstr>
      <vt:lpstr>Supportive Environmental Quality Underlying Adult Learning (SEQUAL) – Five domains</vt:lpstr>
      <vt:lpstr>Thank you!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Telly Valdellon;2</dc:creator>
  <cp:lastModifiedBy>Smith, Sheila</cp:lastModifiedBy>
  <cp:revision>439</cp:revision>
  <dcterms:created xsi:type="dcterms:W3CDTF">2013-09-11T19:32:26Z</dcterms:created>
  <dcterms:modified xsi:type="dcterms:W3CDTF">2016-04-11T20:07:35Z</dcterms:modified>
</cp:coreProperties>
</file>