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6" r:id="rId1"/>
  </p:sldMasterIdLst>
  <p:notesMasterIdLst>
    <p:notesMasterId r:id="rId15"/>
  </p:notesMasterIdLst>
  <p:handoutMasterIdLst>
    <p:handoutMasterId r:id="rId16"/>
  </p:handoutMasterIdLst>
  <p:sldIdLst>
    <p:sldId id="256" r:id="rId2"/>
    <p:sldId id="293" r:id="rId3"/>
    <p:sldId id="315" r:id="rId4"/>
    <p:sldId id="303" r:id="rId5"/>
    <p:sldId id="276" r:id="rId6"/>
    <p:sldId id="304" r:id="rId7"/>
    <p:sldId id="305" r:id="rId8"/>
    <p:sldId id="316" r:id="rId9"/>
    <p:sldId id="307" r:id="rId10"/>
    <p:sldId id="317" r:id="rId11"/>
    <p:sldId id="318" r:id="rId12"/>
    <p:sldId id="319" r:id="rId13"/>
    <p:sldId id="309" r:id="rId14"/>
  </p:sldIdLst>
  <p:sldSz cx="9144000" cy="6858000" type="screen4x3"/>
  <p:notesSz cx="6858000" cy="9144000"/>
  <p:defaultTextStyle>
    <a:defPPr>
      <a:defRPr lang="en-US"/>
    </a:defPPr>
    <a:lvl1pPr algn="ctr" rtl="0" fontAlgn="base">
      <a:spcBef>
        <a:spcPct val="50000"/>
      </a:spcBef>
      <a:spcAft>
        <a:spcPct val="0"/>
      </a:spcAft>
      <a:defRPr sz="1600" i="1" kern="1200">
        <a:solidFill>
          <a:schemeClr val="tx1"/>
        </a:solidFill>
        <a:latin typeface="Arial" charset="0"/>
        <a:ea typeface="+mn-ea"/>
        <a:cs typeface="Arial" charset="0"/>
      </a:defRPr>
    </a:lvl1pPr>
    <a:lvl2pPr marL="457200" algn="ctr" rtl="0" fontAlgn="base">
      <a:spcBef>
        <a:spcPct val="50000"/>
      </a:spcBef>
      <a:spcAft>
        <a:spcPct val="0"/>
      </a:spcAft>
      <a:defRPr sz="1600" i="1" kern="1200">
        <a:solidFill>
          <a:schemeClr val="tx1"/>
        </a:solidFill>
        <a:latin typeface="Arial" charset="0"/>
        <a:ea typeface="+mn-ea"/>
        <a:cs typeface="Arial" charset="0"/>
      </a:defRPr>
    </a:lvl2pPr>
    <a:lvl3pPr marL="914400" algn="ctr" rtl="0" fontAlgn="base">
      <a:spcBef>
        <a:spcPct val="50000"/>
      </a:spcBef>
      <a:spcAft>
        <a:spcPct val="0"/>
      </a:spcAft>
      <a:defRPr sz="1600" i="1" kern="1200">
        <a:solidFill>
          <a:schemeClr val="tx1"/>
        </a:solidFill>
        <a:latin typeface="Arial" charset="0"/>
        <a:ea typeface="+mn-ea"/>
        <a:cs typeface="Arial" charset="0"/>
      </a:defRPr>
    </a:lvl3pPr>
    <a:lvl4pPr marL="1371600" algn="ctr" rtl="0" fontAlgn="base">
      <a:spcBef>
        <a:spcPct val="50000"/>
      </a:spcBef>
      <a:spcAft>
        <a:spcPct val="0"/>
      </a:spcAft>
      <a:defRPr sz="1600" i="1" kern="1200">
        <a:solidFill>
          <a:schemeClr val="tx1"/>
        </a:solidFill>
        <a:latin typeface="Arial" charset="0"/>
        <a:ea typeface="+mn-ea"/>
        <a:cs typeface="Arial" charset="0"/>
      </a:defRPr>
    </a:lvl4pPr>
    <a:lvl5pPr marL="1828800" algn="ctr" rtl="0" fontAlgn="base">
      <a:spcBef>
        <a:spcPct val="50000"/>
      </a:spcBef>
      <a:spcAft>
        <a:spcPct val="0"/>
      </a:spcAft>
      <a:defRPr sz="1600" i="1" kern="1200">
        <a:solidFill>
          <a:schemeClr val="tx1"/>
        </a:solidFill>
        <a:latin typeface="Arial" charset="0"/>
        <a:ea typeface="+mn-ea"/>
        <a:cs typeface="Arial" charset="0"/>
      </a:defRPr>
    </a:lvl5pPr>
    <a:lvl6pPr marL="2286000" algn="l" defTabSz="914400" rtl="0" eaLnBrk="1" latinLnBrk="0" hangingPunct="1">
      <a:defRPr sz="1600" i="1" kern="1200">
        <a:solidFill>
          <a:schemeClr val="tx1"/>
        </a:solidFill>
        <a:latin typeface="Arial" charset="0"/>
        <a:ea typeface="+mn-ea"/>
        <a:cs typeface="Arial" charset="0"/>
      </a:defRPr>
    </a:lvl6pPr>
    <a:lvl7pPr marL="2743200" algn="l" defTabSz="914400" rtl="0" eaLnBrk="1" latinLnBrk="0" hangingPunct="1">
      <a:defRPr sz="1600" i="1" kern="1200">
        <a:solidFill>
          <a:schemeClr val="tx1"/>
        </a:solidFill>
        <a:latin typeface="Arial" charset="0"/>
        <a:ea typeface="+mn-ea"/>
        <a:cs typeface="Arial" charset="0"/>
      </a:defRPr>
    </a:lvl7pPr>
    <a:lvl8pPr marL="3200400" algn="l" defTabSz="914400" rtl="0" eaLnBrk="1" latinLnBrk="0" hangingPunct="1">
      <a:defRPr sz="1600" i="1" kern="1200">
        <a:solidFill>
          <a:schemeClr val="tx1"/>
        </a:solidFill>
        <a:latin typeface="Arial" charset="0"/>
        <a:ea typeface="+mn-ea"/>
        <a:cs typeface="Arial" charset="0"/>
      </a:defRPr>
    </a:lvl8pPr>
    <a:lvl9pPr marL="3657600" algn="l" defTabSz="914400" rtl="0" eaLnBrk="1" latinLnBrk="0" hangingPunct="1">
      <a:defRPr sz="1600" i="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72772" autoAdjust="0"/>
  </p:normalViewPr>
  <p:slideViewPr>
    <p:cSldViewPr snapToGrid="0">
      <p:cViewPr>
        <p:scale>
          <a:sx n="58" d="100"/>
          <a:sy n="58" d="100"/>
        </p:scale>
        <p:origin x="-140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3" d="100"/>
          <a:sy n="83" d="100"/>
        </p:scale>
        <p:origin x="-199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6CEEDC-C239-4116-8C86-5731454A928F}"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24433831-97C3-457E-AC48-1696457ABCEC}">
      <dgm:prSet phldrT="[Text]"/>
      <dgm:spPr/>
      <dgm:t>
        <a:bodyPr/>
        <a:lstStyle/>
        <a:p>
          <a:r>
            <a:rPr lang="en-US" dirty="0" smtClean="0"/>
            <a:t>Articulation Compact</a:t>
          </a:r>
          <a:endParaRPr lang="en-US" dirty="0"/>
        </a:p>
      </dgm:t>
    </dgm:pt>
    <dgm:pt modelId="{B97BA2B6-4E6E-4CC3-BC08-D0747AE58258}" type="parTrans" cxnId="{9260DD8A-9F3D-419B-90D9-C22034B0111E}">
      <dgm:prSet/>
      <dgm:spPr/>
      <dgm:t>
        <a:bodyPr/>
        <a:lstStyle/>
        <a:p>
          <a:endParaRPr lang="en-US"/>
        </a:p>
      </dgm:t>
    </dgm:pt>
    <dgm:pt modelId="{42698F0A-5F96-4EA8-A27E-CA9E2C72D6EF}" type="sibTrans" cxnId="{9260DD8A-9F3D-419B-90D9-C22034B0111E}">
      <dgm:prSet/>
      <dgm:spPr/>
      <dgm:t>
        <a:bodyPr/>
        <a:lstStyle/>
        <a:p>
          <a:endParaRPr lang="en-US"/>
        </a:p>
      </dgm:t>
    </dgm:pt>
    <dgm:pt modelId="{8B2ABC38-8080-4AA9-8BF1-79391AC664A3}">
      <dgm:prSet phldrT="[Text]"/>
      <dgm:spPr/>
      <dgm:t>
        <a:bodyPr/>
        <a:lstStyle/>
        <a:p>
          <a:r>
            <a:rPr lang="en-US" dirty="0" smtClean="0"/>
            <a:t>Articulation Panels</a:t>
          </a:r>
          <a:endParaRPr lang="en-US" dirty="0"/>
        </a:p>
      </dgm:t>
    </dgm:pt>
    <dgm:pt modelId="{E3EDE843-69B4-4170-9695-0CAB48950A92}" type="parTrans" cxnId="{761687AE-ECF1-4F98-B675-2774B4D85ED0}">
      <dgm:prSet/>
      <dgm:spPr/>
      <dgm:t>
        <a:bodyPr/>
        <a:lstStyle/>
        <a:p>
          <a:endParaRPr lang="en-US"/>
        </a:p>
      </dgm:t>
    </dgm:pt>
    <dgm:pt modelId="{E1C2EA6F-4520-4784-8FBD-FF5946848CA1}" type="sibTrans" cxnId="{761687AE-ECF1-4F98-B675-2774B4D85ED0}">
      <dgm:prSet/>
      <dgm:spPr/>
      <dgm:t>
        <a:bodyPr/>
        <a:lstStyle/>
        <a:p>
          <a:endParaRPr lang="en-US"/>
        </a:p>
      </dgm:t>
    </dgm:pt>
    <dgm:pt modelId="{39FA48C9-051D-42CB-82A4-5C59310F1E69}">
      <dgm:prSet phldrT="[Text]"/>
      <dgm:spPr/>
      <dgm:t>
        <a:bodyPr/>
        <a:lstStyle/>
        <a:p>
          <a:r>
            <a:rPr lang="en-US" dirty="0" smtClean="0"/>
            <a:t>Universities begin making changes in their gen. ed. requirements</a:t>
          </a:r>
          <a:endParaRPr lang="en-US" dirty="0"/>
        </a:p>
      </dgm:t>
    </dgm:pt>
    <dgm:pt modelId="{90A871E3-564D-43DD-8A52-80AE9FA645E2}" type="parTrans" cxnId="{5D650C26-74AA-4A5E-8B23-B6D0BB77E290}">
      <dgm:prSet/>
      <dgm:spPr/>
      <dgm:t>
        <a:bodyPr/>
        <a:lstStyle/>
        <a:p>
          <a:endParaRPr lang="en-US"/>
        </a:p>
      </dgm:t>
    </dgm:pt>
    <dgm:pt modelId="{2946479C-0DCF-4399-9433-A4247D698EEA}" type="sibTrans" cxnId="{5D650C26-74AA-4A5E-8B23-B6D0BB77E290}">
      <dgm:prSet/>
      <dgm:spPr/>
      <dgm:t>
        <a:bodyPr/>
        <a:lstStyle/>
        <a:p>
          <a:endParaRPr lang="en-US"/>
        </a:p>
      </dgm:t>
    </dgm:pt>
    <dgm:pt modelId="{171CE797-7264-4A3B-A370-E9EA00CEB6BD}">
      <dgm:prSet phldrT="[Text]"/>
      <dgm:spPr/>
      <dgm:t>
        <a:bodyPr/>
        <a:lstStyle/>
        <a:p>
          <a:r>
            <a:rPr lang="en-US" dirty="0" smtClean="0"/>
            <a:t>IAI General Education Core Curriculum into effect</a:t>
          </a:r>
          <a:endParaRPr lang="en-US" dirty="0"/>
        </a:p>
      </dgm:t>
    </dgm:pt>
    <dgm:pt modelId="{B21477A5-8A0A-44C5-9C6E-F76CFB3BD572}" type="parTrans" cxnId="{E32D8BEC-5887-4471-A87A-9E08B9A0C888}">
      <dgm:prSet/>
      <dgm:spPr/>
      <dgm:t>
        <a:bodyPr/>
        <a:lstStyle/>
        <a:p>
          <a:endParaRPr lang="en-US"/>
        </a:p>
      </dgm:t>
    </dgm:pt>
    <dgm:pt modelId="{721FACA8-C41C-414E-800E-EF06EB093A48}" type="sibTrans" cxnId="{E32D8BEC-5887-4471-A87A-9E08B9A0C888}">
      <dgm:prSet/>
      <dgm:spPr/>
      <dgm:t>
        <a:bodyPr/>
        <a:lstStyle/>
        <a:p>
          <a:endParaRPr lang="en-US"/>
        </a:p>
      </dgm:t>
    </dgm:pt>
    <dgm:pt modelId="{0CBCDB29-3C0A-4CA2-98E6-145903373374}">
      <dgm:prSet/>
      <dgm:spPr/>
      <dgm:t>
        <a:bodyPr/>
        <a:lstStyle/>
        <a:p>
          <a:r>
            <a:rPr lang="en-US" dirty="0" smtClean="0"/>
            <a:t>Committee on the Study of Undergraduate Education</a:t>
          </a:r>
          <a:endParaRPr lang="en-US" dirty="0"/>
        </a:p>
      </dgm:t>
    </dgm:pt>
    <dgm:pt modelId="{3BC84753-FAE5-4641-B8EF-C3640207B9C1}" type="parTrans" cxnId="{704847E1-CA24-4C0C-BE67-053E4233B67C}">
      <dgm:prSet/>
      <dgm:spPr/>
      <dgm:t>
        <a:bodyPr/>
        <a:lstStyle/>
        <a:p>
          <a:endParaRPr lang="en-US"/>
        </a:p>
      </dgm:t>
    </dgm:pt>
    <dgm:pt modelId="{9D70E106-DAE4-4D70-9E6F-BDA979F84264}" type="sibTrans" cxnId="{704847E1-CA24-4C0C-BE67-053E4233B67C}">
      <dgm:prSet/>
      <dgm:spPr/>
      <dgm:t>
        <a:bodyPr/>
        <a:lstStyle/>
        <a:p>
          <a:endParaRPr lang="en-US"/>
        </a:p>
      </dgm:t>
    </dgm:pt>
    <dgm:pt modelId="{649FD911-B8A2-422D-9465-BF6094A79FD0}" type="pres">
      <dgm:prSet presAssocID="{C26CEEDC-C239-4116-8C86-5731454A928F}" presName="CompostProcess" presStyleCnt="0">
        <dgm:presLayoutVars>
          <dgm:dir/>
          <dgm:resizeHandles val="exact"/>
        </dgm:presLayoutVars>
      </dgm:prSet>
      <dgm:spPr/>
      <dgm:t>
        <a:bodyPr/>
        <a:lstStyle/>
        <a:p>
          <a:endParaRPr lang="en-US"/>
        </a:p>
      </dgm:t>
    </dgm:pt>
    <dgm:pt modelId="{6CE54BF6-67B6-4EEB-82CB-CD624F778A5A}" type="pres">
      <dgm:prSet presAssocID="{C26CEEDC-C239-4116-8C86-5731454A928F}" presName="arrow" presStyleLbl="bgShp" presStyleIdx="0" presStyleCnt="1" custLinFactNeighborX="18326" custLinFactNeighborY="-16154"/>
      <dgm:spPr/>
    </dgm:pt>
    <dgm:pt modelId="{2FDBCE0B-228C-4977-92FF-92ADF6C27534}" type="pres">
      <dgm:prSet presAssocID="{C26CEEDC-C239-4116-8C86-5731454A928F}" presName="linearProcess" presStyleCnt="0"/>
      <dgm:spPr/>
    </dgm:pt>
    <dgm:pt modelId="{1E377A6C-2430-488B-ACCE-3F6C2BBED586}" type="pres">
      <dgm:prSet presAssocID="{24433831-97C3-457E-AC48-1696457ABCEC}" presName="textNode" presStyleLbl="node1" presStyleIdx="0" presStyleCnt="5">
        <dgm:presLayoutVars>
          <dgm:bulletEnabled val="1"/>
        </dgm:presLayoutVars>
      </dgm:prSet>
      <dgm:spPr/>
      <dgm:t>
        <a:bodyPr/>
        <a:lstStyle/>
        <a:p>
          <a:endParaRPr lang="en-US"/>
        </a:p>
      </dgm:t>
    </dgm:pt>
    <dgm:pt modelId="{E73981D6-E6CA-4C5A-A483-E3707C64ADC9}" type="pres">
      <dgm:prSet presAssocID="{42698F0A-5F96-4EA8-A27E-CA9E2C72D6EF}" presName="sibTrans" presStyleCnt="0"/>
      <dgm:spPr/>
    </dgm:pt>
    <dgm:pt modelId="{EE36915B-EBD6-4B0A-9246-D60367138EA7}" type="pres">
      <dgm:prSet presAssocID="{8B2ABC38-8080-4AA9-8BF1-79391AC664A3}" presName="textNode" presStyleLbl="node1" presStyleIdx="1" presStyleCnt="5">
        <dgm:presLayoutVars>
          <dgm:bulletEnabled val="1"/>
        </dgm:presLayoutVars>
      </dgm:prSet>
      <dgm:spPr/>
      <dgm:t>
        <a:bodyPr/>
        <a:lstStyle/>
        <a:p>
          <a:endParaRPr lang="en-US"/>
        </a:p>
      </dgm:t>
    </dgm:pt>
    <dgm:pt modelId="{BC46FA63-CF11-45E9-A747-303AD86D3C01}" type="pres">
      <dgm:prSet presAssocID="{E1C2EA6F-4520-4784-8FBD-FF5946848CA1}" presName="sibTrans" presStyleCnt="0"/>
      <dgm:spPr/>
    </dgm:pt>
    <dgm:pt modelId="{0453D1C7-98E6-4C4B-AA08-29FD6B93B089}" type="pres">
      <dgm:prSet presAssocID="{39FA48C9-051D-42CB-82A4-5C59310F1E69}" presName="textNode" presStyleLbl="node1" presStyleIdx="2" presStyleCnt="5">
        <dgm:presLayoutVars>
          <dgm:bulletEnabled val="1"/>
        </dgm:presLayoutVars>
      </dgm:prSet>
      <dgm:spPr/>
      <dgm:t>
        <a:bodyPr/>
        <a:lstStyle/>
        <a:p>
          <a:endParaRPr lang="en-US"/>
        </a:p>
      </dgm:t>
    </dgm:pt>
    <dgm:pt modelId="{A957E6AD-354B-489B-AC90-09240C5AC193}" type="pres">
      <dgm:prSet presAssocID="{2946479C-0DCF-4399-9433-A4247D698EEA}" presName="sibTrans" presStyleCnt="0"/>
      <dgm:spPr/>
    </dgm:pt>
    <dgm:pt modelId="{2ED06465-9F35-4F54-9F03-15AB527556DA}" type="pres">
      <dgm:prSet presAssocID="{0CBCDB29-3C0A-4CA2-98E6-145903373374}" presName="textNode" presStyleLbl="node1" presStyleIdx="3" presStyleCnt="5">
        <dgm:presLayoutVars>
          <dgm:bulletEnabled val="1"/>
        </dgm:presLayoutVars>
      </dgm:prSet>
      <dgm:spPr/>
      <dgm:t>
        <a:bodyPr/>
        <a:lstStyle/>
        <a:p>
          <a:endParaRPr lang="en-US"/>
        </a:p>
      </dgm:t>
    </dgm:pt>
    <dgm:pt modelId="{397B11D5-D301-4DEC-A4A3-04B2B10BCBDB}" type="pres">
      <dgm:prSet presAssocID="{9D70E106-DAE4-4D70-9E6F-BDA979F84264}" presName="sibTrans" presStyleCnt="0"/>
      <dgm:spPr/>
    </dgm:pt>
    <dgm:pt modelId="{EF59B0D0-30B4-4D2D-8F96-04BD5A16E4C9}" type="pres">
      <dgm:prSet presAssocID="{171CE797-7264-4A3B-A370-E9EA00CEB6BD}" presName="textNode" presStyleLbl="node1" presStyleIdx="4" presStyleCnt="5">
        <dgm:presLayoutVars>
          <dgm:bulletEnabled val="1"/>
        </dgm:presLayoutVars>
      </dgm:prSet>
      <dgm:spPr/>
      <dgm:t>
        <a:bodyPr/>
        <a:lstStyle/>
        <a:p>
          <a:endParaRPr lang="en-US"/>
        </a:p>
      </dgm:t>
    </dgm:pt>
  </dgm:ptLst>
  <dgm:cxnLst>
    <dgm:cxn modelId="{33DB8D84-AB5C-45A0-A0D8-83E72DA50832}" type="presOf" srcId="{39FA48C9-051D-42CB-82A4-5C59310F1E69}" destId="{0453D1C7-98E6-4C4B-AA08-29FD6B93B089}" srcOrd="0" destOrd="0" presId="urn:microsoft.com/office/officeart/2005/8/layout/hProcess9"/>
    <dgm:cxn modelId="{5D650C26-74AA-4A5E-8B23-B6D0BB77E290}" srcId="{C26CEEDC-C239-4116-8C86-5731454A928F}" destId="{39FA48C9-051D-42CB-82A4-5C59310F1E69}" srcOrd="2" destOrd="0" parTransId="{90A871E3-564D-43DD-8A52-80AE9FA645E2}" sibTransId="{2946479C-0DCF-4399-9433-A4247D698EEA}"/>
    <dgm:cxn modelId="{76792728-6C6A-4883-8022-AAB689B123C3}" type="presOf" srcId="{C26CEEDC-C239-4116-8C86-5731454A928F}" destId="{649FD911-B8A2-422D-9465-BF6094A79FD0}" srcOrd="0" destOrd="0" presId="urn:microsoft.com/office/officeart/2005/8/layout/hProcess9"/>
    <dgm:cxn modelId="{9260DD8A-9F3D-419B-90D9-C22034B0111E}" srcId="{C26CEEDC-C239-4116-8C86-5731454A928F}" destId="{24433831-97C3-457E-AC48-1696457ABCEC}" srcOrd="0" destOrd="0" parTransId="{B97BA2B6-4E6E-4CC3-BC08-D0747AE58258}" sibTransId="{42698F0A-5F96-4EA8-A27E-CA9E2C72D6EF}"/>
    <dgm:cxn modelId="{C64C6C15-8AAD-4BE2-B6BF-AE8821D1FD17}" type="presOf" srcId="{8B2ABC38-8080-4AA9-8BF1-79391AC664A3}" destId="{EE36915B-EBD6-4B0A-9246-D60367138EA7}" srcOrd="0" destOrd="0" presId="urn:microsoft.com/office/officeart/2005/8/layout/hProcess9"/>
    <dgm:cxn modelId="{BD1F68A5-39F4-456B-90E1-C93F30E7C43B}" type="presOf" srcId="{24433831-97C3-457E-AC48-1696457ABCEC}" destId="{1E377A6C-2430-488B-ACCE-3F6C2BBED586}" srcOrd="0" destOrd="0" presId="urn:microsoft.com/office/officeart/2005/8/layout/hProcess9"/>
    <dgm:cxn modelId="{704847E1-CA24-4C0C-BE67-053E4233B67C}" srcId="{C26CEEDC-C239-4116-8C86-5731454A928F}" destId="{0CBCDB29-3C0A-4CA2-98E6-145903373374}" srcOrd="3" destOrd="0" parTransId="{3BC84753-FAE5-4641-B8EF-C3640207B9C1}" sibTransId="{9D70E106-DAE4-4D70-9E6F-BDA979F84264}"/>
    <dgm:cxn modelId="{761687AE-ECF1-4F98-B675-2774B4D85ED0}" srcId="{C26CEEDC-C239-4116-8C86-5731454A928F}" destId="{8B2ABC38-8080-4AA9-8BF1-79391AC664A3}" srcOrd="1" destOrd="0" parTransId="{E3EDE843-69B4-4170-9695-0CAB48950A92}" sibTransId="{E1C2EA6F-4520-4784-8FBD-FF5946848CA1}"/>
    <dgm:cxn modelId="{D677F95E-3904-4E0C-B0DD-1DD8A010FEFA}" type="presOf" srcId="{0CBCDB29-3C0A-4CA2-98E6-145903373374}" destId="{2ED06465-9F35-4F54-9F03-15AB527556DA}" srcOrd="0" destOrd="0" presId="urn:microsoft.com/office/officeart/2005/8/layout/hProcess9"/>
    <dgm:cxn modelId="{29DE3611-1402-4770-8A70-F4D5E095CA56}" type="presOf" srcId="{171CE797-7264-4A3B-A370-E9EA00CEB6BD}" destId="{EF59B0D0-30B4-4D2D-8F96-04BD5A16E4C9}" srcOrd="0" destOrd="0" presId="urn:microsoft.com/office/officeart/2005/8/layout/hProcess9"/>
    <dgm:cxn modelId="{E32D8BEC-5887-4471-A87A-9E08B9A0C888}" srcId="{C26CEEDC-C239-4116-8C86-5731454A928F}" destId="{171CE797-7264-4A3B-A370-E9EA00CEB6BD}" srcOrd="4" destOrd="0" parTransId="{B21477A5-8A0A-44C5-9C6E-F76CFB3BD572}" sibTransId="{721FACA8-C41C-414E-800E-EF06EB093A48}"/>
    <dgm:cxn modelId="{33F82B21-A46F-4F61-8880-32E3E6BB362D}" type="presParOf" srcId="{649FD911-B8A2-422D-9465-BF6094A79FD0}" destId="{6CE54BF6-67B6-4EEB-82CB-CD624F778A5A}" srcOrd="0" destOrd="0" presId="urn:microsoft.com/office/officeart/2005/8/layout/hProcess9"/>
    <dgm:cxn modelId="{52F4FA45-722C-43D2-A84B-BC2818DEA3A0}" type="presParOf" srcId="{649FD911-B8A2-422D-9465-BF6094A79FD0}" destId="{2FDBCE0B-228C-4977-92FF-92ADF6C27534}" srcOrd="1" destOrd="0" presId="urn:microsoft.com/office/officeart/2005/8/layout/hProcess9"/>
    <dgm:cxn modelId="{704E9929-EA53-4FA4-BCC4-E84E5276709F}" type="presParOf" srcId="{2FDBCE0B-228C-4977-92FF-92ADF6C27534}" destId="{1E377A6C-2430-488B-ACCE-3F6C2BBED586}" srcOrd="0" destOrd="0" presId="urn:microsoft.com/office/officeart/2005/8/layout/hProcess9"/>
    <dgm:cxn modelId="{B527EC77-F949-4968-9CEB-1711871AC292}" type="presParOf" srcId="{2FDBCE0B-228C-4977-92FF-92ADF6C27534}" destId="{E73981D6-E6CA-4C5A-A483-E3707C64ADC9}" srcOrd="1" destOrd="0" presId="urn:microsoft.com/office/officeart/2005/8/layout/hProcess9"/>
    <dgm:cxn modelId="{7BEFE151-0445-4441-A0C5-F98CF407B1F4}" type="presParOf" srcId="{2FDBCE0B-228C-4977-92FF-92ADF6C27534}" destId="{EE36915B-EBD6-4B0A-9246-D60367138EA7}" srcOrd="2" destOrd="0" presId="urn:microsoft.com/office/officeart/2005/8/layout/hProcess9"/>
    <dgm:cxn modelId="{6301B7AD-4A2B-496E-B250-CB82DAC7B442}" type="presParOf" srcId="{2FDBCE0B-228C-4977-92FF-92ADF6C27534}" destId="{BC46FA63-CF11-45E9-A747-303AD86D3C01}" srcOrd="3" destOrd="0" presId="urn:microsoft.com/office/officeart/2005/8/layout/hProcess9"/>
    <dgm:cxn modelId="{D5EB414E-B418-4439-883F-43FA42DB8406}" type="presParOf" srcId="{2FDBCE0B-228C-4977-92FF-92ADF6C27534}" destId="{0453D1C7-98E6-4C4B-AA08-29FD6B93B089}" srcOrd="4" destOrd="0" presId="urn:microsoft.com/office/officeart/2005/8/layout/hProcess9"/>
    <dgm:cxn modelId="{4C7B6640-0A57-4977-B60C-E7084543B00C}" type="presParOf" srcId="{2FDBCE0B-228C-4977-92FF-92ADF6C27534}" destId="{A957E6AD-354B-489B-AC90-09240C5AC193}" srcOrd="5" destOrd="0" presId="urn:microsoft.com/office/officeart/2005/8/layout/hProcess9"/>
    <dgm:cxn modelId="{260E6643-D43C-4B20-8F5C-9D1F19CAF6CB}" type="presParOf" srcId="{2FDBCE0B-228C-4977-92FF-92ADF6C27534}" destId="{2ED06465-9F35-4F54-9F03-15AB527556DA}" srcOrd="6" destOrd="0" presId="urn:microsoft.com/office/officeart/2005/8/layout/hProcess9"/>
    <dgm:cxn modelId="{7BAC5B6B-5A1A-4FAA-B487-AEA2285CB799}" type="presParOf" srcId="{2FDBCE0B-228C-4977-92FF-92ADF6C27534}" destId="{397B11D5-D301-4DEC-A4A3-04B2B10BCBDB}" srcOrd="7" destOrd="0" presId="urn:microsoft.com/office/officeart/2005/8/layout/hProcess9"/>
    <dgm:cxn modelId="{45DB647F-9FF4-4DE1-A9D6-F4AE239A30E3}" type="presParOf" srcId="{2FDBCE0B-228C-4977-92FF-92ADF6C27534}" destId="{EF59B0D0-30B4-4D2D-8F96-04BD5A16E4C9}"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E54BF6-67B6-4EEB-82CB-CD624F778A5A}">
      <dsp:nvSpPr>
        <dsp:cNvPr id="0" name=""/>
        <dsp:cNvSpPr/>
      </dsp:nvSpPr>
      <dsp:spPr>
        <a:xfrm>
          <a:off x="1237957" y="0"/>
          <a:ext cx="7015089" cy="406400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377A6C-2430-488B-ACCE-3F6C2BBED586}">
      <dsp:nvSpPr>
        <dsp:cNvPr id="0" name=""/>
        <dsp:cNvSpPr/>
      </dsp:nvSpPr>
      <dsp:spPr>
        <a:xfrm>
          <a:off x="3626" y="1219199"/>
          <a:ext cx="1585729" cy="16256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Articulation Compact</a:t>
          </a:r>
          <a:endParaRPr lang="en-US" sz="1600" kern="1200" dirty="0"/>
        </a:p>
      </dsp:txBody>
      <dsp:txXfrm>
        <a:off x="81035" y="1296608"/>
        <a:ext cx="1430911" cy="1470782"/>
      </dsp:txXfrm>
    </dsp:sp>
    <dsp:sp modelId="{EE36915B-EBD6-4B0A-9246-D60367138EA7}">
      <dsp:nvSpPr>
        <dsp:cNvPr id="0" name=""/>
        <dsp:cNvSpPr/>
      </dsp:nvSpPr>
      <dsp:spPr>
        <a:xfrm>
          <a:off x="1668642" y="1219199"/>
          <a:ext cx="1585729" cy="16256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Articulation Panels</a:t>
          </a:r>
          <a:endParaRPr lang="en-US" sz="1600" kern="1200" dirty="0"/>
        </a:p>
      </dsp:txBody>
      <dsp:txXfrm>
        <a:off x="1746051" y="1296608"/>
        <a:ext cx="1430911" cy="1470782"/>
      </dsp:txXfrm>
    </dsp:sp>
    <dsp:sp modelId="{0453D1C7-98E6-4C4B-AA08-29FD6B93B089}">
      <dsp:nvSpPr>
        <dsp:cNvPr id="0" name=""/>
        <dsp:cNvSpPr/>
      </dsp:nvSpPr>
      <dsp:spPr>
        <a:xfrm>
          <a:off x="3333658" y="1219199"/>
          <a:ext cx="1585729" cy="16256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Universities begin making changes in their gen. ed. requirements</a:t>
          </a:r>
          <a:endParaRPr lang="en-US" sz="1600" kern="1200" dirty="0"/>
        </a:p>
      </dsp:txBody>
      <dsp:txXfrm>
        <a:off x="3411067" y="1296608"/>
        <a:ext cx="1430911" cy="1470782"/>
      </dsp:txXfrm>
    </dsp:sp>
    <dsp:sp modelId="{2ED06465-9F35-4F54-9F03-15AB527556DA}">
      <dsp:nvSpPr>
        <dsp:cNvPr id="0" name=""/>
        <dsp:cNvSpPr/>
      </dsp:nvSpPr>
      <dsp:spPr>
        <a:xfrm>
          <a:off x="4998674" y="1219199"/>
          <a:ext cx="1585729" cy="16256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Committee on the Study of Undergraduate Education</a:t>
          </a:r>
          <a:endParaRPr lang="en-US" sz="1600" kern="1200" dirty="0"/>
        </a:p>
      </dsp:txBody>
      <dsp:txXfrm>
        <a:off x="5076083" y="1296608"/>
        <a:ext cx="1430911" cy="1470782"/>
      </dsp:txXfrm>
    </dsp:sp>
    <dsp:sp modelId="{EF59B0D0-30B4-4D2D-8F96-04BD5A16E4C9}">
      <dsp:nvSpPr>
        <dsp:cNvPr id="0" name=""/>
        <dsp:cNvSpPr/>
      </dsp:nvSpPr>
      <dsp:spPr>
        <a:xfrm>
          <a:off x="6663690" y="1219199"/>
          <a:ext cx="1585729" cy="1625600"/>
        </a:xfrm>
        <a:prstGeom prst="roundRect">
          <a:avLst/>
        </a:prstGeom>
        <a:solidFill>
          <a:schemeClr val="accent1">
            <a:hueOff val="0"/>
            <a:satOff val="0"/>
            <a:lumOff val="0"/>
            <a:alphaOff val="0"/>
          </a:schemeClr>
        </a:solidFill>
        <a:ln w="48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IAI General Education Core Curriculum into effect</a:t>
          </a:r>
          <a:endParaRPr lang="en-US" sz="1600" kern="1200" dirty="0"/>
        </a:p>
      </dsp:txBody>
      <dsp:txXfrm>
        <a:off x="6741099" y="1296608"/>
        <a:ext cx="1430911" cy="1470782"/>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i="0">
                <a:latin typeface="Lucida Sans Unicode" pitchFamily="34" charset="0"/>
              </a:defRPr>
            </a:lvl1pPr>
          </a:lstStyle>
          <a:p>
            <a:endParaRPr lang="en-US" dirty="0"/>
          </a:p>
        </p:txBody>
      </p:sp>
      <p:sp>
        <p:nvSpPr>
          <p:cNvPr id="9011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i="0">
                <a:latin typeface="Lucida Sans Unicode" pitchFamily="34" charset="0"/>
              </a:defRPr>
            </a:lvl1pPr>
          </a:lstStyle>
          <a:p>
            <a:fld id="{EE73B8C1-9B63-4B3D-BD2C-56F4C2AAA95E}" type="datetimeFigureOut">
              <a:rPr lang="en-US"/>
              <a:pPr/>
              <a:t>4/22/2015</a:t>
            </a:fld>
            <a:endParaRPr lang="en-US" dirty="0"/>
          </a:p>
        </p:txBody>
      </p:sp>
      <p:sp>
        <p:nvSpPr>
          <p:cNvPr id="9011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i="0">
                <a:latin typeface="Lucida Sans Unicode" pitchFamily="34" charset="0"/>
              </a:defRPr>
            </a:lvl1pPr>
          </a:lstStyle>
          <a:p>
            <a:endParaRPr lang="en-US" dirty="0"/>
          </a:p>
        </p:txBody>
      </p:sp>
      <p:sp>
        <p:nvSpPr>
          <p:cNvPr id="9011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i="0">
                <a:latin typeface="Lucida Sans Unicode" pitchFamily="34" charset="0"/>
              </a:defRPr>
            </a:lvl1pPr>
          </a:lstStyle>
          <a:p>
            <a:fld id="{6DE8C348-C821-47BF-B1C9-5A2B2522E537}" type="slidenum">
              <a:rPr lang="en-US"/>
              <a:pPr/>
              <a:t>‹#›</a:t>
            </a:fld>
            <a:endParaRPr lang="en-US" dirty="0"/>
          </a:p>
        </p:txBody>
      </p:sp>
    </p:spTree>
    <p:extLst>
      <p:ext uri="{BB962C8B-B14F-4D97-AF65-F5344CB8AC3E}">
        <p14:creationId xmlns:p14="http://schemas.microsoft.com/office/powerpoint/2010/main" val="25360865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200" i="0">
                <a:latin typeface="Lucida Sans Unicode" pitchFamily="34" charset="0"/>
              </a:defRPr>
            </a:lvl1pPr>
          </a:lstStyle>
          <a:p>
            <a:endParaRPr lang="en-US" dirty="0"/>
          </a:p>
        </p:txBody>
      </p:sp>
      <p:sp>
        <p:nvSpPr>
          <p:cNvPr id="481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200" i="0">
                <a:latin typeface="Lucida Sans Unicode" pitchFamily="34" charset="0"/>
              </a:defRPr>
            </a:lvl1pPr>
          </a:lstStyle>
          <a:p>
            <a:fld id="{907F02FE-4568-4140-A24F-B9CC1B5C222B}" type="datetimeFigureOut">
              <a:rPr lang="en-US"/>
              <a:pPr/>
              <a:t>4/22/2015</a:t>
            </a:fld>
            <a:endParaRPr lang="en-US" dirty="0"/>
          </a:p>
        </p:txBody>
      </p:sp>
      <p:sp>
        <p:nvSpPr>
          <p:cNvPr id="481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481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81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defRPr sz="1200" i="0">
                <a:latin typeface="Lucida Sans Unicode" pitchFamily="34" charset="0"/>
              </a:defRPr>
            </a:lvl1pPr>
          </a:lstStyle>
          <a:p>
            <a:endParaRPr lang="en-US" dirty="0"/>
          </a:p>
        </p:txBody>
      </p:sp>
      <p:sp>
        <p:nvSpPr>
          <p:cNvPr id="481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sz="1200" i="0">
                <a:latin typeface="Lucida Sans Unicode" pitchFamily="34" charset="0"/>
              </a:defRPr>
            </a:lvl1pPr>
          </a:lstStyle>
          <a:p>
            <a:fld id="{333CB262-2CC3-4BCD-9279-41D2607FC275}" type="slidenum">
              <a:rPr lang="en-US"/>
              <a:pPr/>
              <a:t>‹#›</a:t>
            </a:fld>
            <a:endParaRPr lang="en-US" dirty="0"/>
          </a:p>
        </p:txBody>
      </p:sp>
    </p:spTree>
    <p:extLst>
      <p:ext uri="{BB962C8B-B14F-4D97-AF65-F5344CB8AC3E}">
        <p14:creationId xmlns:p14="http://schemas.microsoft.com/office/powerpoint/2010/main" val="12887405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297680"/>
          </a:xfrm>
        </p:spPr>
        <p:txBody>
          <a:bodyPr>
            <a:noAutofit/>
          </a:bodyPr>
          <a:lstStyle/>
          <a:p>
            <a:pPr>
              <a:lnSpc>
                <a:spcPct val="90000"/>
              </a:lnSpc>
            </a:pPr>
            <a:r>
              <a:rPr lang="en-US" sz="700" baseline="0" dirty="0" smtClean="0"/>
              <a:t>1901: Articulation of courses &amp; programs between Illinois institutions begins</a:t>
            </a:r>
          </a:p>
          <a:p>
            <a:pPr>
              <a:lnSpc>
                <a:spcPct val="90000"/>
              </a:lnSpc>
            </a:pPr>
            <a:r>
              <a:rPr lang="en-US" sz="700" dirty="0" smtClean="0"/>
              <a:t>July, 1964 – IBHE Master Plan establishes a system of public community colleges across the state</a:t>
            </a:r>
          </a:p>
          <a:p>
            <a:pPr>
              <a:lnSpc>
                <a:spcPct val="90000"/>
              </a:lnSpc>
            </a:pPr>
            <a:r>
              <a:rPr lang="en-US" sz="700" dirty="0" smtClean="0"/>
              <a:t>1960s: The Articulation Compact: Proposed that community college transfer students who complete the AA or AS degrees be accepted as juniors, and as having satisfied the general education requirements of IL public universities. (9 of the 12 Illinois public universities accepted The Compact)</a:t>
            </a:r>
          </a:p>
          <a:p>
            <a:pPr>
              <a:lnSpc>
                <a:spcPct val="90000"/>
              </a:lnSpc>
            </a:pPr>
            <a:r>
              <a:rPr lang="en-US" sz="700" dirty="0" smtClean="0"/>
              <a:t>1970s &amp; 1980s: ICCB creates articulation panels; panel recommendations used by the Transfer Coordinators group (formed in 1971)</a:t>
            </a:r>
          </a:p>
          <a:p>
            <a:pPr>
              <a:lnSpc>
                <a:spcPct val="90000"/>
              </a:lnSpc>
            </a:pPr>
            <a:r>
              <a:rPr lang="en-US" sz="700" dirty="0" smtClean="0"/>
              <a:t>Late 1980s: Universities begin making changes in their gen. ed. requirements; leads to the requirement for community colleges to do the same in order for universities to continue honoring The Compact and leads to the development of the Model AA and AS Degrees</a:t>
            </a:r>
          </a:p>
          <a:p>
            <a:r>
              <a:rPr lang="en-US" sz="700" dirty="0" smtClean="0"/>
              <a:t>1989 – 1990 - Committee on the Study of Undergraduate Education</a:t>
            </a:r>
          </a:p>
          <a:p>
            <a:r>
              <a:rPr lang="en-US" sz="700" dirty="0" smtClean="0"/>
              <a:t>1990 - IBHE Policies on Transfer and Articulation</a:t>
            </a:r>
          </a:p>
          <a:p>
            <a:r>
              <a:rPr lang="en-US" sz="700" dirty="0" smtClean="0"/>
              <a:t>May 1992 Report to IBHE – provided statistical data on the rates of transfer &amp; </a:t>
            </a:r>
            <a:r>
              <a:rPr lang="en-US" sz="700" dirty="0" err="1" smtClean="0"/>
              <a:t>bacc</a:t>
            </a:r>
            <a:r>
              <a:rPr lang="en-US" sz="700" dirty="0" smtClean="0"/>
              <a:t>. completion; this report made the biggest impact on attracting the Board’s attention in undergraduate education and the May meeting eventually became known as the defining moment IAI was launched. September 1992 Plan – A 4-step action plan designed to further strengthen the existing policies on transfer &amp; articulation:</a:t>
            </a:r>
          </a:p>
          <a:p>
            <a:r>
              <a:rPr lang="en-US" sz="700" dirty="0" smtClean="0"/>
              <a:t>	1. Achieve endorsement of the Model AA and AS programs</a:t>
            </a:r>
          </a:p>
          <a:p>
            <a:r>
              <a:rPr lang="en-US" sz="700" dirty="0" smtClean="0"/>
              <a:t>	2. Achieve endorsement of a model general education curriculum</a:t>
            </a:r>
          </a:p>
          <a:p>
            <a:r>
              <a:rPr lang="en-US" sz="700" dirty="0" smtClean="0"/>
              <a:t>	3. Achieve endorsement of transfer courses</a:t>
            </a:r>
          </a:p>
          <a:p>
            <a:r>
              <a:rPr lang="en-US" sz="700" dirty="0" smtClean="0"/>
              <a:t>	4. Strengthen the articulation/transfer monitoring process</a:t>
            </a:r>
          </a:p>
          <a:p>
            <a:pPr>
              <a:lnSpc>
                <a:spcPct val="90000"/>
              </a:lnSpc>
            </a:pPr>
            <a:r>
              <a:rPr lang="en-US" sz="700" dirty="0" smtClean="0"/>
              <a:t>1992 – IAI Steering Panel established</a:t>
            </a:r>
          </a:p>
          <a:p>
            <a:pPr>
              <a:lnSpc>
                <a:spcPct val="90000"/>
              </a:lnSpc>
            </a:pPr>
            <a:r>
              <a:rPr lang="en-US" sz="700" dirty="0" smtClean="0"/>
              <a:t>1993 – General Education Panels and Technical Task Force established</a:t>
            </a:r>
          </a:p>
          <a:p>
            <a:pPr>
              <a:lnSpc>
                <a:spcPct val="90000"/>
              </a:lnSpc>
            </a:pPr>
            <a:r>
              <a:rPr lang="en-US" sz="700" dirty="0" smtClean="0"/>
              <a:t>1994 – IAI GECC endorsed</a:t>
            </a:r>
          </a:p>
          <a:p>
            <a:pPr>
              <a:lnSpc>
                <a:spcPct val="90000"/>
              </a:lnSpc>
            </a:pPr>
            <a:r>
              <a:rPr lang="en-US" sz="700" dirty="0" smtClean="0"/>
              <a:t>1998 – Statewide implementation of GECC and Major field courses</a:t>
            </a:r>
          </a:p>
          <a:p>
            <a:pPr marL="0" marR="0" indent="0" algn="l" defTabSz="914400" rtl="0" eaLnBrk="1" fontAlgn="base" latinLnBrk="0" hangingPunct="1">
              <a:lnSpc>
                <a:spcPct val="90000"/>
              </a:lnSpc>
              <a:spcBef>
                <a:spcPct val="30000"/>
              </a:spcBef>
              <a:spcAft>
                <a:spcPct val="0"/>
              </a:spcAft>
              <a:buClrTx/>
              <a:buSzTx/>
              <a:buFontTx/>
              <a:buNone/>
              <a:tabLst/>
              <a:defRPr/>
            </a:pPr>
            <a:r>
              <a:rPr lang="en-US" sz="700" dirty="0" smtClean="0"/>
              <a:t>Ongoing:  Institution-to-Institution articulation agreements for courses and programs (includes 2 + 2 agreements, course-to-course equivalencies)</a:t>
            </a:r>
          </a:p>
          <a:p>
            <a:pPr>
              <a:lnSpc>
                <a:spcPct val="90000"/>
              </a:lnSpc>
            </a:pPr>
            <a:endParaRPr lang="en-US" sz="700" dirty="0" smtClean="0"/>
          </a:p>
          <a:p>
            <a:pPr>
              <a:lnSpc>
                <a:spcPct val="90000"/>
              </a:lnSpc>
            </a:pPr>
            <a:r>
              <a:rPr lang="en-US" sz="700" dirty="0" smtClean="0"/>
              <a:t> What is IAI? </a:t>
            </a:r>
          </a:p>
          <a:p>
            <a:pPr marL="365760" indent="-256032" fontAlgn="auto">
              <a:spcAft>
                <a:spcPts val="0"/>
              </a:spcAft>
              <a:buFont typeface="Wingdings 3"/>
              <a:buChar char=""/>
              <a:defRPr/>
            </a:pPr>
            <a:r>
              <a:rPr lang="en-US" sz="700" dirty="0" smtClean="0"/>
              <a:t>Purpose: To facilitate transfer and baccalaureate degree completion of students among Illinois colleges and universities – public and private, associate and baccalaureate degree-granting</a:t>
            </a:r>
          </a:p>
          <a:p>
            <a:pPr marL="365760" indent="-256032" fontAlgn="auto">
              <a:spcAft>
                <a:spcPts val="0"/>
              </a:spcAft>
              <a:buFont typeface="Wingdings 3"/>
              <a:buChar char=""/>
              <a:defRPr/>
            </a:pPr>
            <a:r>
              <a:rPr lang="en-US" sz="700" dirty="0" smtClean="0"/>
              <a:t>Grew out of the IBHE’s policies on Transfer and Articulation adopted in September 1990; Policies contained three key concepts:</a:t>
            </a:r>
          </a:p>
          <a:p>
            <a:pPr marL="621792" lvl="1" fontAlgn="auto">
              <a:spcBef>
                <a:spcPts val="324"/>
              </a:spcBef>
              <a:spcAft>
                <a:spcPts val="0"/>
              </a:spcAft>
              <a:buFont typeface="Verdana"/>
              <a:buChar char="◦"/>
              <a:defRPr/>
            </a:pPr>
            <a:r>
              <a:rPr lang="en-US" sz="700" dirty="0" smtClean="0"/>
              <a:t>“associate and baccalaureate degree-granting institutions must be equal partners” in delivering lower-division courses</a:t>
            </a:r>
          </a:p>
          <a:p>
            <a:pPr marL="621792" lvl="1" fontAlgn="auto">
              <a:spcBef>
                <a:spcPts val="324"/>
              </a:spcBef>
              <a:spcAft>
                <a:spcPts val="0"/>
              </a:spcAft>
              <a:buFont typeface="Verdana"/>
              <a:buChar char="◦"/>
              <a:defRPr/>
            </a:pPr>
            <a:r>
              <a:rPr lang="en-US" sz="700" dirty="0" smtClean="0"/>
              <a:t>“faculties must take primary responsibility for developing and maintaining program and course articulation”</a:t>
            </a:r>
          </a:p>
          <a:p>
            <a:pPr marL="621792" lvl="1" fontAlgn="auto">
              <a:spcBef>
                <a:spcPts val="324"/>
              </a:spcBef>
              <a:spcAft>
                <a:spcPts val="0"/>
              </a:spcAft>
              <a:buFont typeface="Verdana"/>
              <a:buChar char="◦"/>
              <a:defRPr/>
            </a:pPr>
            <a:r>
              <a:rPr lang="en-US" sz="700" dirty="0" smtClean="0"/>
              <a:t>“institutions are expected to work together to assure that lower-division baccalaureate programs are comparable in scope, quality, and rigor”; comparable treatment for transfer and native students</a:t>
            </a:r>
          </a:p>
          <a:p>
            <a:pPr marL="365760" indent="-256032" fontAlgn="auto">
              <a:spcAft>
                <a:spcPts val="0"/>
              </a:spcAft>
              <a:buFont typeface="Wingdings 3"/>
              <a:buChar char=""/>
              <a:defRPr/>
            </a:pPr>
            <a:r>
              <a:rPr lang="en-US" sz="700" dirty="0" smtClean="0"/>
              <a:t>Why do it?  For the students! Each year about 30,000 students transfer from one Illinois school to another.</a:t>
            </a:r>
          </a:p>
        </p:txBody>
      </p:sp>
      <p:sp>
        <p:nvSpPr>
          <p:cNvPr id="4" name="Slide Number Placeholder 3"/>
          <p:cNvSpPr>
            <a:spLocks noGrp="1"/>
          </p:cNvSpPr>
          <p:nvPr>
            <p:ph type="sldNum" sz="quarter" idx="10"/>
          </p:nvPr>
        </p:nvSpPr>
        <p:spPr/>
        <p:txBody>
          <a:bodyPr/>
          <a:lstStyle/>
          <a:p>
            <a:fld id="{333CB262-2CC3-4BCD-9279-41D2607FC27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a:ln/>
        </p:spPr>
      </p:sp>
      <p:sp>
        <p:nvSpPr>
          <p:cNvPr id="1177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r>
              <a:rPr lang="en-US" dirty="0" smtClean="0"/>
              <a:t>Note involvement of Transfer Coordinators</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r>
              <a:rPr lang="en-US" dirty="0" smtClean="0"/>
              <a:t>The iTransfer</a:t>
            </a:r>
            <a:r>
              <a:rPr lang="en-US" baseline="0" dirty="0" smtClean="0"/>
              <a:t> website has been updated to reflect the results of all three rounds of the major directive.  You can demonstrate the major pages and show the drop down box that has been added to all major pages showing the names of all institutions that have agreed to the recommended courses listed for the major.  To demonstrate the Business major, click on this link: http://www.itransfer.org/iai/majors/default.aspx?file=iai&amp;section=students&amp;t=Bus&amp;p=Bus</a:t>
            </a:r>
          </a:p>
          <a:p>
            <a:endParaRPr lang="en-US" baseline="0" dirty="0" smtClean="0"/>
          </a:p>
          <a:p>
            <a:endParaRPr lang="en-US" baseline="0" dirty="0" smtClean="0"/>
          </a:p>
          <a:p>
            <a:r>
              <a:rPr lang="en-US" baseline="0" dirty="0" smtClean="0"/>
              <a:t>Guiding Principles for Major Directive Initiative:</a:t>
            </a:r>
          </a:p>
          <a:p>
            <a:pPr>
              <a:buFontTx/>
              <a:buChar char="-"/>
            </a:pPr>
            <a:r>
              <a:rPr lang="en-US" baseline="0" dirty="0" smtClean="0"/>
              <a:t>Community colleges and public universities are equal partners in the delivery of the first two years of post-secondary education and should work to make student transition as effective as possible.</a:t>
            </a:r>
          </a:p>
          <a:p>
            <a:pPr>
              <a:buFontTx/>
              <a:buChar char="-"/>
            </a:pPr>
            <a:r>
              <a:rPr lang="en-US" baseline="0" dirty="0" smtClean="0"/>
              <a:t>Recognition that undecided students face more challenges and require additional guidance and clarity.</a:t>
            </a:r>
          </a:p>
          <a:p>
            <a:pPr>
              <a:buFontTx/>
              <a:buChar char="-"/>
            </a:pPr>
            <a:r>
              <a:rPr lang="en-US" baseline="0" dirty="0" smtClean="0"/>
              <a:t>Existing transfer agreements are still the primary path for students once they know their intended transfer destination.</a:t>
            </a:r>
          </a:p>
          <a:p>
            <a:pPr>
              <a:buFontTx/>
              <a:buChar char="-"/>
            </a:pPr>
            <a:r>
              <a:rPr lang="en-US" baseline="0" dirty="0" smtClean="0"/>
              <a:t>Major process is iterative and faculty must remain up-to-date on disciplinary changes and continuously revise their courses based upon these changes.</a:t>
            </a:r>
            <a:endParaRPr lang="en-US" baseline="0" dirty="0"/>
          </a:p>
          <a:p>
            <a:pPr>
              <a:buFontTx/>
              <a:buChar char="-"/>
            </a:pPr>
            <a:r>
              <a:rPr lang="en-US" baseline="0" dirty="0" smtClean="0"/>
              <a:t>Transfer pathways using the major recommendation should NOT lengthen the time to degree for students.</a:t>
            </a:r>
          </a:p>
          <a:p>
            <a:pPr>
              <a:buFontTx/>
              <a:buChar char="-"/>
            </a:pPr>
            <a:endParaRPr lang="en-US" baseline="0"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3CB262-2CC3-4BCD-9279-41D2607FC275}" type="slidenum">
              <a:rPr lang="en-US" smtClean="0"/>
              <a:pPr/>
              <a:t>12</a:t>
            </a:fld>
            <a:endParaRPr lang="en-US" dirty="0"/>
          </a:p>
        </p:txBody>
      </p:sp>
    </p:spTree>
    <p:extLst>
      <p:ext uri="{BB962C8B-B14F-4D97-AF65-F5344CB8AC3E}">
        <p14:creationId xmlns:p14="http://schemas.microsoft.com/office/powerpoint/2010/main" val="558916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pPr>
              <a:defRPr/>
            </a:pPr>
            <a:fld id="{CD00AC53-2540-4579-B75E-4114A1D1F8BC}" type="datetimeFigureOut">
              <a:rPr lang="en-US" smtClean="0"/>
              <a:pPr>
                <a:defRPr/>
              </a:pPr>
              <a:t>4/22/2015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FEF4E93-94A0-4614-816D-3CB3E7B25F73}" type="slidenum">
              <a:rPr lang="en-US" smtClean="0"/>
              <a:pPr>
                <a:defRPr/>
              </a:pPr>
              <a:t>‹#›</a:t>
            </a:fld>
            <a:endParaRPr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35C27FBF-B610-4C23-AFE2-04BD980493C1}" type="datetimeFigureOut">
              <a:rPr lang="en-US" smtClean="0"/>
              <a:pPr>
                <a:defRPr/>
              </a:pPr>
              <a:t>4/22/2015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D077EE28-61F7-4ECC-9587-95A03410B8D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7AA0C1E-0756-486E-8828-5B82A6870AFE}" type="datetimeFigureOut">
              <a:rPr lang="en-US" smtClean="0"/>
              <a:pPr>
                <a:defRPr/>
              </a:pPr>
              <a:t>4/22/2015</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BAB2792-AA2A-4EB4-A913-47D5AF305C0D}"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fld id="{1D10ACDC-EC02-408E-8DD4-74B15ADA59DA}" type="datetimeFigureOut">
              <a:rPr lang="en-US" smtClean="0"/>
              <a:pPr>
                <a:defRPr/>
              </a:pPr>
              <a:t>4/22/2015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0470412-C7EE-47FD-9FD9-5378272B3ABB}"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fld id="{7CD2EE42-A723-4E1B-B426-5A71256E17BD}" type="datetimeFigureOut">
              <a:rPr lang="en-US" smtClean="0"/>
              <a:pPr>
                <a:defRPr/>
              </a:pPr>
              <a:t>4/22/2015</a:t>
            </a:fld>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1392D4C-7379-4070-8C35-DED1F1D6D75C}"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fld id="{B2E97355-426E-40D4-A0B4-8801442F693E}" type="datetimeFigureOut">
              <a:rPr lang="en-US" smtClean="0"/>
              <a:pPr>
                <a:defRPr/>
              </a:pPr>
              <a:t>4/22/2015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959A0BE-DAA9-495F-8ECA-AE21A2D7AEC7}"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fld id="{6CE04649-8ADC-4EDD-BE89-B8799AA3DDBD}" type="datetimeFigureOut">
              <a:rPr lang="en-US" smtClean="0"/>
              <a:pPr>
                <a:defRPr/>
              </a:pPr>
              <a:t>4/22/2015</a:t>
            </a:fld>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6BA0C516-C23E-44D3-83A7-DAC5923459E2}"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fld id="{0B4450DE-F49F-4128-A0E6-E5F4A51577BE}" type="datetimeFigureOut">
              <a:rPr lang="en-US" smtClean="0"/>
              <a:pPr>
                <a:defRPr/>
              </a:pPr>
              <a:t>4/22/2015</a:t>
            </a:fld>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4C81E0FE-303F-4397-9F5C-1B65E30E32B2}"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0310EFE-C5FC-4358-B1AC-F623DCD617B5}" type="datetimeFigureOut">
              <a:rPr lang="en-US" smtClean="0"/>
              <a:pPr>
                <a:defRPr/>
              </a:pPr>
              <a:t>4/22/2015</a:t>
            </a:fld>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8FE6EA42-0C13-4DF1-A9CC-E05B689CAF37}"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fld id="{80A8B748-A711-47AF-9357-D198512CD8A0}" type="datetimeFigureOut">
              <a:rPr lang="en-US" smtClean="0"/>
              <a:pPr>
                <a:defRPr/>
              </a:pPr>
              <a:t>4/22/2015</a:t>
            </a:fld>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06209303-36CD-4EE1-91B5-F098245EB952}" type="slidenum">
              <a:rPr lang="en-US" smtClean="0"/>
              <a:pPr>
                <a:defRPr/>
              </a:pPr>
              <a:t>‹#›</a:t>
            </a:fld>
            <a:endParaRPr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pPr>
              <a:defRPr/>
            </a:pPr>
            <a:fld id="{4A96E970-D783-48F6-8AE2-3E3D3BF81033}" type="datetimeFigureOut">
              <a:rPr lang="en-US" smtClean="0"/>
              <a:pPr>
                <a:defRPr/>
              </a:pPr>
              <a:t>4/22/2015</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pPr>
              <a:defRPr/>
            </a:pPr>
            <a:endParaRPr lang="en-US" dirty="0"/>
          </a:p>
        </p:txBody>
      </p:sp>
      <p:sp>
        <p:nvSpPr>
          <p:cNvPr id="7" name="Slide Number Placeholder 6"/>
          <p:cNvSpPr>
            <a:spLocks noGrp="1"/>
          </p:cNvSpPr>
          <p:nvPr>
            <p:ph type="sldNum" sz="quarter" idx="12"/>
          </p:nvPr>
        </p:nvSpPr>
        <p:spPr>
          <a:xfrm>
            <a:off x="8339328" y="1170432"/>
            <a:ext cx="733864" cy="201168"/>
          </a:xfrm>
        </p:spPr>
        <p:txBody>
          <a:bodyPr/>
          <a:lstStyle/>
          <a:p>
            <a:pPr>
              <a:defRPr/>
            </a:pPr>
            <a:fld id="{1D9366A7-3F57-439E-B575-1A86BF3EA8AB}"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fld id="{CD00AC53-2540-4579-B75E-4114A1D1F8BC}" type="datetimeFigureOut">
              <a:rPr lang="en-US" smtClean="0"/>
              <a:pPr>
                <a:defRPr/>
              </a:pPr>
              <a:t>4/22/2015</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7FEF4E93-94A0-4614-816D-3CB3E7B25F7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087" r:id="rId1"/>
    <p:sldLayoutId id="2147484088" r:id="rId2"/>
    <p:sldLayoutId id="2147484089" r:id="rId3"/>
    <p:sldLayoutId id="2147484090" r:id="rId4"/>
    <p:sldLayoutId id="2147484091" r:id="rId5"/>
    <p:sldLayoutId id="2147484092" r:id="rId6"/>
    <p:sldLayoutId id="2147484093" r:id="rId7"/>
    <p:sldLayoutId id="2147484094" r:id="rId8"/>
    <p:sldLayoutId id="2147484095" r:id="rId9"/>
    <p:sldLayoutId id="2147484096" r:id="rId10"/>
    <p:sldLayoutId id="2147484097"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transfer.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2" name="Picture 8" descr="Illinois Articulation Initiative"/>
          <p:cNvPicPr>
            <a:picLocks noChangeAspect="1" noChangeArrowheads="1"/>
          </p:cNvPicPr>
          <p:nvPr/>
        </p:nvPicPr>
        <p:blipFill>
          <a:blip r:embed="rId3" cstate="print"/>
          <a:srcRect/>
          <a:stretch>
            <a:fillRect/>
          </a:stretch>
        </p:blipFill>
        <p:spPr bwMode="auto">
          <a:xfrm>
            <a:off x="3630911" y="2583263"/>
            <a:ext cx="2285449" cy="2010432"/>
          </a:xfrm>
          <a:prstGeom prst="ellipse">
            <a:avLst/>
          </a:prstGeom>
          <a:ln>
            <a:noFill/>
          </a:ln>
          <a:effectLst>
            <a:softEdge rad="112500"/>
          </a:effectLst>
        </p:spPr>
      </p:pic>
      <p:sp>
        <p:nvSpPr>
          <p:cNvPr id="9229" name="Text Box 13"/>
          <p:cNvSpPr txBox="1">
            <a:spLocks noChangeArrowheads="1"/>
          </p:cNvSpPr>
          <p:nvPr/>
        </p:nvSpPr>
        <p:spPr bwMode="auto">
          <a:xfrm>
            <a:off x="2521226" y="4377531"/>
            <a:ext cx="3276600" cy="703263"/>
          </a:xfrm>
          <a:prstGeom prst="rect">
            <a:avLst/>
          </a:prstGeom>
          <a:noFill/>
          <a:ln w="9525">
            <a:noFill/>
            <a:miter lim="800000"/>
            <a:headEnd/>
            <a:tailEnd/>
          </a:ln>
          <a:effectLst/>
        </p:spPr>
        <p:txBody>
          <a:bodyPr>
            <a:spAutoFit/>
          </a:bodyPr>
          <a:lstStyle/>
          <a:p>
            <a:pPr algn="r"/>
            <a:r>
              <a:rPr lang="en-US" dirty="0" smtClean="0"/>
              <a:t> </a:t>
            </a:r>
            <a:endParaRPr lang="en-US" dirty="0"/>
          </a:p>
          <a:p>
            <a:pPr algn="r"/>
            <a:endParaRPr lang="en-US" dirty="0"/>
          </a:p>
        </p:txBody>
      </p:sp>
      <p:sp>
        <p:nvSpPr>
          <p:cNvPr id="9233" name="Rectangle 17"/>
          <p:cNvSpPr>
            <a:spLocks noGrp="1"/>
          </p:cNvSpPr>
          <p:nvPr>
            <p:ph type="ctrTitle"/>
          </p:nvPr>
        </p:nvSpPr>
        <p:spPr>
          <a:xfrm>
            <a:off x="884122" y="651934"/>
            <a:ext cx="7772400" cy="1829761"/>
          </a:xfrm>
        </p:spPr>
        <p:txBody>
          <a:bodyPr>
            <a:normAutofit fontScale="90000"/>
          </a:bodyPr>
          <a:lstStyle/>
          <a:p>
            <a:pPr algn="ctr"/>
            <a:r>
              <a:rPr lang="en-US" dirty="0" smtClean="0">
                <a:effectLst>
                  <a:outerShdw blurRad="38100" dist="38100" dir="2700000" algn="tl">
                    <a:srgbClr val="000000">
                      <a:alpha val="43137"/>
                    </a:srgbClr>
                  </a:outerShdw>
                </a:effectLst>
                <a:latin typeface="Book Antiqua" pitchFamily="18" charset="0"/>
              </a:rPr>
              <a:t>Illinois Articulation Initiative</a:t>
            </a:r>
            <a:br>
              <a:rPr lang="en-US" dirty="0" smtClean="0">
                <a:effectLst>
                  <a:outerShdw blurRad="38100" dist="38100" dir="2700000" algn="tl">
                    <a:srgbClr val="000000">
                      <a:alpha val="43137"/>
                    </a:srgbClr>
                  </a:outerShdw>
                </a:effectLst>
                <a:latin typeface="Book Antiqua" pitchFamily="18" charset="0"/>
              </a:rPr>
            </a:br>
            <a:r>
              <a:rPr lang="en-US" dirty="0" smtClean="0">
                <a:effectLst>
                  <a:outerShdw blurRad="38100" dist="38100" dir="2700000" algn="tl">
                    <a:srgbClr val="000000">
                      <a:alpha val="43137"/>
                    </a:srgbClr>
                  </a:outerShdw>
                </a:effectLst>
                <a:latin typeface="Book Antiqua" pitchFamily="18" charset="0"/>
              </a:rPr>
              <a:t>Early Childhood Education</a:t>
            </a:r>
            <a:endParaRPr lang="en-US" dirty="0">
              <a:effectLst>
                <a:outerShdw blurRad="38100" dist="38100" dir="2700000" algn="tl">
                  <a:srgbClr val="000000">
                    <a:alpha val="43137"/>
                  </a:srgbClr>
                </a:outerShdw>
              </a:effectLst>
              <a:latin typeface="Book Antiqua" pitchFamily="18" charset="0"/>
            </a:endParaRPr>
          </a:p>
        </p:txBody>
      </p:sp>
      <p:sp>
        <p:nvSpPr>
          <p:cNvPr id="2" name="Subtitle 1"/>
          <p:cNvSpPr>
            <a:spLocks noGrp="1"/>
          </p:cNvSpPr>
          <p:nvPr>
            <p:ph type="subTitle" idx="1"/>
          </p:nvPr>
        </p:nvSpPr>
        <p:spPr>
          <a:xfrm>
            <a:off x="1201379" y="5273041"/>
            <a:ext cx="7144511" cy="1189543"/>
          </a:xfrm>
        </p:spPr>
        <p:txBody>
          <a:bodyPr>
            <a:noAutofit/>
          </a:bodyPr>
          <a:lstStyle/>
          <a:p>
            <a:pPr algn="r"/>
            <a:endParaRPr lang="en-US" sz="1600" dirty="0" smtClean="0">
              <a:latin typeface="Book Antiqua" pitchFamily="18" charset="0"/>
            </a:endParaRPr>
          </a:p>
          <a:p>
            <a:pPr algn="r"/>
            <a:endParaRPr lang="en-US" sz="1600" dirty="0">
              <a:latin typeface="Book Antiqua" pitchFamily="18" charset="0"/>
            </a:endParaRPr>
          </a:p>
          <a:p>
            <a:pPr algn="ctr"/>
            <a:endParaRPr lang="en-US" sz="1600" dirty="0" smtClean="0">
              <a:solidFill>
                <a:schemeClr val="tx1"/>
              </a:solidFill>
              <a:latin typeface="Book Antiqua" pitchFamily="18" charset="0"/>
            </a:endParaRPr>
          </a:p>
          <a:p>
            <a:pPr algn="ctr"/>
            <a:endParaRPr lang="en-US" sz="1600" dirty="0">
              <a:solidFill>
                <a:schemeClr val="tx1"/>
              </a:solidFill>
              <a:latin typeface="Times New Roman" panose="02020603050405020304" pitchFamily="18" charset="0"/>
              <a:cs typeface="Times New Roman" panose="02020603050405020304" pitchFamily="18" charset="0"/>
            </a:endParaRPr>
          </a:p>
          <a:p>
            <a:pPr algn="ctr"/>
            <a:r>
              <a:rPr lang="en-US" sz="1600" dirty="0" smtClean="0">
                <a:solidFill>
                  <a:schemeClr val="tx1"/>
                </a:solidFill>
                <a:latin typeface="Times New Roman" panose="02020603050405020304" pitchFamily="18" charset="0"/>
                <a:cs typeface="Times New Roman" panose="02020603050405020304" pitchFamily="18" charset="0"/>
              </a:rPr>
              <a:t>Dr. Ashley Becker</a:t>
            </a:r>
          </a:p>
          <a:p>
            <a:pPr algn="ctr"/>
            <a:r>
              <a:rPr lang="en-US" sz="1600" dirty="0" smtClean="0">
                <a:solidFill>
                  <a:schemeClr val="tx1"/>
                </a:solidFill>
                <a:latin typeface="Times New Roman" panose="02020603050405020304" pitchFamily="18" charset="0"/>
                <a:cs typeface="Times New Roman" panose="02020603050405020304" pitchFamily="18" charset="0"/>
              </a:rPr>
              <a:t>Director for Academic Affairs</a:t>
            </a:r>
          </a:p>
          <a:p>
            <a:pPr algn="ctr"/>
            <a:r>
              <a:rPr lang="en-US" sz="1600" dirty="0" smtClean="0">
                <a:solidFill>
                  <a:schemeClr val="tx1"/>
                </a:solidFill>
                <a:latin typeface="Times New Roman" panose="02020603050405020304" pitchFamily="18" charset="0"/>
                <a:cs typeface="Times New Roman" panose="02020603050405020304" pitchFamily="18" charset="0"/>
              </a:rPr>
              <a:t>Illinois Community College Board</a:t>
            </a:r>
            <a:r>
              <a:rPr lang="en-US" sz="1600" dirty="0" smtClean="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endParaRPr lang="en-US" sz="1600" dirty="0">
              <a:solidFill>
                <a:schemeClr val="tx1"/>
              </a:solidFill>
              <a:effectLst>
                <a:outerShdw blurRad="38100" dist="38100" dir="2700000" algn="tl">
                  <a:srgbClr val="000000">
                    <a:alpha val="43137"/>
                  </a:srgbClr>
                </a:outerShdw>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Early Childhood Education</a:t>
            </a:r>
            <a:endParaRPr lang="en-US" dirty="0"/>
          </a:p>
        </p:txBody>
      </p:sp>
      <p:sp>
        <p:nvSpPr>
          <p:cNvPr id="3" name="Content Placeholder 2"/>
          <p:cNvSpPr>
            <a:spLocks noGrp="1"/>
          </p:cNvSpPr>
          <p:nvPr>
            <p:ph idx="1"/>
          </p:nvPr>
        </p:nvSpPr>
        <p:spPr/>
        <p:txBody>
          <a:bodyPr>
            <a:normAutofit lnSpcReduction="10000"/>
          </a:bodyPr>
          <a:lstStyle/>
          <a:p>
            <a:r>
              <a:rPr lang="en-US" b="1" dirty="0"/>
              <a:t>The Early Childhood Education Major Panel was reconvened in the Summer of 2014. </a:t>
            </a:r>
            <a:endParaRPr lang="en-US" b="1" dirty="0" smtClean="0"/>
          </a:p>
          <a:p>
            <a:pPr marL="118872" indent="0">
              <a:buNone/>
            </a:pPr>
            <a:endParaRPr lang="en-US" b="1" dirty="0" smtClean="0"/>
          </a:p>
          <a:p>
            <a:r>
              <a:rPr lang="en-US" b="1" dirty="0" smtClean="0"/>
              <a:t>The ECE Major Panel began reviewing courses this Spring.  </a:t>
            </a:r>
          </a:p>
          <a:p>
            <a:endParaRPr lang="en-US" b="1" dirty="0"/>
          </a:p>
          <a:p>
            <a:r>
              <a:rPr lang="en-US" b="1" dirty="0" smtClean="0"/>
              <a:t>The ECE Major Panel is in the process of developing a second recommended course to be accept as credit toward the major at the receiving institutions.  </a:t>
            </a:r>
            <a:endParaRPr lang="en-US" dirty="0"/>
          </a:p>
        </p:txBody>
      </p:sp>
    </p:spTree>
    <p:extLst>
      <p:ext uri="{BB962C8B-B14F-4D97-AF65-F5344CB8AC3E}">
        <p14:creationId xmlns:p14="http://schemas.microsoft.com/office/powerpoint/2010/main" val="3346674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ECE IAI Major Course Recommendations</a:t>
            </a:r>
            <a:endParaRPr lang="en-US" dirty="0"/>
          </a:p>
        </p:txBody>
      </p:sp>
      <p:sp>
        <p:nvSpPr>
          <p:cNvPr id="3" name="Content Placeholder 2"/>
          <p:cNvSpPr>
            <a:spLocks noGrp="1"/>
          </p:cNvSpPr>
          <p:nvPr>
            <p:ph idx="1"/>
          </p:nvPr>
        </p:nvSpPr>
        <p:spPr/>
        <p:txBody>
          <a:bodyPr/>
          <a:lstStyle/>
          <a:p>
            <a:r>
              <a:rPr lang="en-US" dirty="0" smtClean="0"/>
              <a:t>ECE 912- Child Growth and Development</a:t>
            </a:r>
          </a:p>
          <a:p>
            <a:pPr lvl="1"/>
            <a:r>
              <a:rPr lang="en-US" dirty="0" smtClean="0"/>
              <a:t>So far three colleges have been approved to offer this course starting in the Fall of 2015.  </a:t>
            </a:r>
          </a:p>
          <a:p>
            <a:pPr lvl="1"/>
            <a:endParaRPr lang="en-US" dirty="0"/>
          </a:p>
        </p:txBody>
      </p:sp>
    </p:spTree>
    <p:extLst>
      <p:ext uri="{BB962C8B-B14F-4D97-AF65-F5344CB8AC3E}">
        <p14:creationId xmlns:p14="http://schemas.microsoft.com/office/powerpoint/2010/main" val="85570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ECE Future Initiatives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Currently the ECE panel is working on creating their second descriptor.  </a:t>
            </a:r>
          </a:p>
          <a:p>
            <a:endParaRPr lang="en-US" dirty="0"/>
          </a:p>
          <a:p>
            <a:r>
              <a:rPr lang="en-US" dirty="0" smtClean="0"/>
              <a:t>The panel hopes to have a second descriptor ready for the 2015 Fall submission.</a:t>
            </a:r>
          </a:p>
          <a:p>
            <a:endParaRPr lang="en-US" dirty="0"/>
          </a:p>
          <a:p>
            <a:r>
              <a:rPr lang="en-US" dirty="0" smtClean="0"/>
              <a:t>The panel is also working on creating their course approval criteria.  This criteria will assist institutions when submitting their courses to the panel.</a:t>
            </a:r>
          </a:p>
          <a:p>
            <a:endParaRPr lang="en-US" dirty="0"/>
          </a:p>
          <a:p>
            <a:r>
              <a:rPr lang="en-US" dirty="0" smtClean="0"/>
              <a:t>The panel is also working with an outside work group on the alignment of the Gateways Credentials to institutional programs.  This work has been on ongoing work in progress for about one year.  </a:t>
            </a:r>
            <a:endParaRPr lang="en-US" dirty="0"/>
          </a:p>
        </p:txBody>
      </p:sp>
    </p:spTree>
    <p:extLst>
      <p:ext uri="{BB962C8B-B14F-4D97-AF65-F5344CB8AC3E}">
        <p14:creationId xmlns:p14="http://schemas.microsoft.com/office/powerpoint/2010/main" val="3450914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22" name="Picture 8" descr="Illinois Articulation Initiative"/>
          <p:cNvPicPr>
            <a:picLocks noChangeAspect="1" noChangeArrowheads="1"/>
          </p:cNvPicPr>
          <p:nvPr/>
        </p:nvPicPr>
        <p:blipFill>
          <a:blip r:embed="rId3" cstate="print"/>
          <a:srcRect/>
          <a:stretch>
            <a:fillRect/>
          </a:stretch>
        </p:blipFill>
        <p:spPr bwMode="auto">
          <a:xfrm>
            <a:off x="686116" y="1430166"/>
            <a:ext cx="1767015" cy="1533167"/>
          </a:xfrm>
          <a:prstGeom prst="roundRect">
            <a:avLst>
              <a:gd name="adj" fmla="val 16667"/>
            </a:avLst>
          </a:prstGeom>
          <a:ln>
            <a:noFill/>
          </a:ln>
          <a:effectLst>
            <a:outerShdw blurRad="190500" dist="228600" dir="2700000" algn="ctr">
              <a:srgbClr val="000000">
                <a:alpha val="30000"/>
              </a:srgbClr>
            </a:outerShdw>
            <a:reflection blurRad="6350" stA="50000" endA="300" endPos="55000" dir="5400000" sy="-100000" algn="bl" rotWithShape="0"/>
          </a:effectLst>
          <a:scene3d>
            <a:camera prst="orthographicFront">
              <a:rot lat="0" lon="0" rev="0"/>
            </a:camera>
            <a:lightRig rig="glow" dir="t">
              <a:rot lat="0" lon="0" rev="4800000"/>
            </a:lightRig>
          </a:scene3d>
          <a:sp3d prstMaterial="matte">
            <a:bevelT w="127000" h="63500"/>
          </a:sp3d>
        </p:spPr>
      </p:pic>
      <p:sp>
        <p:nvSpPr>
          <p:cNvPr id="9233" name="Rectangle 17"/>
          <p:cNvSpPr>
            <a:spLocks noGrp="1"/>
          </p:cNvSpPr>
          <p:nvPr>
            <p:ph type="ctrTitle"/>
          </p:nvPr>
        </p:nvSpPr>
        <p:spPr>
          <a:xfrm>
            <a:off x="411956" y="135467"/>
            <a:ext cx="8305800" cy="1952935"/>
          </a:xfrm>
        </p:spPr>
        <p:txBody>
          <a:bodyPr/>
          <a:lstStyle/>
          <a:p>
            <a:pPr algn="ctr"/>
            <a:r>
              <a:rPr lang="en-US" dirty="0" smtClean="0">
                <a:effectLst>
                  <a:outerShdw blurRad="38100" dist="38100" dir="2700000" algn="tl">
                    <a:srgbClr val="000000">
                      <a:alpha val="43137"/>
                    </a:srgbClr>
                  </a:outerShdw>
                </a:effectLst>
                <a:latin typeface="Book Antiqua" pitchFamily="18" charset="0"/>
              </a:rPr>
              <a:t>Illinois Articulation Initiative</a:t>
            </a:r>
            <a:endParaRPr lang="en-US" dirty="0">
              <a:effectLst>
                <a:outerShdw blurRad="38100" dist="38100" dir="2700000" algn="tl">
                  <a:srgbClr val="000000">
                    <a:alpha val="43137"/>
                  </a:srgbClr>
                </a:outerShdw>
              </a:effectLst>
              <a:latin typeface="Book Antiqua" pitchFamily="18" charset="0"/>
            </a:endParaRPr>
          </a:p>
        </p:txBody>
      </p:sp>
      <p:sp>
        <p:nvSpPr>
          <p:cNvPr id="2" name="Subtitle 1"/>
          <p:cNvSpPr>
            <a:spLocks noGrp="1"/>
          </p:cNvSpPr>
          <p:nvPr>
            <p:ph type="subTitle" idx="1"/>
          </p:nvPr>
        </p:nvSpPr>
        <p:spPr>
          <a:xfrm>
            <a:off x="1516244" y="5105400"/>
            <a:ext cx="6400800" cy="1752600"/>
          </a:xfrm>
        </p:spPr>
        <p:txBody>
          <a:bodyPr>
            <a:normAutofit lnSpcReduction="10000"/>
          </a:bodyPr>
          <a:lstStyle/>
          <a:p>
            <a:pPr algn="ctr"/>
            <a:r>
              <a:rPr lang="en-US" sz="16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Malinda Aiello</a:t>
            </a:r>
          </a:p>
          <a:p>
            <a:pPr algn="ctr"/>
            <a:r>
              <a:rPr lang="en-US" sz="16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Assistant Director for Academic Affairs</a:t>
            </a:r>
          </a:p>
          <a:p>
            <a:pPr algn="ctr"/>
            <a:r>
              <a:rPr lang="en-US" sz="160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Illinois Board of Higher Education</a:t>
            </a:r>
          </a:p>
          <a:p>
            <a:pPr algn="ctr"/>
            <a:endParaRPr lang="en-US" sz="1800" dirty="0" smtClean="0">
              <a:latin typeface="Times New Roman" panose="02020603050405020304" pitchFamily="18" charset="0"/>
              <a:cs typeface="Times New Roman" panose="02020603050405020304" pitchFamily="18" charset="0"/>
            </a:endParaRPr>
          </a:p>
          <a:p>
            <a:pPr algn="ctr"/>
            <a:r>
              <a:rPr lang="en-US" sz="1800" dirty="0" smtClean="0">
                <a:latin typeface="Times New Roman" panose="02020603050405020304" pitchFamily="18" charset="0"/>
                <a:cs typeface="Times New Roman" panose="02020603050405020304" pitchFamily="18" charset="0"/>
              </a:rPr>
              <a:t>Ashley Becker, Ph.D. </a:t>
            </a:r>
          </a:p>
          <a:p>
            <a:pPr algn="ctr"/>
            <a:r>
              <a:rPr lang="en-US" sz="1800" dirty="0" smtClean="0">
                <a:latin typeface="Times New Roman" panose="02020603050405020304" pitchFamily="18" charset="0"/>
                <a:cs typeface="Times New Roman" panose="02020603050405020304" pitchFamily="18" charset="0"/>
              </a:rPr>
              <a:t>Director for Academic Affairs</a:t>
            </a:r>
          </a:p>
          <a:p>
            <a:pPr algn="ctr"/>
            <a:r>
              <a:rPr lang="en-US" sz="1800" dirty="0" smtClean="0">
                <a:latin typeface="Times New Roman" panose="02020603050405020304" pitchFamily="18" charset="0"/>
                <a:cs typeface="Times New Roman" panose="02020603050405020304" pitchFamily="18" charset="0"/>
              </a:rPr>
              <a:t>Illinois Community College Board</a:t>
            </a:r>
            <a:r>
              <a:rPr lang="en-US" sz="1800" dirty="0" smtClean="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endParaRPr lang="en-US" sz="18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70293" y="1430166"/>
            <a:ext cx="1844090" cy="1533167"/>
          </a:xfrm>
          <a:prstGeom prst="roundRect">
            <a:avLst>
              <a:gd name="adj" fmla="val 16667"/>
            </a:avLst>
          </a:prstGeom>
          <a:ln>
            <a:noFill/>
          </a:ln>
          <a:effectLst>
            <a:outerShdw blurRad="76200" dist="38100" dir="7800000" algn="tl" rotWithShape="0">
              <a:srgbClr val="000000">
                <a:alpha val="40000"/>
              </a:srgbClr>
            </a:outerShdw>
            <a:reflection blurRad="6350" stA="50000" endA="300" endPos="55000" dir="5400000" sy="-100000" algn="bl" rotWithShape="0"/>
          </a:effectLst>
          <a:scene3d>
            <a:camera prst="orthographicFront"/>
            <a:lightRig rig="contrasting" dir="t">
              <a:rot lat="0" lon="0" rev="4200000"/>
            </a:lightRig>
          </a:scene3d>
          <a:sp3d prstMaterial="plastic">
            <a:bevelT w="381000" h="114300" prst="relaxedInset"/>
            <a:contourClr>
              <a:srgbClr val="969696"/>
            </a:contourClr>
          </a:sp3d>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24334" y="3729563"/>
            <a:ext cx="5384621" cy="753533"/>
          </a:xfrm>
          <a:prstGeom prst="roundRect">
            <a:avLst>
              <a:gd name="adj" fmla="val 16667"/>
            </a:avLst>
          </a:prstGeom>
          <a:ln>
            <a:noFill/>
          </a:ln>
          <a:effectLst>
            <a:outerShdw blurRad="76200" dist="38100" dir="7800000" algn="tl" rotWithShape="0">
              <a:srgbClr val="000000">
                <a:alpha val="40000"/>
              </a:srgbClr>
            </a:outerShdw>
            <a:reflection blurRad="6350" stA="50000" endA="300" endPos="55500" dist="50800" dir="5400000" sy="-100000" algn="bl" rotWithShape="0"/>
          </a:effectLst>
          <a:scene3d>
            <a:camera prst="orthographicFront"/>
            <a:lightRig rig="contrasting" dir="t">
              <a:rot lat="0" lon="0" rev="4200000"/>
            </a:lightRig>
          </a:scene3d>
          <a:sp3d prstMaterial="plastic">
            <a:bevelT w="381000" h="114300" prst="relaxedInset"/>
            <a:contourClr>
              <a:srgbClr val="969696"/>
            </a:contourClr>
          </a:sp3d>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781798" y="1430167"/>
            <a:ext cx="1743316" cy="1533166"/>
          </a:xfrm>
          <a:prstGeom prst="roundRect">
            <a:avLst>
              <a:gd name="adj" fmla="val 16667"/>
            </a:avLst>
          </a:prstGeom>
          <a:ln>
            <a:noFill/>
          </a:ln>
          <a:effectLst>
            <a:outerShdw blurRad="76200" dist="38100" dir="7800000" algn="tl" rotWithShape="0">
              <a:srgbClr val="000000">
                <a:alpha val="40000"/>
              </a:srgbClr>
            </a:outerShdw>
            <a:reflection blurRad="6350" stA="50000" endA="300" endPos="55000" dir="5400000" sy="-100000" algn="bl" rotWithShape="0"/>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32995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ook Antiqua" pitchFamily="18" charset="0"/>
              </a:rPr>
              <a:t>History of Transfer</a:t>
            </a:r>
            <a:endParaRPr lang="en-US" dirty="0">
              <a:latin typeface="Book Antiqua" pitchFamily="18" charset="0"/>
            </a:endParaRPr>
          </a:p>
        </p:txBody>
      </p:sp>
      <p:graphicFrame>
        <p:nvGraphicFramePr>
          <p:cNvPr id="11" name="Diagram 10"/>
          <p:cNvGraphicFramePr/>
          <p:nvPr/>
        </p:nvGraphicFramePr>
        <p:xfrm>
          <a:off x="375138" y="1479062"/>
          <a:ext cx="8253047"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p:cNvSpPr txBox="1"/>
          <p:nvPr/>
        </p:nvSpPr>
        <p:spPr>
          <a:xfrm>
            <a:off x="599658" y="2151447"/>
            <a:ext cx="1137138" cy="338554"/>
          </a:xfrm>
          <a:prstGeom prst="rect">
            <a:avLst/>
          </a:prstGeom>
          <a:noFill/>
        </p:spPr>
        <p:txBody>
          <a:bodyPr wrap="square" rtlCol="0">
            <a:spAutoFit/>
          </a:bodyPr>
          <a:lstStyle/>
          <a:p>
            <a:r>
              <a:rPr lang="en-US" dirty="0" smtClean="0"/>
              <a:t>1960s</a:t>
            </a:r>
            <a:endParaRPr lang="en-US" dirty="0"/>
          </a:p>
        </p:txBody>
      </p:sp>
      <p:sp>
        <p:nvSpPr>
          <p:cNvPr id="13" name="TextBox 12"/>
          <p:cNvSpPr txBox="1"/>
          <p:nvPr/>
        </p:nvSpPr>
        <p:spPr>
          <a:xfrm>
            <a:off x="2118166" y="2159151"/>
            <a:ext cx="1481561" cy="338554"/>
          </a:xfrm>
          <a:prstGeom prst="rect">
            <a:avLst/>
          </a:prstGeom>
          <a:noFill/>
        </p:spPr>
        <p:txBody>
          <a:bodyPr wrap="square" rtlCol="0">
            <a:spAutoFit/>
          </a:bodyPr>
          <a:lstStyle/>
          <a:p>
            <a:r>
              <a:rPr lang="en-US" dirty="0" smtClean="0"/>
              <a:t>1970s-1980s</a:t>
            </a:r>
            <a:endParaRPr lang="en-US" dirty="0"/>
          </a:p>
        </p:txBody>
      </p:sp>
      <p:sp>
        <p:nvSpPr>
          <p:cNvPr id="14" name="TextBox 13"/>
          <p:cNvSpPr txBox="1"/>
          <p:nvPr/>
        </p:nvSpPr>
        <p:spPr>
          <a:xfrm>
            <a:off x="3869952" y="2166855"/>
            <a:ext cx="1312984" cy="338554"/>
          </a:xfrm>
          <a:prstGeom prst="rect">
            <a:avLst/>
          </a:prstGeom>
          <a:noFill/>
        </p:spPr>
        <p:txBody>
          <a:bodyPr wrap="square" rtlCol="0">
            <a:spAutoFit/>
          </a:bodyPr>
          <a:lstStyle/>
          <a:p>
            <a:r>
              <a:rPr lang="en-US" dirty="0" smtClean="0"/>
              <a:t>Late 1980s</a:t>
            </a:r>
            <a:endParaRPr lang="en-US" dirty="0"/>
          </a:p>
        </p:txBody>
      </p:sp>
      <p:sp>
        <p:nvSpPr>
          <p:cNvPr id="15" name="Rectangle 3"/>
          <p:cNvSpPr txBox="1">
            <a:spLocks/>
          </p:cNvSpPr>
          <p:nvPr/>
        </p:nvSpPr>
        <p:spPr bwMode="auto">
          <a:xfrm>
            <a:off x="599658" y="5317067"/>
            <a:ext cx="8229600" cy="10081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65125" marR="0" lvl="0" indent="-255588" defTabSz="914400" rtl="0" eaLnBrk="1" fontAlgn="base" latinLnBrk="0" hangingPunct="1">
              <a:lnSpc>
                <a:spcPct val="100000"/>
              </a:lnSpc>
              <a:spcBef>
                <a:spcPts val="400"/>
              </a:spcBef>
              <a:spcAft>
                <a:spcPct val="0"/>
              </a:spcAft>
              <a:buClr>
                <a:schemeClr val="accent1"/>
              </a:buClr>
              <a:buSzPct val="68000"/>
              <a:buFont typeface="Wingdings 3" pitchFamily="18" charset="2"/>
              <a:buChar char=""/>
              <a:tabLst/>
              <a:defRPr/>
            </a:pPr>
            <a:r>
              <a:rPr kumimoji="0" lang="en-US" sz="2700" b="1" i="0" u="none" strike="noStrike" kern="0" cap="none" spc="0" normalizeH="0" baseline="0" noProof="0" dirty="0" smtClean="0">
                <a:ln>
                  <a:noFill/>
                </a:ln>
                <a:solidFill>
                  <a:schemeClr val="tx1"/>
                </a:solidFill>
                <a:effectLst/>
                <a:uLnTx/>
                <a:uFillTx/>
                <a:latin typeface="Book Antiqua" pitchFamily="18" charset="0"/>
                <a:cs typeface="+mn-cs"/>
              </a:rPr>
              <a:t>Purpose of IAI:</a:t>
            </a:r>
            <a:r>
              <a:rPr kumimoji="0" lang="en-US" sz="2700" b="0" i="0" u="none" strike="noStrike" kern="0" cap="none" spc="0" normalizeH="0" baseline="0" noProof="0" dirty="0" smtClean="0">
                <a:ln>
                  <a:noFill/>
                </a:ln>
                <a:solidFill>
                  <a:schemeClr val="tx1"/>
                </a:solidFill>
                <a:effectLst/>
                <a:uLnTx/>
                <a:uFillTx/>
                <a:latin typeface="Book Antiqua" pitchFamily="18" charset="0"/>
                <a:cs typeface="+mn-cs"/>
              </a:rPr>
              <a:t> To facilitate transfer &amp; baccalaureate degree completion among Illinois students</a:t>
            </a:r>
          </a:p>
        </p:txBody>
      </p:sp>
      <p:sp>
        <p:nvSpPr>
          <p:cNvPr id="16" name="TextBox 15"/>
          <p:cNvSpPr txBox="1"/>
          <p:nvPr/>
        </p:nvSpPr>
        <p:spPr>
          <a:xfrm>
            <a:off x="7147516" y="2220781"/>
            <a:ext cx="1312984" cy="338554"/>
          </a:xfrm>
          <a:prstGeom prst="rect">
            <a:avLst/>
          </a:prstGeom>
          <a:noFill/>
        </p:spPr>
        <p:txBody>
          <a:bodyPr wrap="square" rtlCol="0">
            <a:spAutoFit/>
          </a:bodyPr>
          <a:lstStyle/>
          <a:p>
            <a:r>
              <a:rPr lang="en-US" dirty="0" smtClean="0"/>
              <a:t>1998</a:t>
            </a:r>
            <a:endParaRPr lang="en-US" dirty="0"/>
          </a:p>
        </p:txBody>
      </p:sp>
      <p:sp>
        <p:nvSpPr>
          <p:cNvPr id="17" name="TextBox 16"/>
          <p:cNvSpPr txBox="1"/>
          <p:nvPr/>
        </p:nvSpPr>
        <p:spPr>
          <a:xfrm>
            <a:off x="5515486" y="2179047"/>
            <a:ext cx="1312984" cy="338554"/>
          </a:xfrm>
          <a:prstGeom prst="rect">
            <a:avLst/>
          </a:prstGeom>
          <a:noFill/>
        </p:spPr>
        <p:txBody>
          <a:bodyPr wrap="square" rtlCol="0">
            <a:spAutoFit/>
          </a:bodyPr>
          <a:lstStyle/>
          <a:p>
            <a:r>
              <a:rPr lang="en-US" dirty="0" smtClean="0"/>
              <a:t>1990</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fontAlgn="auto">
              <a:spcAft>
                <a:spcPts val="0"/>
              </a:spcAft>
              <a:defRPr/>
            </a:pPr>
            <a:r>
              <a:rPr lang="en-US" dirty="0" smtClean="0"/>
              <a:t>Types of Transfer Students</a:t>
            </a:r>
            <a:endParaRPr lang="en-US" dirty="0"/>
          </a:p>
        </p:txBody>
      </p:sp>
      <p:sp>
        <p:nvSpPr>
          <p:cNvPr id="27650" name="Content Placeholder 1"/>
          <p:cNvSpPr>
            <a:spLocks noGrp="1"/>
          </p:cNvSpPr>
          <p:nvPr>
            <p:ph idx="1"/>
          </p:nvPr>
        </p:nvSpPr>
        <p:spPr/>
        <p:txBody>
          <a:bodyPr>
            <a:normAutofit lnSpcReduction="10000"/>
          </a:bodyPr>
          <a:lstStyle/>
          <a:p>
            <a:pPr marL="0" indent="0">
              <a:buNone/>
            </a:pPr>
            <a:r>
              <a:rPr lang="en-US" dirty="0" smtClean="0"/>
              <a:t>There are four basic categories of transfer students.</a:t>
            </a:r>
          </a:p>
          <a:p>
            <a:pPr lvl="1"/>
            <a:r>
              <a:rPr lang="en-US" dirty="0" smtClean="0"/>
              <a:t>Students who know their intended transfer institution and their major.</a:t>
            </a:r>
          </a:p>
          <a:p>
            <a:pPr lvl="1"/>
            <a:r>
              <a:rPr lang="en-US" dirty="0" smtClean="0"/>
              <a:t>Students who have an intended transfer institution but are undecided about a major.</a:t>
            </a:r>
          </a:p>
          <a:p>
            <a:pPr lvl="1"/>
            <a:r>
              <a:rPr lang="en-US" dirty="0" smtClean="0"/>
              <a:t>Students who know their major, but not their intended transfer institution.</a:t>
            </a:r>
          </a:p>
          <a:p>
            <a:pPr lvl="1"/>
            <a:r>
              <a:rPr lang="en-US" dirty="0" smtClean="0"/>
              <a:t>Students who know neither their intended transfer institution nor their major.</a:t>
            </a:r>
          </a:p>
          <a:p>
            <a:endParaRPr lang="en-US" dirty="0" smtClean="0"/>
          </a:p>
        </p:txBody>
      </p:sp>
    </p:spTree>
    <p:extLst>
      <p:ext uri="{BB962C8B-B14F-4D97-AF65-F5344CB8AC3E}">
        <p14:creationId xmlns:p14="http://schemas.microsoft.com/office/powerpoint/2010/main" val="35726206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3 Key Concepts Guide IAI</a:t>
            </a:r>
            <a:endParaRPr lang="en-US" dirty="0"/>
          </a:p>
        </p:txBody>
      </p:sp>
      <p:sp>
        <p:nvSpPr>
          <p:cNvPr id="2" name="Content Placeholder 1"/>
          <p:cNvSpPr>
            <a:spLocks noGrp="1"/>
          </p:cNvSpPr>
          <p:nvPr>
            <p:ph idx="1"/>
          </p:nvPr>
        </p:nvSpPr>
        <p:spPr>
          <a:xfrm>
            <a:off x="457200" y="1879600"/>
            <a:ext cx="8229600" cy="4572000"/>
          </a:xfrm>
        </p:spPr>
        <p:txBody>
          <a:bodyPr>
            <a:normAutofit lnSpcReduction="10000"/>
          </a:bodyPr>
          <a:lstStyle/>
          <a:p>
            <a:r>
              <a:rPr lang="en-US" dirty="0" smtClean="0"/>
              <a:t>2-year and 4-year institutions are </a:t>
            </a:r>
            <a:r>
              <a:rPr lang="en-US" u="sng" dirty="0" smtClean="0"/>
              <a:t>equal</a:t>
            </a:r>
            <a:r>
              <a:rPr lang="en-US" dirty="0" smtClean="0"/>
              <a:t> partners in educating freshmen and sophomores in Illinois</a:t>
            </a:r>
          </a:p>
          <a:p>
            <a:r>
              <a:rPr lang="en-US" u="sng" dirty="0" smtClean="0"/>
              <a:t>Faculty</a:t>
            </a:r>
            <a:r>
              <a:rPr lang="en-US" dirty="0" smtClean="0"/>
              <a:t> members should take primary responsibility for developing and maintaining program and course articulation </a:t>
            </a:r>
          </a:p>
          <a:p>
            <a:r>
              <a:rPr lang="en-US" dirty="0" smtClean="0"/>
              <a:t>Institutions must work together to assure that lower-division courses at both 2-year and 4-year institutions are comparable in </a:t>
            </a:r>
            <a:r>
              <a:rPr lang="en-US" u="sng" dirty="0" smtClean="0"/>
              <a:t>scope</a:t>
            </a:r>
            <a:r>
              <a:rPr lang="en-US" dirty="0" smtClean="0"/>
              <a:t>, </a:t>
            </a:r>
            <a:r>
              <a:rPr lang="en-US" u="sng" dirty="0" smtClean="0"/>
              <a:t>quality</a:t>
            </a:r>
            <a:r>
              <a:rPr lang="en-US" dirty="0" smtClean="0"/>
              <a:t>, and </a:t>
            </a:r>
            <a:r>
              <a:rPr lang="en-US" u="sng" dirty="0" smtClean="0"/>
              <a:t>academic rigor</a:t>
            </a:r>
            <a:endParaRPr lang="en-US" u="sng" dirty="0"/>
          </a:p>
        </p:txBody>
      </p:sp>
    </p:spTree>
    <p:extLst>
      <p:ext uri="{BB962C8B-B14F-4D97-AF65-F5344CB8AC3E}">
        <p14:creationId xmlns:p14="http://schemas.microsoft.com/office/powerpoint/2010/main" val="2216959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fontAlgn="auto">
              <a:spcAft>
                <a:spcPts val="0"/>
              </a:spcAft>
              <a:defRPr/>
            </a:pPr>
            <a:r>
              <a:rPr lang="en-US" dirty="0" smtClean="0"/>
              <a:t>IAI: Who participates?</a:t>
            </a:r>
            <a:endParaRPr lang="en-US" dirty="0"/>
          </a:p>
        </p:txBody>
      </p:sp>
      <p:sp>
        <p:nvSpPr>
          <p:cNvPr id="12290" name="Content Placeholder 1"/>
          <p:cNvSpPr>
            <a:spLocks noGrp="1"/>
          </p:cNvSpPr>
          <p:nvPr>
            <p:ph idx="1"/>
          </p:nvPr>
        </p:nvSpPr>
        <p:spPr>
          <a:xfrm>
            <a:off x="457200" y="1710266"/>
            <a:ext cx="8229600" cy="4572000"/>
          </a:xfrm>
        </p:spPr>
        <p:txBody>
          <a:bodyPr>
            <a:normAutofit fontScale="85000" lnSpcReduction="10000"/>
          </a:bodyPr>
          <a:lstStyle/>
          <a:p>
            <a:pPr marL="0" indent="0">
              <a:buNone/>
            </a:pPr>
            <a:r>
              <a:rPr lang="en-US" sz="2800" dirty="0"/>
              <a:t>Approximately 400 faculty members, transfer coordinators, and academic officers from 111 regionally -accredited Illinois institutions serve on IAI General Education and Major panels</a:t>
            </a:r>
            <a:r>
              <a:rPr lang="en-US" sz="2800" dirty="0" smtClean="0"/>
              <a:t>.</a:t>
            </a:r>
            <a:endParaRPr lang="en-US" dirty="0" smtClean="0"/>
          </a:p>
          <a:p>
            <a:r>
              <a:rPr lang="en-US" dirty="0" smtClean="0"/>
              <a:t>Institutional participation is voluntary</a:t>
            </a:r>
          </a:p>
          <a:p>
            <a:r>
              <a:rPr lang="en-US" dirty="0" smtClean="0"/>
              <a:t>111 Illinois regionally-accredited institutions</a:t>
            </a:r>
          </a:p>
          <a:p>
            <a:pPr lvl="1"/>
            <a:r>
              <a:rPr lang="en-US" dirty="0" smtClean="0"/>
              <a:t>98 full-participation schools</a:t>
            </a:r>
          </a:p>
          <a:p>
            <a:pPr lvl="2"/>
            <a:r>
              <a:rPr lang="en-US" dirty="0" smtClean="0"/>
              <a:t>48 public community colleges</a:t>
            </a:r>
          </a:p>
          <a:p>
            <a:pPr lvl="2"/>
            <a:r>
              <a:rPr lang="en-US" dirty="0" smtClean="0"/>
              <a:t>11 public universities</a:t>
            </a:r>
          </a:p>
          <a:p>
            <a:pPr lvl="2"/>
            <a:r>
              <a:rPr lang="en-US" dirty="0" smtClean="0"/>
              <a:t>39 independent 2- and 4-year colleges &amp; universities</a:t>
            </a:r>
          </a:p>
          <a:p>
            <a:pPr lvl="1"/>
            <a:r>
              <a:rPr lang="en-US" dirty="0" smtClean="0"/>
              <a:t>13 receiving-only schools </a:t>
            </a:r>
          </a:p>
          <a:p>
            <a:r>
              <a:rPr lang="en-US" dirty="0" smtClean="0"/>
              <a:t>Nearly 350 faculty members serve on 6 General Education panels and 18 Major panels</a:t>
            </a:r>
          </a:p>
          <a:p>
            <a:endParaRPr lang="en-US" i="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Faculty Driven Panels</a:t>
            </a:r>
            <a:endParaRPr lang="en-US" dirty="0"/>
          </a:p>
        </p:txBody>
      </p:sp>
      <p:sp>
        <p:nvSpPr>
          <p:cNvPr id="2" name="Content Placeholder 1"/>
          <p:cNvSpPr>
            <a:spLocks noGrp="1"/>
          </p:cNvSpPr>
          <p:nvPr>
            <p:ph idx="1"/>
          </p:nvPr>
        </p:nvSpPr>
        <p:spPr/>
        <p:txBody>
          <a:bodyPr>
            <a:normAutofit fontScale="92500" lnSpcReduction="20000"/>
          </a:bodyPr>
          <a:lstStyle/>
          <a:p>
            <a:r>
              <a:rPr lang="en-US" dirty="0" smtClean="0"/>
              <a:t>IAI faculty panel members approve a number of different course identifiers per panel</a:t>
            </a:r>
          </a:p>
          <a:p>
            <a:pPr lvl="1">
              <a:buFont typeface="Wingdings" pitchFamily="2" charset="2"/>
              <a:buChar char="§"/>
            </a:pPr>
            <a:r>
              <a:rPr lang="en-US" dirty="0" smtClean="0"/>
              <a:t>Course title, description, student learning outcomes</a:t>
            </a:r>
          </a:p>
          <a:p>
            <a:pPr lvl="1">
              <a:buFont typeface="Wingdings" pitchFamily="2" charset="2"/>
              <a:buChar char="§"/>
            </a:pPr>
            <a:r>
              <a:rPr lang="en-US" dirty="0" smtClean="0"/>
              <a:t>IAI code</a:t>
            </a:r>
          </a:p>
          <a:p>
            <a:pPr marL="411480" lvl="1" indent="0">
              <a:buNone/>
            </a:pPr>
            <a:endParaRPr lang="en-US" dirty="0" smtClean="0"/>
          </a:p>
          <a:p>
            <a:r>
              <a:rPr lang="en-US" dirty="0" smtClean="0"/>
              <a:t>Institutions are invited to submit a course to one of the panels for evaluation</a:t>
            </a:r>
          </a:p>
          <a:p>
            <a:pPr marL="411480" lvl="1" indent="0">
              <a:buNone/>
            </a:pPr>
            <a:endParaRPr lang="en-US" dirty="0" smtClean="0"/>
          </a:p>
          <a:p>
            <a:r>
              <a:rPr lang="en-US" dirty="0" smtClean="0"/>
              <a:t>IAI faculty panels evaluate the scope, quality, and academic rigor of the course </a:t>
            </a:r>
          </a:p>
          <a:p>
            <a:pPr lvl="1">
              <a:buFont typeface="Wingdings" pitchFamily="2" charset="2"/>
              <a:buChar char="§"/>
            </a:pPr>
            <a:r>
              <a:rPr lang="en-US" dirty="0" smtClean="0"/>
              <a:t>May grant course an IAI code</a:t>
            </a:r>
          </a:p>
        </p:txBody>
      </p:sp>
    </p:spTree>
    <p:extLst>
      <p:ext uri="{BB962C8B-B14F-4D97-AF65-F5344CB8AC3E}">
        <p14:creationId xmlns:p14="http://schemas.microsoft.com/office/powerpoint/2010/main" val="42591687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IAI Major Panels</a:t>
            </a:r>
            <a:endParaRPr lang="en-US" dirty="0"/>
          </a:p>
        </p:txBody>
      </p:sp>
      <p:sp>
        <p:nvSpPr>
          <p:cNvPr id="2" name="Content Placeholder 1"/>
          <p:cNvSpPr>
            <a:spLocks noGrp="1"/>
          </p:cNvSpPr>
          <p:nvPr>
            <p:ph idx="1"/>
          </p:nvPr>
        </p:nvSpPr>
        <p:spPr/>
        <p:txBody>
          <a:bodyPr numCol="2">
            <a:normAutofit/>
          </a:bodyPr>
          <a:lstStyle/>
          <a:p>
            <a:pPr lvl="1"/>
            <a:r>
              <a:rPr lang="en-US" sz="1800" dirty="0"/>
              <a:t>Agriculture</a:t>
            </a:r>
          </a:p>
          <a:p>
            <a:pPr lvl="1"/>
            <a:r>
              <a:rPr lang="en-US" sz="1800" dirty="0"/>
              <a:t>Art </a:t>
            </a:r>
            <a:endParaRPr lang="en-US" sz="1800" dirty="0" smtClean="0"/>
          </a:p>
          <a:p>
            <a:pPr lvl="1"/>
            <a:r>
              <a:rPr lang="en-US" sz="1800" dirty="0" smtClean="0"/>
              <a:t>Biology</a:t>
            </a:r>
            <a:endParaRPr lang="en-US" sz="1800" dirty="0"/>
          </a:p>
          <a:p>
            <a:pPr lvl="1"/>
            <a:r>
              <a:rPr lang="en-US" sz="1800" dirty="0"/>
              <a:t>Business</a:t>
            </a:r>
          </a:p>
          <a:p>
            <a:pPr lvl="1"/>
            <a:r>
              <a:rPr lang="en-US" sz="1800" dirty="0"/>
              <a:t>Chemistry</a:t>
            </a:r>
          </a:p>
          <a:p>
            <a:pPr lvl="1"/>
            <a:r>
              <a:rPr lang="en-US" sz="1800" dirty="0"/>
              <a:t>Computer Science</a:t>
            </a:r>
          </a:p>
          <a:p>
            <a:pPr lvl="1"/>
            <a:r>
              <a:rPr lang="en-US" sz="1800" dirty="0"/>
              <a:t>Criminal Justice</a:t>
            </a:r>
          </a:p>
          <a:p>
            <a:pPr lvl="1"/>
            <a:r>
              <a:rPr lang="en-US" sz="1800" dirty="0"/>
              <a:t>Engineering</a:t>
            </a:r>
          </a:p>
          <a:p>
            <a:pPr lvl="1"/>
            <a:r>
              <a:rPr lang="en-US" sz="1800" dirty="0"/>
              <a:t>English</a:t>
            </a:r>
          </a:p>
          <a:p>
            <a:pPr lvl="1"/>
            <a:endParaRPr lang="en-US" sz="1800" dirty="0" smtClean="0"/>
          </a:p>
          <a:p>
            <a:pPr lvl="3" algn="ctr"/>
            <a:endParaRPr lang="en-US" sz="1400" dirty="0"/>
          </a:p>
          <a:p>
            <a:pPr lvl="1"/>
            <a:r>
              <a:rPr lang="en-US" sz="1800" dirty="0" smtClean="0"/>
              <a:t>History</a:t>
            </a:r>
            <a:endParaRPr lang="en-US" sz="1800" dirty="0"/>
          </a:p>
          <a:p>
            <a:pPr lvl="1"/>
            <a:r>
              <a:rPr lang="en-US" sz="1800" dirty="0"/>
              <a:t>Industrial Technology</a:t>
            </a:r>
          </a:p>
          <a:p>
            <a:pPr lvl="1"/>
            <a:r>
              <a:rPr lang="en-US" sz="1800" dirty="0" smtClean="0"/>
              <a:t>Mass </a:t>
            </a:r>
            <a:r>
              <a:rPr lang="en-US" sz="1800" dirty="0"/>
              <a:t>Communications</a:t>
            </a:r>
          </a:p>
          <a:p>
            <a:pPr lvl="1"/>
            <a:r>
              <a:rPr lang="en-US" sz="1800" dirty="0"/>
              <a:t>Mathematics</a:t>
            </a:r>
          </a:p>
          <a:p>
            <a:pPr lvl="1"/>
            <a:r>
              <a:rPr lang="en-US" sz="1800" dirty="0"/>
              <a:t>Physics</a:t>
            </a:r>
          </a:p>
          <a:p>
            <a:pPr lvl="1"/>
            <a:r>
              <a:rPr lang="en-US" sz="1800" dirty="0"/>
              <a:t>Political Science</a:t>
            </a:r>
          </a:p>
          <a:p>
            <a:pPr lvl="1"/>
            <a:r>
              <a:rPr lang="en-US" sz="1800" dirty="0"/>
              <a:t>Psychology</a:t>
            </a:r>
          </a:p>
          <a:p>
            <a:pPr lvl="1"/>
            <a:r>
              <a:rPr lang="en-US" sz="1800" dirty="0"/>
              <a:t>Sociology</a:t>
            </a:r>
          </a:p>
          <a:p>
            <a:pPr lvl="1"/>
            <a:r>
              <a:rPr lang="en-US" sz="1800" dirty="0"/>
              <a:t>Theater Arts </a:t>
            </a:r>
          </a:p>
          <a:p>
            <a:endParaRPr lang="en-US" dirty="0"/>
          </a:p>
        </p:txBody>
      </p:sp>
    </p:spTree>
    <p:extLst>
      <p:ext uri="{BB962C8B-B14F-4D97-AF65-F5344CB8AC3E}">
        <p14:creationId xmlns:p14="http://schemas.microsoft.com/office/powerpoint/2010/main" val="9858727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bwMode="auto">
          <a:noFill/>
        </p:spPr>
        <p:txBody>
          <a:bodyPr wrap="square" lIns="91440" tIns="45720" rIns="91440" bIns="45720" numCol="1" anchorCtr="0" compatLnSpc="1">
            <a:prstTxWarp prst="textNoShape">
              <a:avLst/>
            </a:prstTxWarp>
          </a:bodyPr>
          <a:lstStyle/>
          <a:p>
            <a:pPr algn="ctr"/>
            <a:r>
              <a:rPr lang="en-US" dirty="0" smtClean="0">
                <a:effectLst/>
              </a:rPr>
              <a:t>Baccalaureate Majors</a:t>
            </a:r>
          </a:p>
        </p:txBody>
      </p:sp>
      <p:sp>
        <p:nvSpPr>
          <p:cNvPr id="50179" name="Rectangle 3"/>
          <p:cNvSpPr>
            <a:spLocks noGrp="1"/>
          </p:cNvSpPr>
          <p:nvPr>
            <p:ph idx="1"/>
          </p:nvPr>
        </p:nvSpPr>
        <p:spPr>
          <a:xfrm>
            <a:off x="446088" y="1524000"/>
            <a:ext cx="8229600" cy="4484914"/>
          </a:xfrm>
        </p:spPr>
        <p:txBody>
          <a:bodyPr>
            <a:noAutofit/>
          </a:bodyPr>
          <a:lstStyle/>
          <a:p>
            <a:r>
              <a:rPr lang="en-US" sz="1800" dirty="0" smtClean="0"/>
              <a:t>Faculty–driven Major Panels provide recommendations of 1 to 4 freshman/sophomore level major courses for prospective transfer students who have decided on a major but not a transfer institution.</a:t>
            </a:r>
          </a:p>
          <a:p>
            <a:pPr lvl="1"/>
            <a:r>
              <a:rPr lang="en-US" sz="1800" dirty="0" smtClean="0"/>
              <a:t>The iTransfer website (</a:t>
            </a:r>
            <a:r>
              <a:rPr lang="en-US" sz="1800" dirty="0" smtClean="0">
                <a:hlinkClick r:id="rId3"/>
              </a:rPr>
              <a:t>www.itransfer.org</a:t>
            </a:r>
            <a:r>
              <a:rPr lang="en-US" sz="1800" dirty="0" smtClean="0"/>
              <a:t>) provides suggested course plans for several common majors for these students.</a:t>
            </a:r>
          </a:p>
          <a:p>
            <a:pPr lvl="1"/>
            <a:r>
              <a:rPr lang="en-US" sz="1800" dirty="0" smtClean="0"/>
              <a:t>Once a transfer school decision has been made, students are strongly encouraged to meet with admissions and advising representatives at the receiving school early in the process.   </a:t>
            </a:r>
          </a:p>
          <a:p>
            <a:r>
              <a:rPr lang="en-US" sz="1800" dirty="0" smtClean="0"/>
              <a:t>The recommendations of the IAI Major Panels were formalized through the Major Directive Initiative, via a 3-tier process, between Fall ‘10 and Spring ‘12.  </a:t>
            </a:r>
          </a:p>
          <a:p>
            <a:pPr lvl="1"/>
            <a:r>
              <a:rPr lang="en-US" sz="1800" dirty="0" smtClean="0"/>
              <a:t>Next Steps for this initiative include: </a:t>
            </a:r>
          </a:p>
          <a:p>
            <a:pPr lvl="2"/>
            <a:r>
              <a:rPr lang="en-US" sz="1800" dirty="0" smtClean="0"/>
              <a:t>Inviting Private Universities to agree with the recommendations of each major.</a:t>
            </a:r>
          </a:p>
          <a:p>
            <a:pPr lvl="2"/>
            <a:r>
              <a:rPr lang="en-US" sz="1800" dirty="0" smtClean="0"/>
              <a:t>Working with panels and universities where agreements did not occur.</a:t>
            </a:r>
          </a:p>
        </p:txBody>
      </p:sp>
    </p:spTree>
    <p:extLst>
      <p:ext uri="{BB962C8B-B14F-4D97-AF65-F5344CB8AC3E}">
        <p14:creationId xmlns:p14="http://schemas.microsoft.com/office/powerpoint/2010/main" val="489364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Ongoing Course Review</a:t>
            </a:r>
            <a:endParaRPr lang="en-US" dirty="0"/>
          </a:p>
        </p:txBody>
      </p:sp>
      <p:sp>
        <p:nvSpPr>
          <p:cNvPr id="2" name="Content Placeholder 1"/>
          <p:cNvSpPr>
            <a:spLocks noGrp="1"/>
          </p:cNvSpPr>
          <p:nvPr>
            <p:ph idx="1"/>
          </p:nvPr>
        </p:nvSpPr>
        <p:spPr/>
        <p:txBody>
          <a:bodyPr/>
          <a:lstStyle/>
          <a:p>
            <a:r>
              <a:rPr lang="en-US" dirty="0" smtClean="0"/>
              <a:t>Quality Control </a:t>
            </a:r>
          </a:p>
          <a:p>
            <a:pPr lvl="1">
              <a:buFont typeface="Wingdings" pitchFamily="2" charset="2"/>
              <a:buChar char="§"/>
            </a:pPr>
            <a:r>
              <a:rPr lang="en-US" dirty="0" smtClean="0"/>
              <a:t>Scope, quality, and </a:t>
            </a:r>
            <a:r>
              <a:rPr lang="en-US" dirty="0"/>
              <a:t>a</a:t>
            </a:r>
            <a:r>
              <a:rPr lang="en-US" dirty="0" smtClean="0"/>
              <a:t>cademic rigor</a:t>
            </a:r>
          </a:p>
          <a:p>
            <a:pPr lvl="1">
              <a:buFont typeface="Wingdings" pitchFamily="2" charset="2"/>
              <a:buChar char="§"/>
            </a:pPr>
            <a:r>
              <a:rPr lang="en-US" dirty="0" smtClean="0"/>
              <a:t>Innovation in the field </a:t>
            </a:r>
            <a:endParaRPr lang="en-US" dirty="0"/>
          </a:p>
        </p:txBody>
      </p:sp>
    </p:spTree>
    <p:extLst>
      <p:ext uri="{BB962C8B-B14F-4D97-AF65-F5344CB8AC3E}">
        <p14:creationId xmlns:p14="http://schemas.microsoft.com/office/powerpoint/2010/main" val="18247703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6329</TotalTime>
  <Words>1125</Words>
  <Application>Microsoft Office PowerPoint</Application>
  <PresentationFormat>On-screen Show (4:3)</PresentationFormat>
  <Paragraphs>145</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Module</vt:lpstr>
      <vt:lpstr>Illinois Articulation Initiative Early Childhood Education</vt:lpstr>
      <vt:lpstr>History of Transfer</vt:lpstr>
      <vt:lpstr>Types of Transfer Students</vt:lpstr>
      <vt:lpstr>3 Key Concepts Guide IAI</vt:lpstr>
      <vt:lpstr>IAI: Who participates?</vt:lpstr>
      <vt:lpstr>Faculty Driven Panels</vt:lpstr>
      <vt:lpstr>IAI Major Panels</vt:lpstr>
      <vt:lpstr>Baccalaureate Majors</vt:lpstr>
      <vt:lpstr>Ongoing Course Review</vt:lpstr>
      <vt:lpstr>Early Childhood Education</vt:lpstr>
      <vt:lpstr>ECE IAI Major Course Recommendations</vt:lpstr>
      <vt:lpstr>ECE Future Initiatives</vt:lpstr>
      <vt:lpstr>Illinois Articulation Initiative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IAI:  A Historical Overview &amp;  Path for Transfer Policy</dc:title>
  <dc:creator>malinda aiello</dc:creator>
  <cp:lastModifiedBy>Sarah</cp:lastModifiedBy>
  <cp:revision>153</cp:revision>
  <cp:lastPrinted>2015-04-09T13:36:41Z</cp:lastPrinted>
  <dcterms:created xsi:type="dcterms:W3CDTF">2011-02-28T19:26:53Z</dcterms:created>
  <dcterms:modified xsi:type="dcterms:W3CDTF">2015-04-22T17:01:32Z</dcterms:modified>
</cp:coreProperties>
</file>