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9" r:id="rId3"/>
    <p:sldId id="316" r:id="rId4"/>
    <p:sldId id="286" r:id="rId5"/>
    <p:sldId id="328" r:id="rId6"/>
    <p:sldId id="327" r:id="rId7"/>
    <p:sldId id="329" r:id="rId8"/>
    <p:sldId id="339" r:id="rId9"/>
    <p:sldId id="330" r:id="rId10"/>
    <p:sldId id="325" r:id="rId11"/>
    <p:sldId id="331" r:id="rId12"/>
    <p:sldId id="284" r:id="rId13"/>
    <p:sldId id="340" r:id="rId14"/>
    <p:sldId id="332" r:id="rId15"/>
    <p:sldId id="344" r:id="rId16"/>
    <p:sldId id="334" r:id="rId17"/>
    <p:sldId id="300" r:id="rId18"/>
    <p:sldId id="278" r:id="rId19"/>
    <p:sldId id="288" r:id="rId20"/>
    <p:sldId id="343" r:id="rId21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4780" autoAdjust="0"/>
  </p:normalViewPr>
  <p:slideViewPr>
    <p:cSldViewPr>
      <p:cViewPr>
        <p:scale>
          <a:sx n="68" d="100"/>
          <a:sy n="68" d="100"/>
        </p:scale>
        <p:origin x="-84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4980" y="-108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42175347347636"/>
          <c:y val="0.15892549615508589"/>
          <c:w val="0.71572094199234271"/>
          <c:h val="0.5958940000920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Score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4.95                        Books and pictures</c:v>
                </c:pt>
                <c:pt idx="1">
                  <c:v>6.92                       Encouraging children to communicate</c:v>
                </c:pt>
                <c:pt idx="2">
                  <c:v>3.60                       Using language to develop reasoning skills</c:v>
                </c:pt>
                <c:pt idx="3">
                  <c:v>4.42                       Informal Use of Language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4.95</c:v>
                </c:pt>
                <c:pt idx="1">
                  <c:v>6.92</c:v>
                </c:pt>
                <c:pt idx="2">
                  <c:v>3.6</c:v>
                </c:pt>
                <c:pt idx="3">
                  <c:v>4.42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4.95                        Books and pictures</c:v>
                </c:pt>
                <c:pt idx="1">
                  <c:v>6.92                       Encouraging children to communicate</c:v>
                </c:pt>
                <c:pt idx="2">
                  <c:v>3.60                       Using language to develop reasoning skills</c:v>
                </c:pt>
                <c:pt idx="3">
                  <c:v>4.42                       Informal Use of Language</c:v>
                </c:pt>
              </c:strCache>
            </c:strRef>
          </c:cat>
          <c:val>
            <c:numRef>
              <c:f>Sheet1!$C$2:$C$5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4.95                        Books and pictures</c:v>
                </c:pt>
                <c:pt idx="1">
                  <c:v>6.92                       Encouraging children to communicate</c:v>
                </c:pt>
                <c:pt idx="2">
                  <c:v>3.60                       Using language to develop reasoning skills</c:v>
                </c:pt>
                <c:pt idx="3">
                  <c:v>4.42                       Informal Use of Language</c:v>
                </c:pt>
              </c:strCache>
            </c:strRef>
          </c:cat>
          <c:val>
            <c:numRef>
              <c:f>Sheet1!$D$2:$D$5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95200"/>
        <c:axId val="34802496"/>
      </c:barChart>
      <c:catAx>
        <c:axId val="4299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802496"/>
        <c:crosses val="autoZero"/>
        <c:auto val="1"/>
        <c:lblAlgn val="ctr"/>
        <c:lblOffset val="100"/>
        <c:noMultiLvlLbl val="0"/>
      </c:catAx>
      <c:valAx>
        <c:axId val="34802496"/>
        <c:scaling>
          <c:orientation val="minMax"/>
          <c:max val="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995200"/>
        <c:crosses val="autoZero"/>
        <c:crossBetween val="between"/>
      </c:valAx>
    </c:plotArea>
    <c:legend>
      <c:legendPos val="t"/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r>
              <a:rPr lang="en-US" dirty="0" smtClean="0"/>
              <a:t>Preschool for All Administrators’ Forum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r>
              <a:rPr lang="en-US" dirty="0" smtClean="0"/>
              <a:t>11/7/14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35CFEEF8-A9D6-420F-87DB-F06D841C9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68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2EDF03FA-EEAB-4E58-A78E-369875FD8DCC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2316564C-C136-466B-B895-A2C9A484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9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564C-C136-466B-B895-A2C9A48495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08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564C-C136-466B-B895-A2C9A48495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07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564C-C136-466B-B895-A2C9A48495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59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564C-C136-466B-B895-A2C9A48495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43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564C-C136-466B-B895-A2C9A48495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8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564C-C136-466B-B895-A2C9A48495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56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80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564C-C136-466B-B895-A2C9A48495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94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564C-C136-466B-B895-A2C9A48495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81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564C-C136-466B-B895-A2C9A48495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9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564C-C136-466B-B895-A2C9A48495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0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84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564C-C136-466B-B895-A2C9A48495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11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564C-C136-466B-B895-A2C9A48495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5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564C-C136-466B-B895-A2C9A48495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6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564C-C136-466B-B895-A2C9A48495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52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564C-C136-466B-B895-A2C9A48495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69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564C-C136-466B-B895-A2C9A48495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2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564C-C136-466B-B895-A2C9A48495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11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6564C-C136-466B-B895-A2C9A48495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0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A88F-3A81-4BEF-B1CE-08A808D5ADD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39F3-9424-4BBF-9737-07ED688B1F59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" y="228600"/>
            <a:ext cx="9144000" cy="731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A88F-3A81-4BEF-B1CE-08A808D5ADD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39F3-9424-4BBF-9737-07ED688B1F5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A88F-3A81-4BEF-B1CE-08A808D5ADD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39F3-9424-4BBF-9737-07ED688B1F59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" y="228600"/>
            <a:ext cx="9144000" cy="731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60544"/>
            <a:ext cx="8229600" cy="12527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A88F-3A81-4BEF-B1CE-08A808D5ADD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39F3-9424-4BBF-9737-07ED688B1F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26" y="969011"/>
            <a:ext cx="8229600" cy="12527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A88F-3A81-4BEF-B1CE-08A808D5ADD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39F3-9424-4BBF-9737-07ED688B1F5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" y="228600"/>
            <a:ext cx="9144000" cy="731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A88F-3A81-4BEF-B1CE-08A808D5ADD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39F3-9424-4BBF-9737-07ED688B1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1142999"/>
            <a:ext cx="3812645" cy="162560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A88F-3A81-4BEF-B1CE-08A808D5ADD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39F3-9424-4BBF-9737-07ED688B1F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6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" y="228600"/>
            <a:ext cx="9144000" cy="731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621044-5E36-4F07-9AEB-FB4A69742671}" type="datetimeFigureOut">
              <a:rPr lang="en-US" smtClean="0">
                <a:solidFill>
                  <a:prstClr val="black"/>
                </a:solidFill>
              </a:rPr>
              <a:pPr/>
              <a:t>4/22/2015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604B4-EBEC-469B-8AC2-AAEB2A9B9AC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5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E67EFF-F664-43E3-A4FD-2FF455666146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98F00-E207-4300-9A33-A9419A802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5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11665" y="944506"/>
            <a:ext cx="8695944" cy="1601796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 userDrawn="1"/>
        </p:nvGrpSpPr>
        <p:grpSpPr bwMode="hidden">
          <a:xfrm>
            <a:off x="184233" y="1960710"/>
            <a:ext cx="8723376" cy="1392867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4837" y="78638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02FA88F-3A81-4BEF-B1CE-08A808D5ADD5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0239F3-9424-4BBF-9737-07ED688B1F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186" y="2590800"/>
            <a:ext cx="7408333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Content Placeholder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" y="228600"/>
            <a:ext cx="9144000" cy="731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1" r:id="rId8"/>
    <p:sldLayoutId id="2147483672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cid:imageDBF2919A-68E4-4D3D-971A-E6539447DF6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illinoisparents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be.net/earlychi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arlychi@isbe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Gateways to </a:t>
            </a:r>
            <a:r>
              <a:rPr lang="en-US" b="1" dirty="0" smtClean="0"/>
              <a:t>Opportunity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/>
              <a:t>Higher Education Forum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April 9, 2015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Cindy Zumwalt, Division Administrator</a:t>
            </a:r>
          </a:p>
          <a:p>
            <a:r>
              <a:rPr lang="en-US" dirty="0" smtClean="0"/>
              <a:t>Early Childhood Division</a:t>
            </a:r>
          </a:p>
          <a:p>
            <a:r>
              <a:rPr lang="en-US" dirty="0" smtClean="0"/>
              <a:t>Illinois State Board of Education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" y="228600"/>
            <a:ext cx="9144000" cy="73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5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581402"/>
              </p:ext>
            </p:extLst>
          </p:nvPr>
        </p:nvGraphicFramePr>
        <p:xfrm>
          <a:off x="457200" y="2286000"/>
          <a:ext cx="8305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ECERS-R Language and Reasoning</a:t>
            </a:r>
            <a:br>
              <a:rPr lang="en-US" dirty="0" smtClean="0"/>
            </a:br>
            <a:r>
              <a:rPr lang="en-US" dirty="0" smtClean="0"/>
              <a:t>2013-2014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09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Language to </a:t>
            </a:r>
            <a:r>
              <a:rPr lang="en-US" dirty="0"/>
              <a:t>D</a:t>
            </a:r>
            <a:r>
              <a:rPr lang="en-US" dirty="0" smtClean="0"/>
              <a:t>evelop </a:t>
            </a:r>
            <a:r>
              <a:rPr lang="en-US" dirty="0"/>
              <a:t>R</a:t>
            </a:r>
            <a:r>
              <a:rPr lang="en-US" dirty="0" smtClean="0"/>
              <a:t>easoning Skills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Talk with children about logical relationships</a:t>
            </a:r>
          </a:p>
          <a:p>
            <a:r>
              <a:rPr lang="en-US" dirty="0" smtClean="0"/>
              <a:t>Concepts – Same/different, matching, classifying, sequencing, spatial relationships, cause and effect</a:t>
            </a:r>
          </a:p>
          <a:p>
            <a:r>
              <a:rPr lang="en-US" dirty="0" smtClean="0"/>
              <a:t>To score higher than 4</a:t>
            </a:r>
          </a:p>
          <a:p>
            <a:pPr lvl="1"/>
            <a:r>
              <a:rPr lang="en-US" dirty="0" smtClean="0"/>
              <a:t>Encourage children to talk through or explain their reasoning when solving problems</a:t>
            </a:r>
          </a:p>
          <a:p>
            <a:pPr lvl="1"/>
            <a:r>
              <a:rPr lang="en-US" dirty="0" smtClean="0"/>
              <a:t>Encourage children to reason throughout the day using actual events and experiences</a:t>
            </a:r>
          </a:p>
          <a:p>
            <a:pPr lvl="1"/>
            <a:r>
              <a:rPr lang="en-US" dirty="0" smtClean="0"/>
              <a:t>Concepts are introduced in response to children’s interest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29017"/>
            <a:ext cx="3822700" cy="2547829"/>
          </a:xfrm>
        </p:spPr>
      </p:pic>
    </p:spTree>
    <p:extLst>
      <p:ext uri="{BB962C8B-B14F-4D97-AF65-F5344CB8AC3E}">
        <p14:creationId xmlns:p14="http://schemas.microsoft.com/office/powerpoint/2010/main" val="1770798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Intentional Teaching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3822192" cy="639762"/>
          </a:xfrm>
        </p:spPr>
        <p:txBody>
          <a:bodyPr/>
          <a:lstStyle/>
          <a:p>
            <a:r>
              <a:rPr lang="en-US" dirty="0" smtClean="0"/>
              <a:t>Heart Person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362200"/>
            <a:ext cx="3822192" cy="639762"/>
          </a:xfrm>
        </p:spPr>
        <p:txBody>
          <a:bodyPr/>
          <a:lstStyle/>
          <a:p>
            <a:r>
              <a:rPr lang="en-US" dirty="0" smtClean="0"/>
              <a:t>Person’s Heart</a:t>
            </a:r>
            <a:endParaRPr lang="en-US" dirty="0"/>
          </a:p>
        </p:txBody>
      </p:sp>
      <p:pic>
        <p:nvPicPr>
          <p:cNvPr id="9" name="Content Placeholder 5" descr="heart drawing2 4 yr ol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1600" y="2895600"/>
            <a:ext cx="2819400" cy="3758051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53016"/>
            <a:ext cx="2700138" cy="3600184"/>
          </a:xfrm>
        </p:spPr>
      </p:pic>
    </p:spTree>
    <p:extLst>
      <p:ext uri="{BB962C8B-B14F-4D97-AF65-F5344CB8AC3E}">
        <p14:creationId xmlns:p14="http://schemas.microsoft.com/office/powerpoint/2010/main" val="57806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Serving Children who </a:t>
            </a:r>
            <a:r>
              <a:rPr lang="en-US" sz="3600" dirty="0" smtClean="0"/>
              <a:t>are</a:t>
            </a:r>
            <a:br>
              <a:rPr lang="en-US" sz="3600" dirty="0" smtClean="0"/>
            </a:br>
            <a:r>
              <a:rPr lang="en-US" sz="3600" dirty="0" smtClean="0"/>
              <a:t>Most-at-Risk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3124200"/>
            <a:ext cx="3822192" cy="3002280"/>
          </a:xfrm>
        </p:spPr>
        <p:txBody>
          <a:bodyPr/>
          <a:lstStyle/>
          <a:p>
            <a:r>
              <a:rPr lang="en-US" dirty="0"/>
              <a:t>Address Early Gaps in Learning</a:t>
            </a:r>
          </a:p>
          <a:p>
            <a:endParaRPr lang="en-US" dirty="0"/>
          </a:p>
          <a:p>
            <a:r>
              <a:rPr lang="en-US" dirty="0"/>
              <a:t>Invest in </a:t>
            </a:r>
            <a:r>
              <a:rPr lang="en-US" dirty="0" smtClean="0"/>
              <a:t>Our Future </a:t>
            </a:r>
            <a:r>
              <a:rPr lang="en-US" dirty="0"/>
              <a:t>Workforce</a:t>
            </a:r>
          </a:p>
          <a:p>
            <a:endParaRPr lang="en-US" dirty="0"/>
          </a:p>
        </p:txBody>
      </p:sp>
      <p:pic>
        <p:nvPicPr>
          <p:cNvPr id="7" name="Content Placeholder 3" descr="cid:imageDBF2919A-68E4-4D3D-971A-E6539447DF6C"/>
          <p:cNvPicPr>
            <a:picLocks noGrp="1"/>
          </p:cNvPicPr>
          <p:nvPr>
            <p:ph sz="quarter" idx="14"/>
          </p:nvPr>
        </p:nvPicPr>
        <p:blipFill>
          <a:blip r:embed="rId3" r:link="rId4" cstate="print"/>
          <a:stretch>
            <a:fillRect/>
          </a:stretch>
        </p:blipFill>
        <p:spPr bwMode="auto">
          <a:xfrm>
            <a:off x="4970524" y="2679700"/>
            <a:ext cx="3171701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47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Services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35706"/>
            <a:ext cx="2775651" cy="359353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Intensive parent engagement &amp; education</a:t>
            </a:r>
          </a:p>
          <a:p>
            <a:r>
              <a:rPr lang="en-US" dirty="0"/>
              <a:t>Health/Mental health services</a:t>
            </a:r>
          </a:p>
          <a:p>
            <a:r>
              <a:rPr lang="en-US" dirty="0"/>
              <a:t>Nutrition services</a:t>
            </a:r>
          </a:p>
          <a:p>
            <a:r>
              <a:rPr lang="en-US" dirty="0"/>
              <a:t>Physical activity services</a:t>
            </a:r>
          </a:p>
          <a:p>
            <a:r>
              <a:rPr lang="en-US" dirty="0"/>
              <a:t>Services coordinated with LEAs and early intervention service providers </a:t>
            </a:r>
          </a:p>
          <a:p>
            <a:r>
              <a:rPr lang="en-US" dirty="0"/>
              <a:t>On-site coordination of </a:t>
            </a:r>
            <a:r>
              <a:rPr lang="en-US" dirty="0" smtClean="0"/>
              <a:t>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Family Engagement Framework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A Guide for Illinois School Districts, Schools and Families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9300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Overall </a:t>
            </a:r>
            <a:r>
              <a:rPr lang="en-US" dirty="0" smtClean="0"/>
              <a:t>Purpose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Bring </a:t>
            </a:r>
            <a:r>
              <a:rPr lang="en-US" dirty="0"/>
              <a:t>together research, best practices, and program </a:t>
            </a:r>
            <a:r>
              <a:rPr lang="en-US" dirty="0" smtClean="0"/>
              <a:t>requirements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Provide </a:t>
            </a:r>
            <a:r>
              <a:rPr lang="en-US" dirty="0"/>
              <a:t>a resource for district/school leaders, and families to use in planning, implementing, and evaluating family engagement practices that directly improve student </a:t>
            </a:r>
            <a:r>
              <a:rPr lang="en-US" dirty="0" smtClean="0"/>
              <a:t>outcomes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Components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Family </a:t>
            </a:r>
            <a:r>
              <a:rPr lang="en-US" dirty="0"/>
              <a:t>Engagement Framework Overview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Research </a:t>
            </a:r>
            <a:r>
              <a:rPr lang="en-US" dirty="0"/>
              <a:t>Review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Family </a:t>
            </a:r>
            <a:r>
              <a:rPr lang="en-US" dirty="0"/>
              <a:t>Engagement Standards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Integrating </a:t>
            </a:r>
            <a:r>
              <a:rPr lang="en-US" dirty="0"/>
              <a:t>Family Engagement Matrix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Legislative Requirements/References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8266" y="2667000"/>
            <a:ext cx="318147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6216134"/>
            <a:ext cx="3175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http://www.illinoisparents.org/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Birth through 3</a:t>
            </a:r>
            <a:r>
              <a:rPr lang="en-US" baseline="30000" dirty="0" smtClean="0"/>
              <a:t>rd</a:t>
            </a:r>
            <a:r>
              <a:rPr lang="en-US" dirty="0" smtClean="0"/>
              <a:t> Grade Continuum 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5848492"/>
              </p:ext>
            </p:extLst>
          </p:nvPr>
        </p:nvGraphicFramePr>
        <p:xfrm>
          <a:off x="457201" y="2743200"/>
          <a:ext cx="5135814" cy="3638259"/>
        </p:xfrm>
        <a:graphic>
          <a:graphicData uri="http://schemas.openxmlformats.org/drawingml/2006/table">
            <a:tbl>
              <a:tblPr firstRow="1" firstCol="1" bandRow="1"/>
              <a:tblGrid>
                <a:gridCol w="5135814"/>
              </a:tblGrid>
              <a:tr h="36382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604" marR="696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715000" y="2679192"/>
            <a:ext cx="3124200" cy="34442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Illinois’ </a:t>
            </a:r>
            <a:r>
              <a:rPr lang="en-US" dirty="0"/>
              <a:t>vision is to ensure continuity &amp; intensity of services by building a Birth thru 3</a:t>
            </a:r>
            <a:r>
              <a:rPr lang="en-US" baseline="30000" dirty="0"/>
              <a:t>rd</a:t>
            </a:r>
            <a:r>
              <a:rPr lang="en-US" dirty="0"/>
              <a:t> Grade pipeline for those children who are most at risk of school failure and other poor outcomes</a:t>
            </a:r>
          </a:p>
          <a:p>
            <a:endParaRPr lang="en-US" dirty="0"/>
          </a:p>
        </p:txBody>
      </p:sp>
      <p:sp>
        <p:nvSpPr>
          <p:cNvPr id="17" name="Text Box 15"/>
          <p:cNvSpPr txBox="1"/>
          <p:nvPr/>
        </p:nvSpPr>
        <p:spPr>
          <a:xfrm>
            <a:off x="1986406" y="2819400"/>
            <a:ext cx="2535238" cy="1511903"/>
          </a:xfrm>
          <a:prstGeom prst="roundRect">
            <a:avLst/>
          </a:prstGeom>
          <a:solidFill>
            <a:schemeClr val="accent4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3</a:t>
            </a:r>
            <a:r>
              <a:rPr lang="en-US" sz="1800" baseline="30000" dirty="0" smtClean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rd</a:t>
            </a:r>
            <a:r>
              <a:rPr lang="en-US" sz="1800" dirty="0" smtClean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 Grade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2</a:t>
            </a:r>
            <a:r>
              <a:rPr lang="en-US" baseline="30000" dirty="0" smtClean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nd</a:t>
            </a:r>
            <a:r>
              <a:rPr lang="en-US" dirty="0" smtClean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 Grade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1</a:t>
            </a:r>
            <a:r>
              <a:rPr lang="en-US" baseline="30000" dirty="0" smtClean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st</a:t>
            </a:r>
            <a:r>
              <a:rPr lang="en-US" dirty="0" smtClean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 Grade</a:t>
            </a:r>
            <a:endParaRPr lang="en-US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Kindergarten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920060" y="4227512"/>
            <a:ext cx="4624387" cy="415433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Safe, Healthy, Ready to Succeed &amp;</a:t>
            </a:r>
            <a:r>
              <a:rPr lang="en-US" sz="1600" dirty="0" smtClean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en-US" sz="1600" dirty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Eager to Learn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Text Box 1"/>
          <p:cNvSpPr txBox="1"/>
          <p:nvPr/>
        </p:nvSpPr>
        <p:spPr>
          <a:xfrm>
            <a:off x="920061" y="4642945"/>
            <a:ext cx="4624387" cy="901237"/>
          </a:xfrm>
          <a:prstGeom prst="roundRect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Plain">
              <a:avLst/>
            </a:prstTxWarp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Early </a:t>
            </a:r>
            <a:r>
              <a:rPr lang="en-US" sz="2400" dirty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Care &amp;</a:t>
            </a:r>
            <a:r>
              <a:rPr lang="en-US" sz="2400" dirty="0" smtClean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en-US" sz="2200" dirty="0" smtClean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Education</a:t>
            </a:r>
          </a:p>
          <a:p>
            <a:pPr algn="ctr">
              <a:lnSpc>
                <a:spcPct val="115000"/>
              </a:lnSpc>
            </a:pPr>
            <a:r>
              <a:rPr lang="en-US" sz="2000" dirty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Birth</a:t>
            </a:r>
            <a:r>
              <a:rPr lang="en-US" sz="2000" dirty="0" smtClean="0">
                <a:ln w="1841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ea typeface="Calibri"/>
                <a:cs typeface="Times New Roman"/>
              </a:rPr>
              <a:t> to 5 Years Old</a:t>
            </a:r>
          </a:p>
        </p:txBody>
      </p:sp>
      <p:sp>
        <p:nvSpPr>
          <p:cNvPr id="2" name="Left-Right Arrow 1"/>
          <p:cNvSpPr/>
          <p:nvPr/>
        </p:nvSpPr>
        <p:spPr>
          <a:xfrm>
            <a:off x="968628" y="5638800"/>
            <a:ext cx="462438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Horizontal</a:t>
            </a:r>
            <a:endParaRPr lang="en-US" b="1" dirty="0"/>
          </a:p>
        </p:txBody>
      </p:sp>
      <p:sp>
        <p:nvSpPr>
          <p:cNvPr id="3" name="Up-Down Arrow 2"/>
          <p:cNvSpPr/>
          <p:nvPr/>
        </p:nvSpPr>
        <p:spPr>
          <a:xfrm>
            <a:off x="457200" y="2819400"/>
            <a:ext cx="484632" cy="33040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Vertical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4794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52475" y="4191000"/>
            <a:ext cx="3276600" cy="762000"/>
          </a:xfrm>
          <a:solidFill>
            <a:schemeClr val="tx2">
              <a:lumMod val="20000"/>
              <a:lumOff val="80000"/>
            </a:schemeClr>
          </a:solidFill>
          <a:ln w="38100"/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Early Childhood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867275" y="4191000"/>
            <a:ext cx="3429000" cy="762000"/>
          </a:xfrm>
          <a:solidFill>
            <a:schemeClr val="accent2">
              <a:lumMod val="20000"/>
              <a:lumOff val="80000"/>
            </a:schemeClr>
          </a:solidFill>
          <a:ln w="38100"/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Early Elementary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838200" y="2667000"/>
            <a:ext cx="7848600" cy="990600"/>
          </a:xfrm>
        </p:spPr>
        <p:txBody>
          <a:bodyPr>
            <a:noAutofit/>
          </a:bodyPr>
          <a:lstStyle/>
          <a:p>
            <a:r>
              <a:rPr lang="en-US" sz="1600" dirty="0"/>
              <a:t>Improve transitions for children and families and improve educational outcomes</a:t>
            </a:r>
          </a:p>
          <a:p>
            <a:r>
              <a:rPr lang="en-US" sz="1600" dirty="0" smtClean="0"/>
              <a:t>Reduce </a:t>
            </a:r>
            <a:r>
              <a:rPr lang="en-US" sz="1600" dirty="0"/>
              <a:t>“fade out” with a coherent set of high-quality learning experiences</a:t>
            </a:r>
          </a:p>
          <a:p>
            <a:r>
              <a:rPr lang="en-US" sz="1600" dirty="0"/>
              <a:t>Maximize impact of early childhood investments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1976" y="914400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400" b="0" dirty="0" smtClean="0">
                <a:solidFill>
                  <a:srgbClr val="FFFFFF"/>
                </a:solidFill>
                <a:effectLst/>
              </a:rPr>
              <a:t>Birth </a:t>
            </a:r>
            <a:r>
              <a:rPr lang="en-US" sz="4400" b="0" dirty="0">
                <a:solidFill>
                  <a:srgbClr val="FFFFFF"/>
                </a:solidFill>
                <a:effectLst/>
              </a:rPr>
              <a:t>to 3</a:t>
            </a:r>
            <a:r>
              <a:rPr lang="en-US" sz="4400" b="0" baseline="30000" dirty="0">
                <a:solidFill>
                  <a:srgbClr val="FFFFFF"/>
                </a:solidFill>
                <a:effectLst/>
              </a:rPr>
              <a:t>rd</a:t>
            </a:r>
            <a:r>
              <a:rPr lang="en-US" sz="4400" b="0" dirty="0">
                <a:solidFill>
                  <a:srgbClr val="FFFFFF"/>
                </a:solidFill>
                <a:effectLst/>
              </a:rPr>
              <a:t> </a:t>
            </a:r>
            <a:r>
              <a:rPr lang="en-US" sz="4400" b="0" dirty="0" smtClean="0">
                <a:solidFill>
                  <a:srgbClr val="FFFFFF"/>
                </a:solidFill>
                <a:effectLst/>
              </a:rPr>
              <a:t>Grade Alignment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4000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4105275" y="4191000"/>
            <a:ext cx="6858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>
            <a:lvl1pPr marL="0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K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52475" y="4953000"/>
            <a:ext cx="403859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3990973" y="3810000"/>
            <a:ext cx="4305302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52475" y="3810000"/>
            <a:ext cx="3238499" cy="374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4835386" y="4914900"/>
            <a:ext cx="3470414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771526" y="5867400"/>
            <a:ext cx="7534274" cy="762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 w="38100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>
            <a:lvl1pPr marL="0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Early Childhood	  K	Early Elementary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 rot="5400000">
            <a:off x="1571626" y="5372100"/>
            <a:ext cx="304800" cy="381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 rot="5400000">
            <a:off x="7362826" y="5372100"/>
            <a:ext cx="304800" cy="381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19326" y="5410200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Alignment Efforts Will Improve Transitions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81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KIDS_log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69439" y="1363605"/>
            <a:ext cx="6970222" cy="2394065"/>
          </a:xfrm>
        </p:spPr>
      </p:pic>
      <p:sp>
        <p:nvSpPr>
          <p:cNvPr id="6" name="TextBox 5"/>
          <p:cNvSpPr txBox="1"/>
          <p:nvPr/>
        </p:nvSpPr>
        <p:spPr>
          <a:xfrm>
            <a:off x="2057400" y="3810000"/>
            <a:ext cx="5257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7" algn="ctr"/>
            <a:r>
              <a:rPr lang="en-US" dirty="0"/>
              <a:t>To learn more about KIDS:</a:t>
            </a:r>
          </a:p>
          <a:p>
            <a:pPr marL="109537" algn="ctr"/>
            <a:endParaRPr lang="en-US" sz="900" dirty="0">
              <a:solidFill>
                <a:srgbClr val="0070C0"/>
              </a:solidFill>
            </a:endParaRPr>
          </a:p>
          <a:p>
            <a:pPr marL="109537" algn="ctr"/>
            <a:r>
              <a:rPr lang="en-US" sz="3600" b="1" dirty="0" smtClean="0">
                <a:solidFill>
                  <a:srgbClr val="FF0000"/>
                </a:solidFill>
              </a:rPr>
              <a:t>illinoiskids.org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56"/>
            <a:ext cx="9144000" cy="73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02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667000"/>
            <a:ext cx="7408333" cy="3505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Illinois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State Board of Education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Early Childhood Division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92113" lvl="1" indent="0" algn="ctr">
              <a:buNone/>
            </a:pPr>
            <a:r>
              <a:rPr lang="en-US" sz="2500" dirty="0" smtClean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500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  <a:hlinkClick r:id="rId3"/>
              </a:rPr>
              <a:t>http://www.isbe.net/earlychi</a:t>
            </a:r>
            <a:r>
              <a:rPr lang="en-US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/>
                <a:hlinkClick r:id="rId3"/>
              </a:rPr>
              <a:t>/</a:t>
            </a:r>
            <a:endParaRPr lang="en-US" sz="2500" dirty="0" smtClean="0">
              <a:solidFill>
                <a:srgbClr val="0070C0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392113" lvl="1" indent="0"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Wingdings"/>
                <a:hlinkClick r:id="rId4"/>
              </a:rPr>
              <a:t>earlychi@isbe.net</a:t>
            </a:r>
            <a:endParaRPr lang="en-US" sz="2500" dirty="0">
              <a:solidFill>
                <a:srgbClr val="0070C0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marL="392113" lvl="1" indent="0" algn="ctr">
              <a:buNone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217-524-4835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8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8200" y="1219200"/>
            <a:ext cx="4041245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High Quality</a:t>
            </a:r>
            <a:br>
              <a:rPr lang="en-US" dirty="0" smtClean="0"/>
            </a:br>
            <a:r>
              <a:rPr lang="en-US" dirty="0" smtClean="0"/>
              <a:t>Early Childhood Education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868333" y="3962400"/>
            <a:ext cx="3818467" cy="1244600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/>
              <a:t>Birth to 3</a:t>
            </a:r>
            <a:r>
              <a:rPr lang="en-US" sz="2500" baseline="30000" dirty="0" smtClean="0"/>
              <a:t>rd</a:t>
            </a:r>
            <a:r>
              <a:rPr lang="en-US" sz="2500" dirty="0" smtClean="0"/>
              <a:t> Grade Continuum</a:t>
            </a:r>
            <a:endParaRPr lang="en-US" sz="25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" r="8874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5105400" y="2819400"/>
            <a:ext cx="327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Children </a:t>
            </a:r>
            <a:r>
              <a:rPr lang="en-US" sz="25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 Are Most At Risk</a:t>
            </a:r>
            <a:endParaRPr lang="en-US" sz="25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1130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Children on jungle gym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119" y="2514600"/>
            <a:ext cx="6907762" cy="4178850"/>
          </a:xfrm>
          <a:prstGeom prst="rect">
            <a:avLst/>
          </a:prstGeom>
          <a:effectLst>
            <a:glow rad="101600">
              <a:schemeClr val="tx2">
                <a:lumMod val="50000"/>
                <a:alpha val="75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3178830" y="976365"/>
            <a:ext cx="27863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Q &amp; A</a:t>
            </a:r>
            <a:endParaRPr lang="en-US" sz="8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963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Ensuring </a:t>
            </a:r>
            <a:r>
              <a:rPr lang="en-US" sz="3200" dirty="0" smtClean="0"/>
              <a:t>High Quality</a:t>
            </a:r>
            <a:br>
              <a:rPr lang="en-US" sz="3200" dirty="0" smtClean="0"/>
            </a:br>
            <a:r>
              <a:rPr lang="en-US" sz="3200" dirty="0" smtClean="0"/>
              <a:t>Preschool </a:t>
            </a:r>
            <a:r>
              <a:rPr lang="en-US" sz="3200" dirty="0"/>
              <a:t>Programs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648200" y="2667000"/>
            <a:ext cx="4352545" cy="37978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Comprehensive Developmental Screening</a:t>
            </a:r>
          </a:p>
          <a:p>
            <a:r>
              <a:rPr lang="en-US" dirty="0" smtClean="0"/>
              <a:t>Licensed Teacher with Early Childhood Education Endorsement</a:t>
            </a:r>
            <a:endParaRPr lang="en-US" dirty="0"/>
          </a:p>
          <a:p>
            <a:r>
              <a:rPr lang="en-US" dirty="0"/>
              <a:t>Standards-Aligned Research-Based Curriculum</a:t>
            </a:r>
          </a:p>
          <a:p>
            <a:r>
              <a:rPr lang="en-US" dirty="0"/>
              <a:t>Ongoing Authentic </a:t>
            </a:r>
            <a:r>
              <a:rPr lang="en-US" dirty="0" smtClean="0"/>
              <a:t>Assessment</a:t>
            </a:r>
          </a:p>
          <a:p>
            <a:r>
              <a:rPr lang="en-US" dirty="0" smtClean="0"/>
              <a:t>Positive </a:t>
            </a:r>
            <a:r>
              <a:rPr lang="en-US" dirty="0"/>
              <a:t>A</a:t>
            </a:r>
            <a:r>
              <a:rPr lang="en-US" dirty="0" smtClean="0"/>
              <a:t>dult </a:t>
            </a:r>
            <a:r>
              <a:rPr lang="en-US" dirty="0"/>
              <a:t>C</a:t>
            </a:r>
            <a:r>
              <a:rPr lang="en-US" dirty="0" smtClean="0"/>
              <a:t>hild </a:t>
            </a:r>
            <a:r>
              <a:rPr lang="en-US" dirty="0"/>
              <a:t>I</a:t>
            </a:r>
            <a:r>
              <a:rPr lang="en-US" dirty="0" smtClean="0"/>
              <a:t>nteractions</a:t>
            </a:r>
            <a:endParaRPr lang="en-US" dirty="0"/>
          </a:p>
          <a:p>
            <a:r>
              <a:rPr lang="en-US" dirty="0"/>
              <a:t>Intentional Teaching</a:t>
            </a:r>
          </a:p>
          <a:p>
            <a:r>
              <a:rPr lang="en-US" dirty="0"/>
              <a:t>Family </a:t>
            </a:r>
            <a:r>
              <a:rPr lang="en-US" dirty="0" smtClean="0"/>
              <a:t>Involvement and Education </a:t>
            </a:r>
            <a:endParaRPr lang="en-US" dirty="0"/>
          </a:p>
          <a:p>
            <a:r>
              <a:rPr lang="en-US" dirty="0"/>
              <a:t>Community Collaboration</a:t>
            </a:r>
          </a:p>
          <a:p>
            <a:r>
              <a:rPr lang="en-US" dirty="0"/>
              <a:t>Reflective </a:t>
            </a:r>
            <a:r>
              <a:rPr lang="en-US" dirty="0" smtClean="0"/>
              <a:t>Practice</a:t>
            </a:r>
          </a:p>
          <a:p>
            <a:r>
              <a:rPr lang="en-US" dirty="0" smtClean="0"/>
              <a:t>Instructional Leaders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0"/>
            <a:ext cx="4079060" cy="23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0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PFA Program </a:t>
            </a:r>
            <a:r>
              <a:rPr lang="en-US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Three year rotation</a:t>
            </a:r>
          </a:p>
          <a:p>
            <a:r>
              <a:rPr lang="en-US" dirty="0"/>
              <a:t>Two components to monitoring visit: </a:t>
            </a:r>
          </a:p>
          <a:p>
            <a:pPr lvl="1"/>
            <a:r>
              <a:rPr lang="en-US" dirty="0" smtClean="0"/>
              <a:t>PFA </a:t>
            </a:r>
            <a:r>
              <a:rPr lang="en-US" dirty="0"/>
              <a:t>Compliance Checklist </a:t>
            </a:r>
          </a:p>
          <a:p>
            <a:pPr lvl="1"/>
            <a:r>
              <a:rPr lang="en-US" dirty="0" smtClean="0"/>
              <a:t>Early </a:t>
            </a:r>
            <a:r>
              <a:rPr lang="en-US" dirty="0"/>
              <a:t>Childhood Environmental Rating </a:t>
            </a:r>
            <a:r>
              <a:rPr lang="en-US" dirty="0" smtClean="0"/>
              <a:t>Scale-Revised </a:t>
            </a:r>
            <a:r>
              <a:rPr lang="en-US" dirty="0"/>
              <a:t>(ECERS)</a:t>
            </a:r>
          </a:p>
          <a:p>
            <a:r>
              <a:rPr lang="en-US" dirty="0" smtClean="0"/>
              <a:t>One </a:t>
            </a:r>
            <a:r>
              <a:rPr lang="en-US" dirty="0"/>
              <a:t>compliance report for </a:t>
            </a:r>
            <a:r>
              <a:rPr lang="en-US" dirty="0" smtClean="0"/>
              <a:t>the program </a:t>
            </a:r>
            <a:r>
              <a:rPr lang="en-US" dirty="0"/>
              <a:t>and </a:t>
            </a:r>
            <a:r>
              <a:rPr lang="en-US" dirty="0" smtClean="0"/>
              <a:t>an ECERS </a:t>
            </a:r>
            <a:r>
              <a:rPr lang="en-US" dirty="0"/>
              <a:t>report for each classroom visited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76800"/>
            <a:ext cx="2282216" cy="17129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4" t="2364" r="12314" b="4054"/>
          <a:stretch/>
        </p:blipFill>
        <p:spPr bwMode="auto">
          <a:xfrm>
            <a:off x="5257800" y="2120673"/>
            <a:ext cx="3381375" cy="2638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254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538476"/>
              </p:ext>
            </p:extLst>
          </p:nvPr>
        </p:nvGraphicFramePr>
        <p:xfrm>
          <a:off x="457200" y="2819400"/>
          <a:ext cx="8153400" cy="3347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3000"/>
                <a:gridCol w="1219200"/>
                <a:gridCol w="990600"/>
                <a:gridCol w="990600"/>
              </a:tblGrid>
              <a:tr h="4907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PFA Compliance </a:t>
                      </a:r>
                      <a:r>
                        <a:rPr lang="en-US" sz="2000" dirty="0">
                          <a:effectLst/>
                        </a:rPr>
                        <a:t>Checklist </a:t>
                      </a:r>
                      <a:r>
                        <a:rPr lang="en-US" sz="2000" dirty="0" smtClean="0">
                          <a:effectLst/>
                        </a:rPr>
                        <a:t>Item #12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FY 12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FY 13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FY 14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Research-based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assessment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tool used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71%</a:t>
                      </a:r>
                    </a:p>
                  </a:txBody>
                  <a:tcPr marL="68580" marR="68580" marT="0" marB="0" anchor="ctr"/>
                </a:tc>
              </a:tr>
              <a:tr h="5783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Assessment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includes ongoing regular observations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71%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74%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87%</a:t>
                      </a:r>
                    </a:p>
                  </a:txBody>
                  <a:tcPr marL="68580" marR="68580" marT="0" marB="0" anchor="ctr"/>
                </a:tc>
              </a:tr>
              <a:tr h="5783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Portfolios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 individualized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30%</a:t>
                      </a:r>
                    </a:p>
                  </a:txBody>
                  <a:tcPr marL="68580" marR="68580" marT="0" marB="0" anchor="ctr"/>
                </a:tc>
              </a:tr>
              <a:tr h="5783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Portfolio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collections do not reflect the IELDS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57%</a:t>
                      </a:r>
                    </a:p>
                  </a:txBody>
                  <a:tcPr marL="68580" marR="68580" marT="0" marB="0" anchor="ctr"/>
                </a:tc>
              </a:tr>
              <a:tr h="5783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Narrative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summary reports are </a:t>
                      </a: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used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share assessment information with parent/guardians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12) The program utilizes an appropriate </a:t>
            </a:r>
            <a:r>
              <a:rPr lang="en-US" sz="2000" b="1" dirty="0">
                <a:solidFill>
                  <a:srgbClr val="FF0000"/>
                </a:solidFill>
              </a:rPr>
              <a:t>assessment</a:t>
            </a:r>
            <a:r>
              <a:rPr lang="en-US" sz="2000" b="1" dirty="0"/>
              <a:t> that aligns </a:t>
            </a:r>
            <a:r>
              <a:rPr lang="en-US" sz="2000" b="1" dirty="0" smtClean="0"/>
              <a:t>with</a:t>
            </a:r>
            <a:br>
              <a:rPr lang="en-US" sz="2000" b="1" dirty="0" smtClean="0"/>
            </a:br>
            <a:r>
              <a:rPr lang="en-US" sz="2000" b="1" dirty="0" smtClean="0"/>
              <a:t> </a:t>
            </a:r>
            <a:r>
              <a:rPr lang="en-US" sz="2000" b="1" dirty="0"/>
              <a:t>the curriculum and documents children’s progress over </a:t>
            </a:r>
            <a:r>
              <a:rPr lang="en-US" sz="2000" b="1" dirty="0" smtClean="0"/>
              <a:t>time</a:t>
            </a:r>
            <a:br>
              <a:rPr lang="en-US" sz="2000" b="1" dirty="0" smtClean="0"/>
            </a:br>
            <a:r>
              <a:rPr lang="en-US" sz="2000" b="1" dirty="0" smtClean="0"/>
              <a:t> </a:t>
            </a:r>
            <a:r>
              <a:rPr lang="en-US" sz="2000" b="1" dirty="0"/>
              <a:t>with measurable outcomes.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801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Assessment/Portfolios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895600"/>
            <a:ext cx="3822192" cy="3505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Authentic samples that demonstrate progress or development over time</a:t>
            </a:r>
          </a:p>
          <a:p>
            <a:r>
              <a:rPr lang="en-US" dirty="0" smtClean="0"/>
              <a:t>Samples reflect the Learning Standard intended to document</a:t>
            </a:r>
          </a:p>
          <a:p>
            <a:r>
              <a:rPr lang="en-US" dirty="0" smtClean="0"/>
              <a:t>Observational notes detail the learning skill, describe what happened</a:t>
            </a:r>
          </a:p>
          <a:p>
            <a:r>
              <a:rPr lang="en-US" dirty="0" smtClean="0"/>
              <a:t>Samples include interpretation of child’s learning</a:t>
            </a:r>
          </a:p>
          <a:p>
            <a:r>
              <a:rPr lang="en-US" dirty="0" smtClean="0"/>
              <a:t>Use portfolio </a:t>
            </a:r>
            <a:r>
              <a:rPr lang="en-US" dirty="0"/>
              <a:t>items to plan effective lesson plans and differentiate instruction for each child in the </a:t>
            </a:r>
            <a:r>
              <a:rPr lang="en-US" dirty="0" smtClean="0"/>
              <a:t>class</a:t>
            </a:r>
          </a:p>
          <a:p>
            <a:r>
              <a:rPr lang="en-US" dirty="0" smtClean="0"/>
              <a:t>Portfolio </a:t>
            </a:r>
            <a:r>
              <a:rPr lang="en-US" dirty="0"/>
              <a:t>samples are summarized in a narrative </a:t>
            </a:r>
            <a:r>
              <a:rPr lang="en-US" dirty="0" smtClean="0"/>
              <a:t>report</a:t>
            </a:r>
          </a:p>
          <a:p>
            <a:endParaRPr lang="en-US" dirty="0"/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90" y="2680119"/>
            <a:ext cx="2298469" cy="3445625"/>
          </a:xfrm>
        </p:spPr>
      </p:pic>
    </p:spTree>
    <p:extLst>
      <p:ext uri="{BB962C8B-B14F-4D97-AF65-F5344CB8AC3E}">
        <p14:creationId xmlns:p14="http://schemas.microsoft.com/office/powerpoint/2010/main" val="100400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853662"/>
              </p:ext>
            </p:extLst>
          </p:nvPr>
        </p:nvGraphicFramePr>
        <p:xfrm>
          <a:off x="685800" y="2590800"/>
          <a:ext cx="7772401" cy="2468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4358"/>
                <a:gridCol w="1199342"/>
                <a:gridCol w="1199342"/>
                <a:gridCol w="1169359"/>
              </a:tblGrid>
              <a:tr h="6256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PFA Compliance </a:t>
                      </a:r>
                      <a:r>
                        <a:rPr lang="en-US" sz="2000" dirty="0">
                          <a:effectLst/>
                        </a:rPr>
                        <a:t>Checklist </a:t>
                      </a:r>
                      <a:r>
                        <a:rPr lang="en-US" sz="2000" dirty="0" smtClean="0">
                          <a:effectLst/>
                        </a:rPr>
                        <a:t>Item #10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FY 12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FY 13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FY 14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735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Program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has research-based curriculum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98%</a:t>
                      </a:r>
                    </a:p>
                  </a:txBody>
                  <a:tcPr marL="68580" marR="68580" marT="0" marB="0" anchor="ctr"/>
                </a:tc>
              </a:tr>
              <a:tr h="4021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Curriculum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aligned with IELDS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65%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72%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97%</a:t>
                      </a:r>
                    </a:p>
                  </a:txBody>
                  <a:tcPr marL="68580" marR="68580" marT="0" marB="0" anchor="ctr"/>
                </a:tc>
              </a:tr>
              <a:tr h="5207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Lesson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plans show connection with IELDS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45%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46%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54%</a:t>
                      </a:r>
                    </a:p>
                  </a:txBody>
                  <a:tcPr marL="68580" marR="68580" marT="0" marB="0" anchor="ctr"/>
                </a:tc>
              </a:tr>
              <a:tr h="4021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Lesson </a:t>
                      </a: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plans individualized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10) The program uses a research-based </a:t>
            </a:r>
            <a:r>
              <a:rPr lang="en-US" sz="2000" b="1" dirty="0">
                <a:solidFill>
                  <a:srgbClr val="FF0000"/>
                </a:solidFill>
              </a:rPr>
              <a:t>curriculum</a:t>
            </a:r>
            <a:r>
              <a:rPr lang="en-US" sz="2000" b="1" dirty="0"/>
              <a:t> that aligns with the Illinois Early Learning and Development Standards</a:t>
            </a:r>
            <a:r>
              <a:rPr lang="en-US" sz="2000" b="1" dirty="0" smtClean="0"/>
              <a:t>.</a:t>
            </a:r>
            <a:endParaRPr lang="en-US" sz="2000" dirty="0"/>
          </a:p>
        </p:txBody>
      </p:sp>
      <p:pic>
        <p:nvPicPr>
          <p:cNvPr id="6" name="Picture 3" descr="C:\Documents and Settings\berobins\Local Settings\Temporary Internet Files\Content.IE5\XKBPX4K2\MP90043932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1" y="5105400"/>
            <a:ext cx="2209800" cy="1466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349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4657345" cy="3447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Comprehensive</a:t>
            </a:r>
            <a:endParaRPr lang="en-US" dirty="0"/>
          </a:p>
          <a:p>
            <a:r>
              <a:rPr lang="en-US" dirty="0" smtClean="0"/>
              <a:t>Research based</a:t>
            </a:r>
          </a:p>
          <a:p>
            <a:r>
              <a:rPr lang="en-US" dirty="0" smtClean="0"/>
              <a:t>Developmentally appropriate</a:t>
            </a:r>
          </a:p>
          <a:p>
            <a:r>
              <a:rPr lang="en-US" dirty="0" smtClean="0"/>
              <a:t>Aligned with IELDS </a:t>
            </a:r>
          </a:p>
          <a:p>
            <a:r>
              <a:rPr lang="en-US" i="1" dirty="0" smtClean="0"/>
              <a:t>Used with fidelity</a:t>
            </a:r>
          </a:p>
          <a:p>
            <a:r>
              <a:rPr lang="en-US" dirty="0" smtClean="0"/>
              <a:t>Used in conjunction with an aligned authentic </a:t>
            </a:r>
            <a:r>
              <a:rPr lang="en-US" dirty="0"/>
              <a:t>assessment </a:t>
            </a:r>
            <a:r>
              <a:rPr lang="en-US" dirty="0" smtClean="0"/>
              <a:t>system to individualize instruction</a:t>
            </a:r>
          </a:p>
        </p:txBody>
      </p:sp>
      <p:pic>
        <p:nvPicPr>
          <p:cNvPr id="6" name="Content Placeholder 4" descr="preschool science 2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791200" y="2667000"/>
            <a:ext cx="2297642" cy="3446463"/>
          </a:xfrm>
          <a:prstGeom prst="rect">
            <a:avLst/>
          </a:prstGeom>
          <a:ln w="25400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10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393216"/>
              </p:ext>
            </p:extLst>
          </p:nvPr>
        </p:nvGraphicFramePr>
        <p:xfrm>
          <a:off x="914400" y="3886200"/>
          <a:ext cx="740727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990600"/>
                <a:gridCol w="914400"/>
                <a:gridCol w="9302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 and Reasoning</a:t>
                      </a:r>
                      <a:r>
                        <a:rPr lang="en-US" baseline="0" dirty="0" smtClean="0"/>
                        <a:t> Subscale 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 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Books and Pictures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Encouraging children to communicate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Using language to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develop reasoning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skills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Informal</a:t>
                      </a:r>
                      <a:r>
                        <a:rPr lang="en-US" baseline="0" dirty="0" smtClean="0"/>
                        <a:t> use of 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ECERS-R </a:t>
            </a:r>
            <a:br>
              <a:rPr lang="en-US" sz="3200" dirty="0" smtClean="0"/>
            </a:br>
            <a:r>
              <a:rPr lang="en-US" sz="3200" dirty="0" smtClean="0"/>
              <a:t>Language and Reasoning</a:t>
            </a:r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1524000" cy="228779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015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4997</TotalTime>
  <Words>709</Words>
  <Application>Microsoft Office PowerPoint</Application>
  <PresentationFormat>On-screen Show (4:3)</PresentationFormat>
  <Paragraphs>188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  Gateways to Opportunity  Higher Education Forum  April 9, 2015 </vt:lpstr>
      <vt:lpstr>High Quality Early Childhood Education</vt:lpstr>
      <vt:lpstr>Ensuring High Quality Preschool Programs</vt:lpstr>
      <vt:lpstr>PFA Program Monitoring</vt:lpstr>
      <vt:lpstr>12) The program utilizes an appropriate assessment that aligns with  the curriculum and documents children’s progress over time  with measurable outcomes. </vt:lpstr>
      <vt:lpstr>Assessment/Portfolios</vt:lpstr>
      <vt:lpstr>10) The program uses a research-based curriculum that aligns with the Illinois Early Learning and Development Standards.</vt:lpstr>
      <vt:lpstr>Curriculum</vt:lpstr>
      <vt:lpstr>ECERS-R  Language and Reasoning</vt:lpstr>
      <vt:lpstr>ECERS-R Language and Reasoning 2013-2014</vt:lpstr>
      <vt:lpstr>Using Language to Develop Reasoning Skills</vt:lpstr>
      <vt:lpstr>Intentional Teaching</vt:lpstr>
      <vt:lpstr>Serving Children who are Most-at-Risk</vt:lpstr>
      <vt:lpstr>Comprehensive Services</vt:lpstr>
      <vt:lpstr>Family Engagement Framework A Guide for Illinois School Districts, Schools and Families</vt:lpstr>
      <vt:lpstr>Birth through 3rd Grade Continuum </vt:lpstr>
      <vt:lpstr>PowerPoint Presentation</vt:lpstr>
      <vt:lpstr>PowerPoint Presentation</vt:lpstr>
      <vt:lpstr>Contact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Polly</dc:creator>
  <cp:lastModifiedBy>Sarah</cp:lastModifiedBy>
  <cp:revision>225</cp:revision>
  <cp:lastPrinted>2015-04-06T20:21:16Z</cp:lastPrinted>
  <dcterms:created xsi:type="dcterms:W3CDTF">2014-10-16T20:30:14Z</dcterms:created>
  <dcterms:modified xsi:type="dcterms:W3CDTF">2015-04-22T17:05:34Z</dcterms:modified>
</cp:coreProperties>
</file>