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8"/>
  </p:notesMasterIdLst>
  <p:handoutMasterIdLst>
    <p:handoutMasterId r:id="rId29"/>
  </p:handoutMasterIdLst>
  <p:sldIdLst>
    <p:sldId id="312" r:id="rId2"/>
    <p:sldId id="260" r:id="rId3"/>
    <p:sldId id="259" r:id="rId4"/>
    <p:sldId id="287" r:id="rId5"/>
    <p:sldId id="308" r:id="rId6"/>
    <p:sldId id="301" r:id="rId7"/>
    <p:sldId id="289" r:id="rId8"/>
    <p:sldId id="264" r:id="rId9"/>
    <p:sldId id="262" r:id="rId10"/>
    <p:sldId id="261" r:id="rId11"/>
    <p:sldId id="299" r:id="rId12"/>
    <p:sldId id="309" r:id="rId13"/>
    <p:sldId id="285" r:id="rId14"/>
    <p:sldId id="270" r:id="rId15"/>
    <p:sldId id="311" r:id="rId16"/>
    <p:sldId id="288" r:id="rId17"/>
    <p:sldId id="310" r:id="rId18"/>
    <p:sldId id="302" r:id="rId19"/>
    <p:sldId id="305" r:id="rId20"/>
    <p:sldId id="267" r:id="rId21"/>
    <p:sldId id="268" r:id="rId22"/>
    <p:sldId id="306" r:id="rId23"/>
    <p:sldId id="307" r:id="rId24"/>
    <p:sldId id="294" r:id="rId25"/>
    <p:sldId id="278" r:id="rId26"/>
    <p:sldId id="279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72" autoAdjust="0"/>
    <p:restoredTop sz="94444" autoAdjust="0"/>
  </p:normalViewPr>
  <p:slideViewPr>
    <p:cSldViewPr>
      <p:cViewPr>
        <p:scale>
          <a:sx n="100" d="100"/>
          <a:sy n="100" d="100"/>
        </p:scale>
        <p:origin x="-714" y="-45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hillips\AppData\Local\Microsoft\Windows\Temporary%20Internet%20Files\Content.Outlook\SP3DUMCS\Goal%20of%2060%20x%202025%20Jan%20201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Illinois College </a:t>
            </a:r>
            <a:r>
              <a:rPr lang="en-US" dirty="0" smtClean="0"/>
              <a:t>Attainment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Attainment</c:v>
                </c:pt>
              </c:strCache>
            </c:strRef>
          </c:tx>
          <c:dLbls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40.800000000000004</c:v>
                </c:pt>
                <c:pt idx="1">
                  <c:v>41.4</c:v>
                </c:pt>
                <c:pt idx="2">
                  <c:v>41.3</c:v>
                </c:pt>
                <c:pt idx="3">
                  <c:v>41.7</c:v>
                </c:pt>
                <c:pt idx="4">
                  <c:v>42.5</c:v>
                </c:pt>
              </c:numCache>
            </c:numRef>
          </c:val>
        </c:ser>
        <c:axId val="80705024"/>
        <c:axId val="80706560"/>
      </c:barChart>
      <c:catAx>
        <c:axId val="80705024"/>
        <c:scaling>
          <c:orientation val="minMax"/>
        </c:scaling>
        <c:axPos val="b"/>
        <c:numFmt formatCode="General" sourceLinked="1"/>
        <c:tickLblPos val="nextTo"/>
        <c:crossAx val="80706560"/>
        <c:crosses val="autoZero"/>
        <c:auto val="1"/>
        <c:lblAlgn val="ctr"/>
        <c:lblOffset val="100"/>
      </c:catAx>
      <c:valAx>
        <c:axId val="80706560"/>
        <c:scaling>
          <c:orientation val="minMax"/>
        </c:scaling>
        <c:axPos val="l"/>
        <c:majorGridlines/>
        <c:numFmt formatCode="General" sourceLinked="1"/>
        <c:tickLblPos val="nextTo"/>
        <c:crossAx val="80705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 b="1" u="sng"/>
            </a:pPr>
            <a:r>
              <a:rPr lang="en-US" sz="2800" b="1" u="sng" dirty="0" smtClean="0"/>
              <a:t>We</a:t>
            </a:r>
            <a:r>
              <a:rPr lang="en-US" sz="2800" b="1" u="sng" baseline="0" dirty="0" smtClean="0"/>
              <a:t> Must Get Back on Track</a:t>
            </a:r>
            <a:endParaRPr lang="en-US" sz="2800" b="1" u="sng" dirty="0"/>
          </a:p>
        </c:rich>
      </c:tx>
      <c:layout>
        <c:manualLayout>
          <c:xMode val="edge"/>
          <c:yMode val="edge"/>
          <c:x val="0.14607575757575758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2.7108486439195088E-2"/>
          <c:y val="4.6770924467774859E-2"/>
          <c:w val="0.94742855059784192"/>
          <c:h val="0.77647200349956502"/>
        </c:manualLayout>
      </c:layout>
      <c:lineChart>
        <c:grouping val="standard"/>
        <c:ser>
          <c:idx val="0"/>
          <c:order val="0"/>
          <c:tx>
            <c:strRef>
              <c:f>CCA!$C$21</c:f>
              <c:strCache>
                <c:ptCount val="1"/>
                <c:pt idx="0">
                  <c:v>Current Degree Production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x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3.4722404491105273E-2"/>
                  <c:y val="-0.1000908168687503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4722404491105273E-2"/>
                  <c:y val="-0.10117031383347021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5862496354622339E-2"/>
                  <c:y val="-9.9468302658487731E-2"/>
                </c:manualLayout>
              </c:layout>
              <c:dLblPos val="r"/>
              <c:showVal val="1"/>
            </c:dLbl>
            <c:txPr>
              <a:bodyPr rot="-5400000" vert="horz"/>
              <a:lstStyle/>
              <a:p>
                <a:pPr algn="ctr">
                  <a:defRPr sz="1400" b="1"/>
                </a:pPr>
                <a:endParaRPr lang="en-US"/>
              </a:p>
            </c:txPr>
            <c:dLblPos val="t"/>
            <c:showVal val="1"/>
          </c:dLbls>
          <c:cat>
            <c:numRef>
              <c:f>CCA!$A$22:$A$39</c:f>
              <c:numCache>
                <c:formatCode>@</c:formatCode>
                <c:ptCount val="1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</c:numCache>
            </c:numRef>
          </c:cat>
          <c:val>
            <c:numRef>
              <c:f>CCA!$C$22:$C$27</c:f>
              <c:numCache>
                <c:formatCode>_(* #,##0_);_(* \(#,##0\);_(* "-"??_);_(@_)</c:formatCode>
                <c:ptCount val="6"/>
                <c:pt idx="0">
                  <c:v>117565</c:v>
                </c:pt>
                <c:pt idx="1">
                  <c:v>119448</c:v>
                </c:pt>
                <c:pt idx="2">
                  <c:v>124875</c:v>
                </c:pt>
                <c:pt idx="3">
                  <c:v>131609</c:v>
                </c:pt>
                <c:pt idx="4">
                  <c:v>132623</c:v>
                </c:pt>
                <c:pt idx="5">
                  <c:v>131880</c:v>
                </c:pt>
              </c:numCache>
            </c:numRef>
          </c:val>
        </c:ser>
        <c:ser>
          <c:idx val="1"/>
          <c:order val="1"/>
          <c:tx>
            <c:strRef>
              <c:f>CCA!$B$21</c:f>
              <c:strCache>
                <c:ptCount val="1"/>
                <c:pt idx="0">
                  <c:v>Degrees Needed to Reach Illinois 60% Goal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Lbls>
            <c:txPr>
              <a:bodyPr rot="5400000" vert="horz"/>
              <a:lstStyle/>
              <a:p>
                <a:pPr algn="ctr">
                  <a:defRPr sz="1400" b="1"/>
                </a:pPr>
                <a:endParaRPr lang="en-US"/>
              </a:p>
            </c:txPr>
            <c:dLblPos val="b"/>
            <c:showVal val="1"/>
          </c:dLbls>
          <c:cat>
            <c:numRef>
              <c:f>CCA!$A$22:$A$39</c:f>
              <c:numCache>
                <c:formatCode>@</c:formatCode>
                <c:ptCount val="1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  <c:pt idx="16">
                  <c:v>2024</c:v>
                </c:pt>
                <c:pt idx="17">
                  <c:v>2025</c:v>
                </c:pt>
              </c:numCache>
            </c:numRef>
          </c:cat>
          <c:val>
            <c:numRef>
              <c:f>CCA!$B$22:$B$39</c:f>
              <c:numCache>
                <c:formatCode>#,##0</c:formatCode>
                <c:ptCount val="18"/>
                <c:pt idx="0">
                  <c:v>112246</c:v>
                </c:pt>
                <c:pt idx="1">
                  <c:v>116646</c:v>
                </c:pt>
                <c:pt idx="2">
                  <c:v>121046</c:v>
                </c:pt>
                <c:pt idx="3">
                  <c:v>125446</c:v>
                </c:pt>
                <c:pt idx="4">
                  <c:v>129846</c:v>
                </c:pt>
                <c:pt idx="5">
                  <c:v>134246</c:v>
                </c:pt>
                <c:pt idx="6">
                  <c:v>138646</c:v>
                </c:pt>
                <c:pt idx="7">
                  <c:v>143046</c:v>
                </c:pt>
                <c:pt idx="8">
                  <c:v>147446</c:v>
                </c:pt>
                <c:pt idx="9">
                  <c:v>151846</c:v>
                </c:pt>
                <c:pt idx="10">
                  <c:v>156246</c:v>
                </c:pt>
                <c:pt idx="11">
                  <c:v>160646</c:v>
                </c:pt>
                <c:pt idx="12">
                  <c:v>165046</c:v>
                </c:pt>
                <c:pt idx="13">
                  <c:v>169446</c:v>
                </c:pt>
                <c:pt idx="14">
                  <c:v>173846</c:v>
                </c:pt>
                <c:pt idx="15">
                  <c:v>178246</c:v>
                </c:pt>
                <c:pt idx="16">
                  <c:v>182646</c:v>
                </c:pt>
                <c:pt idx="17">
                  <c:v>187046</c:v>
                </c:pt>
              </c:numCache>
            </c:numRef>
          </c:val>
        </c:ser>
        <c:marker val="1"/>
        <c:axId val="169337216"/>
        <c:axId val="169394944"/>
      </c:lineChart>
      <c:catAx>
        <c:axId val="169337216"/>
        <c:scaling>
          <c:orientation val="minMax"/>
        </c:scaling>
        <c:axPos val="b"/>
        <c:numFmt formatCode="@" sourceLinked="1"/>
        <c:majorTickMark val="cross"/>
        <c:tickLblPos val="nextTo"/>
        <c:txPr>
          <a:bodyPr rot="0" vert="horz"/>
          <a:lstStyle/>
          <a:p>
            <a:pPr>
              <a:defRPr b="1"/>
            </a:pPr>
            <a:endParaRPr lang="en-US"/>
          </a:p>
        </c:txPr>
        <c:crossAx val="169394944"/>
        <c:crosses val="autoZero"/>
        <c:auto val="1"/>
        <c:lblAlgn val="ctr"/>
        <c:lblOffset val="100"/>
      </c:catAx>
      <c:valAx>
        <c:axId val="169394944"/>
        <c:scaling>
          <c:orientation val="minMax"/>
          <c:max val="200000"/>
          <c:min val="75000"/>
        </c:scaling>
        <c:delete val="1"/>
        <c:axPos val="l"/>
        <c:numFmt formatCode="_(* #,##0_);_(* \(#,##0\);_(* &quot;-&quot;??_);_(@_)" sourceLinked="1"/>
        <c:tickLblPos val="none"/>
        <c:crossAx val="169337216"/>
        <c:crosses val="autoZero"/>
        <c:crossBetween val="between"/>
        <c:majorUnit val="25000"/>
      </c:valAx>
    </c:plotArea>
    <c:legend>
      <c:legendPos val="r"/>
      <c:layout>
        <c:manualLayout>
          <c:xMode val="edge"/>
          <c:yMode val="edge"/>
          <c:x val="2.4884259259259352E-2"/>
          <c:y val="0.10429453852515094"/>
          <c:w val="0.39275149129086501"/>
          <c:h val="0.14519426167619567"/>
        </c:manualLayout>
      </c:layout>
      <c:spPr>
        <a:solidFill>
          <a:schemeClr val="bg1"/>
        </a:solidFill>
        <a:ln>
          <a:noFill/>
        </a:ln>
      </c:spPr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Income Growth</c:v>
                </c:pt>
              </c:strCache>
            </c:strRef>
          </c:tx>
          <c:dLbls>
            <c:showVal val="1"/>
          </c:dLbls>
          <c:cat>
            <c:strRef>
              <c:f>Sheet1!$A$2:$A$4</c:f>
              <c:strCache>
                <c:ptCount val="3"/>
                <c:pt idx="0">
                  <c:v>Average Growth</c:v>
                </c:pt>
                <c:pt idx="1">
                  <c:v>Bottom 99%</c:v>
                </c:pt>
                <c:pt idx="2">
                  <c:v>Top 1%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31.4</c:v>
                </c:pt>
                <c:pt idx="1">
                  <c:v>12.2</c:v>
                </c:pt>
                <c:pt idx="2">
                  <c:v>211.6</c:v>
                </c:pt>
              </c:numCache>
            </c:numRef>
          </c:val>
        </c:ser>
        <c:axId val="118743040"/>
        <c:axId val="118744576"/>
      </c:barChart>
      <c:catAx>
        <c:axId val="118743040"/>
        <c:scaling>
          <c:orientation val="minMax"/>
        </c:scaling>
        <c:axPos val="b"/>
        <c:tickLblPos val="nextTo"/>
        <c:crossAx val="118744576"/>
        <c:crosses val="autoZero"/>
        <c:auto val="1"/>
        <c:lblAlgn val="ctr"/>
        <c:lblOffset val="100"/>
      </c:catAx>
      <c:valAx>
        <c:axId val="118744576"/>
        <c:scaling>
          <c:orientation val="minMax"/>
        </c:scaling>
        <c:axPos val="l"/>
        <c:majorGridlines/>
        <c:numFmt formatCode="General" sourceLinked="1"/>
        <c:tickLblPos val="nextTo"/>
        <c:crossAx val="118743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Degree Attainment, </a:t>
            </a:r>
            <a:r>
              <a:rPr lang="en-US" sz="2000" baseline="0" dirty="0" smtClean="0">
                <a:solidFill>
                  <a:schemeClr val="tx1"/>
                </a:solidFill>
              </a:rPr>
              <a:t>IL Workforce Ages 25-64</a:t>
            </a:r>
            <a:endParaRPr lang="en-US" sz="20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0179843590979698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Attainment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dLbls>
            <c:showVal val="1"/>
          </c:dLbls>
          <c:cat>
            <c:strRef>
              <c:f>Sheet1!$A$2:$A$6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Native American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47.730000000000011</c:v>
                </c:pt>
                <c:pt idx="1">
                  <c:v>27.72</c:v>
                </c:pt>
                <c:pt idx="2">
                  <c:v>18.350000000000001</c:v>
                </c:pt>
                <c:pt idx="3">
                  <c:v>71.040000000000006</c:v>
                </c:pt>
                <c:pt idx="4">
                  <c:v>23.43</c:v>
                </c:pt>
              </c:numCache>
            </c:numRef>
          </c:val>
        </c:ser>
        <c:axId val="124804480"/>
        <c:axId val="124974208"/>
      </c:barChart>
      <c:catAx>
        <c:axId val="124804480"/>
        <c:scaling>
          <c:orientation val="minMax"/>
        </c:scaling>
        <c:axPos val="b"/>
        <c:tickLblPos val="nextTo"/>
        <c:spPr>
          <a:noFill/>
          <a:ln w="25400" cap="flat" cmpd="sng" algn="ctr">
            <a:solidFill>
              <a:schemeClr val="dk1"/>
            </a:solidFill>
            <a:prstDash val="solid"/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c:spPr>
        <c:txPr>
          <a:bodyPr/>
          <a:lstStyle/>
          <a:p>
            <a: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974208"/>
        <c:crosses val="autoZero"/>
        <c:auto val="1"/>
        <c:lblAlgn val="ctr"/>
        <c:lblOffset val="100"/>
      </c:catAx>
      <c:valAx>
        <c:axId val="124974208"/>
        <c:scaling>
          <c:orientation val="minMax"/>
        </c:scaling>
        <c:axPos val="l"/>
        <c:majorGridlines/>
        <c:numFmt formatCode="General" sourceLinked="1"/>
        <c:tickLblPos val="nextTo"/>
        <c:crossAx val="124804480"/>
        <c:crosses val="autoZero"/>
        <c:crossBetween val="between"/>
      </c:valAx>
    </c:plotArea>
    <c:plotVisOnly val="1"/>
  </c:chart>
  <c:txPr>
    <a:bodyPr/>
    <a:lstStyle/>
    <a:p>
      <a:pPr>
        <a:defRPr sz="1800">
          <a:solidFill>
            <a:schemeClr val="accent3"/>
          </a:solidFill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Bachelor's Degrees by Income Quartile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trendline>
            <c:trendlineType val="log"/>
          </c:trendline>
          <c:cat>
            <c:strRef>
              <c:f>Sheet1!$A$2:$A$5</c:f>
              <c:strCache>
                <c:ptCount val="4"/>
                <c:pt idx="0">
                  <c:v>Top </c:v>
                </c:pt>
                <c:pt idx="1">
                  <c:v>Second</c:v>
                </c:pt>
                <c:pt idx="2">
                  <c:v>Third</c:v>
                </c:pt>
                <c:pt idx="3">
                  <c:v>Lowest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79</c:v>
                </c:pt>
                <c:pt idx="1">
                  <c:v>36</c:v>
                </c:pt>
                <c:pt idx="2">
                  <c:v>16</c:v>
                </c:pt>
                <c:pt idx="3">
                  <c:v>11</c:v>
                </c:pt>
              </c:numCache>
            </c:numRef>
          </c:val>
        </c:ser>
        <c:axId val="185464704"/>
        <c:axId val="125620992"/>
      </c:barChart>
      <c:catAx>
        <c:axId val="185464704"/>
        <c:scaling>
          <c:orientation val="minMax"/>
        </c:scaling>
        <c:axPos val="b"/>
        <c:tickLblPos val="nextTo"/>
        <c:crossAx val="125620992"/>
        <c:crosses val="autoZero"/>
        <c:auto val="1"/>
        <c:lblAlgn val="ctr"/>
        <c:lblOffset val="100"/>
      </c:catAx>
      <c:valAx>
        <c:axId val="125620992"/>
        <c:scaling>
          <c:orientation val="minMax"/>
        </c:scaling>
        <c:axPos val="l"/>
        <c:majorGridlines/>
        <c:numFmt formatCode="General" sourceLinked="1"/>
        <c:tickLblPos val="nextTo"/>
        <c:crossAx val="1854647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Welfare Parents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Birth</c:v>
                </c:pt>
                <c:pt idx="1">
                  <c:v>16 mon.</c:v>
                </c:pt>
                <c:pt idx="2">
                  <c:v>24 mon.</c:v>
                </c:pt>
                <c:pt idx="3">
                  <c:v>36 mon.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160</c:v>
                </c:pt>
                <c:pt idx="3">
                  <c:v>300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Working Class Parents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Birth</c:v>
                </c:pt>
                <c:pt idx="1">
                  <c:v>16 mon.</c:v>
                </c:pt>
                <c:pt idx="2">
                  <c:v>24 mon.</c:v>
                </c:pt>
                <c:pt idx="3">
                  <c:v>36 mon.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175</c:v>
                </c:pt>
                <c:pt idx="3">
                  <c:v>600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College-educated Parents</c:v>
                </c:pt>
              </c:strCache>
            </c:strRef>
          </c:tx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Birth</c:v>
                </c:pt>
                <c:pt idx="1">
                  <c:v>16 mon.</c:v>
                </c:pt>
                <c:pt idx="2">
                  <c:v>24 mon.</c:v>
                </c:pt>
                <c:pt idx="3">
                  <c:v>36 mon.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40</c:v>
                </c:pt>
                <c:pt idx="2">
                  <c:v>400</c:v>
                </c:pt>
                <c:pt idx="3">
                  <c:v>1250</c:v>
                </c:pt>
              </c:numCache>
            </c:numRef>
          </c:val>
        </c:ser>
        <c:marker val="1"/>
        <c:axId val="120279424"/>
        <c:axId val="125095936"/>
      </c:lineChart>
      <c:catAx>
        <c:axId val="120279424"/>
        <c:scaling>
          <c:orientation val="minMax"/>
        </c:scaling>
        <c:axPos val="b"/>
        <c:tickLblPos val="nextTo"/>
        <c:crossAx val="125095936"/>
        <c:crosses val="autoZero"/>
        <c:auto val="1"/>
        <c:lblAlgn val="ctr"/>
        <c:lblOffset val="100"/>
      </c:catAx>
      <c:valAx>
        <c:axId val="125095936"/>
        <c:scaling>
          <c:orientation val="minMax"/>
        </c:scaling>
        <c:axPos val="l"/>
        <c:majorGridlines/>
        <c:numFmt formatCode="General" sourceLinked="1"/>
        <c:tickLblPos val="nextTo"/>
        <c:crossAx val="1202794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Sheet1!$A$2:$A$7</c:f>
              <c:strCache>
                <c:ptCount val="6"/>
                <c:pt idx="0">
                  <c:v>Less than high school</c:v>
                </c:pt>
                <c:pt idx="1">
                  <c:v>High school</c:v>
                </c:pt>
                <c:pt idx="2">
                  <c:v>Some college, no degree</c:v>
                </c:pt>
                <c:pt idx="3">
                  <c:v>Associate</c:v>
                </c:pt>
                <c:pt idx="4">
                  <c:v>Bachelor's</c:v>
                </c:pt>
                <c:pt idx="5">
                  <c:v>Grad/Professional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10.55</c:v>
                </c:pt>
                <c:pt idx="1">
                  <c:v>24.93</c:v>
                </c:pt>
                <c:pt idx="2">
                  <c:v>22</c:v>
                </c:pt>
                <c:pt idx="3">
                  <c:v>8.39</c:v>
                </c:pt>
                <c:pt idx="4">
                  <c:v>21.610000000000031</c:v>
                </c:pt>
                <c:pt idx="5">
                  <c:v>11.06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0.92544</cdr:y>
    </cdr:from>
    <cdr:to>
      <cdr:x>0.99157</cdr:x>
      <cdr:y>0.97279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4019549"/>
          <a:ext cx="8311339" cy="205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050" dirty="0"/>
            <a:t>Source:  IBHE and Complete College America,</a:t>
          </a:r>
          <a:r>
            <a:rPr lang="en-US" sz="1050" baseline="0" dirty="0"/>
            <a:t> 2013 .</a:t>
          </a:r>
          <a:endParaRPr lang="en-US" sz="1050" dirty="0"/>
        </a:p>
      </cdr:txBody>
    </cdr:sp>
  </cdr:relSizeAnchor>
  <cdr:relSizeAnchor xmlns:cdr="http://schemas.openxmlformats.org/drawingml/2006/chartDrawing">
    <cdr:from>
      <cdr:x>0.44271</cdr:x>
      <cdr:y>0.58993</cdr:y>
    </cdr:from>
    <cdr:to>
      <cdr:x>0.6875</cdr:x>
      <cdr:y>0.68418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28876" y="1828801"/>
          <a:ext cx="1343024" cy="295275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sz="1200" b="1" dirty="0"/>
            <a:t>2018 is the 10th year of the </a:t>
          </a:r>
          <a:r>
            <a:rPr lang="en-US" sz="1200" b="1" i="1" dirty="0"/>
            <a:t>Public Agenda</a:t>
          </a:r>
        </a:p>
      </cdr:txBody>
    </cdr:sp>
  </cdr:relSizeAnchor>
  <cdr:relSizeAnchor xmlns:cdr="http://schemas.openxmlformats.org/drawingml/2006/chartDrawing">
    <cdr:from>
      <cdr:x>0.125</cdr:x>
      <cdr:y>0.7332</cdr:y>
    </cdr:from>
    <cdr:to>
      <cdr:x>0.38096</cdr:x>
      <cdr:y>0.8185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85801" y="2276476"/>
          <a:ext cx="1409700" cy="26670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200" b="1" dirty="0"/>
            <a:t>2008</a:t>
          </a:r>
          <a:r>
            <a:rPr lang="en-US" sz="1200" b="1" baseline="0" dirty="0"/>
            <a:t> is the base year of the </a:t>
          </a:r>
          <a:r>
            <a:rPr lang="en-US" sz="1200" b="1" i="1" baseline="0" dirty="0"/>
            <a:t>Public Agenda</a:t>
          </a:r>
          <a:endParaRPr lang="en-US" sz="1200" b="1" i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0.7309</cdr:x>
      <cdr:y>0.41836</cdr:y>
    </cdr:from>
    <cdr:to>
      <cdr:x>0.99157</cdr:x>
      <cdr:y>0.54397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010025" y="1295400"/>
          <a:ext cx="1428750" cy="390526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200" b="1" dirty="0"/>
            <a:t>2025 is the year to reach the 60% goal for Complete College America </a:t>
          </a:r>
        </a:p>
      </cdr:txBody>
    </cdr:sp>
  </cdr:relSizeAnchor>
  <cdr:relSizeAnchor xmlns:cdr="http://schemas.openxmlformats.org/drawingml/2006/chartDrawing">
    <cdr:from>
      <cdr:x>0.58309</cdr:x>
      <cdr:y>0.4827</cdr:y>
    </cdr:from>
    <cdr:to>
      <cdr:x>0.59896</cdr:x>
      <cdr:y>0.58686</cdr:y>
    </cdr:to>
    <cdr:sp macro="" textlink="">
      <cdr:nvSpPr>
        <cdr:cNvPr id="11" name="Straight Arrow Connector 10"/>
        <cdr:cNvSpPr/>
      </cdr:nvSpPr>
      <cdr:spPr>
        <a:xfrm xmlns:a="http://schemas.openxmlformats.org/drawingml/2006/main" rot="10800000">
          <a:off x="3200399" y="1495423"/>
          <a:ext cx="85726" cy="32385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0.94555</cdr:x>
      <cdr:y>0.29582</cdr:y>
    </cdr:from>
    <cdr:to>
      <cdr:x>0.95462</cdr:x>
      <cdr:y>0.41836</cdr:y>
    </cdr:to>
    <cdr:sp macro="" textlink="">
      <cdr:nvSpPr>
        <cdr:cNvPr id="13" name="Straight Arrow Connector 12"/>
        <cdr:cNvSpPr/>
      </cdr:nvSpPr>
      <cdr:spPr>
        <a:xfrm xmlns:a="http://schemas.openxmlformats.org/drawingml/2006/main" rot="5400000" flipH="1">
          <a:off x="5025392" y="1082042"/>
          <a:ext cx="381003" cy="457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0.06522</cdr:x>
      <cdr:y>0.75441</cdr:y>
    </cdr:from>
    <cdr:to>
      <cdr:x>0.12227</cdr:x>
      <cdr:y>0.7794</cdr:y>
    </cdr:to>
    <cdr:sp macro="" textlink="">
      <cdr:nvSpPr>
        <cdr:cNvPr id="15" name="Straight Arrow Connector 14"/>
        <cdr:cNvSpPr/>
      </cdr:nvSpPr>
      <cdr:spPr>
        <a:xfrm xmlns:a="http://schemas.openxmlformats.org/drawingml/2006/main" rot="10800000">
          <a:off x="352425" y="2343151"/>
          <a:ext cx="323850" cy="76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ysClr val="windowText" lastClr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4C6EF-318A-4F78-AC7A-22A6EAF711D4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1150-ABE1-4391-81CA-27ABD422F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4277F-9F81-46C1-A2E3-522D2F9DE3E6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D2178-5B8A-48C5-AAEF-FF01AA8C84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C237-E3E4-4035-861A-85D801C96E5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4132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C237-E3E4-4035-861A-85D801C96E5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4132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9655" y="4412673"/>
            <a:ext cx="5486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HITTE SPACE = LOST TALENT </a:t>
            </a:r>
          </a:p>
          <a:p>
            <a:r>
              <a:rPr lang="en-US" sz="2000" dirty="0" smtClean="0"/>
              <a:t>Adult completion = diversity issues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1337A-0EBB-4700-AC63-20E3939C9A6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but given IL in top ten per income inequality doubt different; little progress last five years PRODUCTIVITY, STATE REINVESTMENT, FINANCIAL AID, </a:t>
            </a:r>
          </a:p>
          <a:p>
            <a:endParaRPr lang="en-US" dirty="0" smtClean="0"/>
          </a:p>
          <a:p>
            <a:r>
              <a:rPr lang="en-US" sz="2000" dirty="0" smtClean="0"/>
              <a:t>AFFORDABILITY FOR MIDDLE/LOW IS AN ADULT ISSUE-THEY WILL COME By DEFINITION FROM LOWER PAID AREAS (NO DEGREES)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</a:t>
            </a:r>
            <a:r>
              <a:rPr lang="en-US" baseline="0" dirty="0" smtClean="0"/>
              <a:t> SUBSIDIZED DATING SERVICE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CAN’T JUST BE HIGHER EDUCATION’S RESPONSIBILITY </a:t>
            </a:r>
          </a:p>
          <a:p>
            <a:endParaRPr lang="en-US" dirty="0" smtClean="0"/>
          </a:p>
          <a:p>
            <a:r>
              <a:rPr lang="en-US" dirty="0" smtClean="0"/>
              <a:t>METRICS , CONTINUOUS IMPROVEMENT, STOP DOING WHAT ISN’T WORKING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750C-E140-41C6-82CE-74EF630FD18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77225-E290-41BA-B92B-F879E788DFF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088C3-D76A-4748-911D-FA7A054D7BA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ILDS:</a:t>
            </a:r>
          </a:p>
          <a:p>
            <a:r>
              <a:rPr lang="en-US" dirty="0" smtClean="0"/>
              <a:t>HS FEEDBACK</a:t>
            </a:r>
          </a:p>
          <a:p>
            <a:r>
              <a:rPr lang="en-US" dirty="0" smtClean="0"/>
              <a:t>CC FEEDBACK</a:t>
            </a:r>
          </a:p>
          <a:p>
            <a:r>
              <a:rPr lang="en-US" dirty="0" smtClean="0"/>
              <a:t>MOST IMPORTANT CAREER FEEDBACK; TEXAS BIOLOGY/ENGLISH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C237-E3E4-4035-861A-85D801C96E5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Steven</a:t>
            </a:r>
            <a:r>
              <a:rPr lang="en-US" baseline="0" dirty="0" smtClean="0"/>
              <a:t> Johnson  FUTURE PERFECT 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="" xmlns:p14="http://schemas.microsoft.com/office/powerpoint/2010/main" val="279385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750C-E140-41C6-82CE-74EF630FD18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CHOIR I KNOW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C237-E3E4-4035-861A-85D801C96E5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413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 “Pulling Apart: A State by State Analysis of Income Trends” Center on Budet and Policy and Priorities and the Economic Policy Institute. TOP TEN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4852" indent="-28263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0541" indent="-22610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2758" indent="-22610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4974" indent="-22610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41952F5-CFEF-46E1-BC8B-74E92B736E6D}" type="slidenum">
              <a:rPr lang="en-US" smtClean="0">
                <a:ea typeface="ＭＳ Ｐゴシック" pitchFamily="34" charset="-128"/>
              </a:rPr>
              <a:pPr eaLnBrk="1" hangingPunct="1"/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UPDATE 2013—DEPT</a:t>
            </a:r>
            <a:r>
              <a:rPr lang="en-US" baseline="0" dirty="0" smtClean="0"/>
              <a:t> OF LABOR 98% premium in 2013!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2178-5B8A-48C5-AAEF-FF01AA8C844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C237-E3E4-4035-861A-85D801C96E5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05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285750"/>
          </a:xfrm>
          <a:prstGeom prst="rect">
            <a:avLst/>
          </a:prstGeom>
          <a:solidFill>
            <a:srgbClr val="FFD45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4686300"/>
            <a:ext cx="60960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Source: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0100"/>
          </a:xfrm>
        </p:spPr>
        <p:txBody>
          <a:bodyPr>
            <a:norm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57301"/>
            <a:ext cx="7620000" cy="3337322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57200" y="4686300"/>
            <a:ext cx="4953000" cy="171450"/>
          </a:xfrm>
        </p:spPr>
        <p:txBody>
          <a:bodyPr/>
          <a:lstStyle>
            <a:lvl1pPr>
              <a:buNone/>
              <a:defRPr sz="1100"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247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4/3/2015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4/3/2015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4/3/2015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4/3/2015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4/3/2015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4/3/2015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plegate\Documents\FY%202012%20with%2031%25%20Cut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pplegate@ibhe.org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bheillinois.blogspot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Fairness an Illinois Value? A Case Study in Educational Opportunity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James L. Applegate</a:t>
            </a:r>
          </a:p>
          <a:p>
            <a:r>
              <a:rPr lang="en-US" dirty="0" smtClean="0"/>
              <a:t>Executive Director</a:t>
            </a:r>
          </a:p>
          <a:p>
            <a:r>
              <a:rPr lang="en-US" dirty="0" smtClean="0"/>
              <a:t>Illinois Board of Higher Education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Our Workforce is Misaligned with Economic Needs </a:t>
            </a:r>
            <a:endParaRPr lang="en-US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971550"/>
            <a:ext cx="8229599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784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 u="sng" dirty="0" smtClean="0"/>
              <a:t>What</a:t>
            </a:r>
            <a:r>
              <a:rPr lang="en-US" sz="3600" dirty="0" smtClean="0"/>
              <a:t> Must We Do To Succeed With Adults?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78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4800" y="666750"/>
          <a:ext cx="7772400" cy="4629150"/>
        </p:xfrm>
        <a:graphic>
          <a:graphicData uri="http://schemas.openxmlformats.org/presentationml/2006/ole">
            <p:oleObj spid="_x0000_s2050" name="Acrobat Document" r:id="rId3" imgW="10063800" imgH="7763400" progId="AcroExch.Document.7">
              <p:link updateAutomatic="1"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will require all of us to support increased state investment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 flipV="1">
            <a:off x="457200" y="4855464"/>
            <a:ext cx="7467600" cy="7848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Re-Commit To Fairness: Illinois’ Gaps are Growing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123950"/>
          <a:ext cx="7848600" cy="373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 Stronger Nation Through Higher Education, Lumina Foundation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7467600" cy="11620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Create Affordable Pathways To Completion  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7467600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Diverging Paths, Lost Opportunity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7467600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 to </a:t>
            </a:r>
            <a:r>
              <a:rPr lang="en-US" sz="4000" u="sng" dirty="0" smtClean="0"/>
              <a:t>Remodel</a:t>
            </a:r>
            <a:r>
              <a:rPr lang="en-US" dirty="0" smtClean="0"/>
              <a:t> our </a:t>
            </a:r>
            <a:r>
              <a:rPr lang="en-US" dirty="0" smtClean="0"/>
              <a:t>education </a:t>
            </a:r>
            <a:r>
              <a:rPr lang="en-US" dirty="0" smtClean="0"/>
              <a:t>System</a:t>
            </a:r>
            <a:endParaRPr lang="en-US" dirty="0"/>
          </a:p>
        </p:txBody>
      </p:sp>
      <p:pic>
        <p:nvPicPr>
          <p:cNvPr id="6146" name="Picture 2" descr="C:\Users\Admin\AppData\Local\Microsoft\Windows\Temporary Internet Files\Content.IE5\9SEX42U7\MC900185732[1].wmf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438150"/>
            <a:ext cx="1884030" cy="1882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Remodel the P-12 to College Connection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Implement universal high quality early childhood education for low income </a:t>
            </a:r>
            <a:r>
              <a:rPr lang="en-US" dirty="0" smtClean="0"/>
              <a:t>children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a culture of college going beginning in early education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Implement </a:t>
            </a:r>
            <a:r>
              <a:rPr lang="en-US" dirty="0" smtClean="0"/>
              <a:t>the new Illinois Learning Standards and Assessments widely and well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simpler </a:t>
            </a:r>
            <a:r>
              <a:rPr lang="en-US" dirty="0" smtClean="0"/>
              <a:t>and more transparent pathways to college beginning </a:t>
            </a:r>
            <a:r>
              <a:rPr lang="en-US" dirty="0" smtClean="0"/>
              <a:t>early </a:t>
            </a:r>
            <a:r>
              <a:rPr lang="en-US" dirty="0" smtClean="0"/>
              <a:t>grades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1026" name="Picture 2" descr="C:\Users\Admin\AppData\Local\Microsoft\Windows\Temporary Internet Files\Content.IE5\9SEX42U7\MC90018864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09550"/>
            <a:ext cx="1826057" cy="942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Focus on Partnership: Multi-Sector Regional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Collaborations for Impact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Bring the right partners to the table</a:t>
            </a:r>
          </a:p>
          <a:p>
            <a:r>
              <a:rPr lang="en-US" dirty="0" smtClean="0"/>
              <a:t>Set a common </a:t>
            </a:r>
            <a:r>
              <a:rPr lang="en-US" dirty="0" smtClean="0">
                <a:solidFill>
                  <a:srgbClr val="FF0000"/>
                </a:solidFill>
              </a:rPr>
              <a:t>goal(s)</a:t>
            </a:r>
          </a:p>
          <a:p>
            <a:r>
              <a:rPr lang="en-US" dirty="0" smtClean="0"/>
              <a:t>Use shared </a:t>
            </a:r>
            <a:r>
              <a:rPr lang="en-US" dirty="0" smtClean="0">
                <a:solidFill>
                  <a:srgbClr val="FF0000"/>
                </a:solidFill>
              </a:rPr>
              <a:t>metrics </a:t>
            </a:r>
            <a:r>
              <a:rPr lang="en-US" dirty="0" smtClean="0"/>
              <a:t>to measure progress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Adopt a shared agenda (</a:t>
            </a:r>
            <a:r>
              <a:rPr lang="en-US" dirty="0" smtClean="0">
                <a:solidFill>
                  <a:srgbClr val="FF0000"/>
                </a:solidFill>
              </a:rPr>
              <a:t>priorities)</a:t>
            </a:r>
          </a:p>
          <a:p>
            <a:r>
              <a:rPr lang="en-US" dirty="0" smtClean="0"/>
              <a:t>Implement mutually reinforcing </a:t>
            </a:r>
            <a:r>
              <a:rPr lang="en-US" dirty="0" smtClean="0">
                <a:solidFill>
                  <a:srgbClr val="FF0000"/>
                </a:solidFill>
              </a:rPr>
              <a:t>strategies/tactics</a:t>
            </a:r>
          </a:p>
          <a:p>
            <a:r>
              <a:rPr lang="en-US" dirty="0" smtClean="0"/>
              <a:t>Maintain continuous communication/</a:t>
            </a:r>
            <a:r>
              <a:rPr lang="en-US" dirty="0" smtClean="0">
                <a:solidFill>
                  <a:srgbClr val="FF0000"/>
                </a:solidFill>
              </a:rPr>
              <a:t>trust</a:t>
            </a:r>
          </a:p>
          <a:p>
            <a:r>
              <a:rPr lang="en-US" dirty="0" smtClean="0"/>
              <a:t>Identify a </a:t>
            </a:r>
            <a:r>
              <a:rPr lang="en-US" dirty="0" smtClean="0">
                <a:solidFill>
                  <a:srgbClr val="FF0000"/>
                </a:solidFill>
              </a:rPr>
              <a:t>backbone organization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pplegate\AppData\Local\Microsoft\Windows\Temporary Internet Files\Content.IE5\LQ5ETWG0\3898381742_552b41e0e8_z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181350"/>
            <a:ext cx="1950720" cy="18044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Tear Down Silos Between </a:t>
            </a:r>
            <a:r>
              <a:rPr lang="en-US" sz="2400" dirty="0" smtClean="0"/>
              <a:t> </a:t>
            </a:r>
            <a:r>
              <a:rPr lang="en-US" sz="2400" dirty="0" smtClean="0"/>
              <a:t>Education, Social Service  and Workforce Programs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one stop services to integrate financial aid, TANF, SNAP, WIA, etc. financial supports for college</a:t>
            </a:r>
          </a:p>
          <a:p>
            <a:r>
              <a:rPr lang="en-US" dirty="0" smtClean="0"/>
              <a:t>Create an asset map of programs that provide social/informational support to low wealth families and create an interagency model targeting support for postsecondary success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Where are we now? 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78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Focus On The Needs Of </a:t>
            </a:r>
            <a:r>
              <a:rPr lang="en-US" sz="3600" b="1" dirty="0" smtClean="0">
                <a:solidFill>
                  <a:srgbClr val="FF0000"/>
                </a:solidFill>
              </a:rPr>
              <a:t>21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3600" b="1" dirty="0" smtClean="0">
                <a:solidFill>
                  <a:srgbClr val="FF0000"/>
                </a:solidFill>
              </a:rPr>
              <a:t> Century Students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Of the 17.6M undergrads now enrolled 75% are juggling work, family, and school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3" cstate="print"/>
          <a:srcRect t="25437" b="25437"/>
          <a:stretch>
            <a:fillRect/>
          </a:stretch>
        </p:blipFill>
        <p:spPr bwMode="auto">
          <a:xfrm>
            <a:off x="685800" y="2647950"/>
            <a:ext cx="2167128" cy="13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48400" y="2143125"/>
            <a:ext cx="213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400300"/>
            <a:ext cx="2148840" cy="13373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152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467600" cy="123825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Prepare </a:t>
            </a:r>
            <a:r>
              <a:rPr lang="en-US" sz="3200" b="1" dirty="0" smtClean="0"/>
              <a:t>EC Educators: </a:t>
            </a:r>
            <a:r>
              <a:rPr lang="en-US" sz="3200" b="1" dirty="0" smtClean="0"/>
              <a:t>Focus </a:t>
            </a:r>
            <a:r>
              <a:rPr lang="en-US" sz="3200" b="1" dirty="0" smtClean="0"/>
              <a:t>On Adult Learners In Illinois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7467600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Employer Skin in the Game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Make tuition reimbursement programs more strategic</a:t>
            </a:r>
          </a:p>
          <a:p>
            <a:r>
              <a:rPr lang="en-US" sz="2000" dirty="0" smtClean="0"/>
              <a:t>Offer on and off site programs during working hours</a:t>
            </a:r>
          </a:p>
          <a:p>
            <a:r>
              <a:rPr lang="en-US" sz="2000" dirty="0" smtClean="0"/>
              <a:t>Promote and reward education attainment internally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Partner in developing rigorous and relevant learning outcomes for degree programs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4" name="Picture 6" descr="C:\Users\applegate\AppData\Local\Microsoft\Windows\Temporary Internet Files\Content.IE5\NNV1LEIX\cash-jacke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028950"/>
            <a:ext cx="2897505" cy="1931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Adult Learner Focused Institutions (What’s It All About? </a:t>
            </a:r>
            <a:r>
              <a:rPr lang="en-US" b="1" dirty="0" smtClean="0"/>
              <a:t>ALFI!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Target </a:t>
            </a:r>
            <a:r>
              <a:rPr lang="en-US" dirty="0" smtClean="0">
                <a:solidFill>
                  <a:srgbClr val="FF0000"/>
                </a:solidFill>
              </a:rPr>
              <a:t>outreach strategies </a:t>
            </a:r>
            <a:r>
              <a:rPr lang="en-US" dirty="0" smtClean="0"/>
              <a:t>on the adult market</a:t>
            </a:r>
          </a:p>
          <a:p>
            <a:r>
              <a:rPr lang="en-US" dirty="0" smtClean="0"/>
              <a:t>Expand </a:t>
            </a:r>
            <a:r>
              <a:rPr lang="en-US" dirty="0" smtClean="0">
                <a:solidFill>
                  <a:srgbClr val="FF0000"/>
                </a:solidFill>
              </a:rPr>
              <a:t>life and career planning </a:t>
            </a:r>
            <a:r>
              <a:rPr lang="en-US" dirty="0" smtClean="0"/>
              <a:t>(pre-enrollment)</a:t>
            </a:r>
          </a:p>
          <a:p>
            <a:r>
              <a:rPr lang="en-US" dirty="0" smtClean="0"/>
              <a:t>Create multiple, flexible </a:t>
            </a:r>
            <a:r>
              <a:rPr lang="en-US" dirty="0" smtClean="0">
                <a:solidFill>
                  <a:srgbClr val="FF0000"/>
                </a:solidFill>
              </a:rPr>
              <a:t>financing plans </a:t>
            </a:r>
          </a:p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FF0000"/>
                </a:solidFill>
              </a:rPr>
              <a:t>guided pathways</a:t>
            </a:r>
            <a:r>
              <a:rPr lang="en-US" dirty="0" smtClean="0"/>
              <a:t> tied to transparent workforce aligned learning outcomes (accelerate with PLA)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FF0000"/>
                </a:solidFill>
              </a:rPr>
              <a:t>multiple methods of instruction </a:t>
            </a:r>
            <a:r>
              <a:rPr lang="en-US" dirty="0" smtClean="0"/>
              <a:t>(e.g. problem based, experiential) that emphasize relevance</a:t>
            </a:r>
          </a:p>
          <a:p>
            <a:r>
              <a:rPr lang="en-US" dirty="0" smtClean="0"/>
              <a:t>Redesign </a:t>
            </a:r>
            <a:r>
              <a:rPr lang="en-US" dirty="0" smtClean="0">
                <a:solidFill>
                  <a:srgbClr val="FF0000"/>
                </a:solidFill>
              </a:rPr>
              <a:t>student support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FF0000"/>
                </a:solidFill>
              </a:rPr>
              <a:t>technology</a:t>
            </a:r>
            <a:r>
              <a:rPr lang="en-US" dirty="0" smtClean="0"/>
              <a:t> strategically </a:t>
            </a:r>
          </a:p>
          <a:p>
            <a:r>
              <a:rPr lang="en-US" dirty="0" smtClean="0"/>
              <a:t>Create strategic </a:t>
            </a:r>
            <a:r>
              <a:rPr lang="en-US" dirty="0" smtClean="0">
                <a:solidFill>
                  <a:srgbClr val="FF0000"/>
                </a:solidFill>
              </a:rPr>
              <a:t>partnerships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Admin\AppData\Local\Microsoft\Windows\Temporary Internet Files\Content.IE5\KAQXR5MR\MP9004486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0"/>
            <a:ext cx="2911221" cy="193738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Remodel College to Career:</a:t>
            </a:r>
            <a:br>
              <a:rPr lang="en-US" sz="2400" b="1" dirty="0" smtClean="0"/>
            </a:br>
            <a:r>
              <a:rPr lang="en-US" sz="2400" b="1" dirty="0" smtClean="0"/>
              <a:t>Completion for What?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 higher education and regional employment data: What is needed?</a:t>
            </a:r>
          </a:p>
          <a:p>
            <a:r>
              <a:rPr lang="en-US" dirty="0" smtClean="0"/>
              <a:t>Engage employers in remodeling academic learning outcomes and degree production aligned with 21</a:t>
            </a:r>
            <a:r>
              <a:rPr lang="en-US" baseline="30000" dirty="0" smtClean="0"/>
              <a:t>st</a:t>
            </a:r>
            <a:r>
              <a:rPr lang="en-US" dirty="0" smtClean="0"/>
              <a:t> century demands: </a:t>
            </a:r>
            <a:r>
              <a:rPr lang="en-US" u="sng" dirty="0" smtClean="0"/>
              <a:t>Rigor and relevance</a:t>
            </a:r>
          </a:p>
          <a:p>
            <a:pPr lvl="1"/>
            <a:r>
              <a:rPr lang="en-US" u="sng" dirty="0" smtClean="0"/>
              <a:t>Critical thinking/analytic skills</a:t>
            </a:r>
          </a:p>
          <a:p>
            <a:pPr lvl="1"/>
            <a:r>
              <a:rPr lang="en-US" u="sng" dirty="0" smtClean="0"/>
              <a:t>Communication skills</a:t>
            </a:r>
          </a:p>
          <a:p>
            <a:pPr lvl="1"/>
            <a:r>
              <a:rPr lang="en-US" u="sng" dirty="0" smtClean="0"/>
              <a:t>Literacy (including quantitative and digital literacy)</a:t>
            </a:r>
          </a:p>
          <a:p>
            <a:pPr lvl="1"/>
            <a:r>
              <a:rPr lang="en-US" u="sng" dirty="0" smtClean="0"/>
              <a:t>Civic competencies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It </a:t>
            </a:r>
            <a:r>
              <a:rPr lang="en-US" sz="4000" dirty="0" smtClean="0"/>
              <a:t>is NOT About Heroes and Miracles: It is About Us 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Rediscovering the Spirit of American Progressive Movements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9175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57150"/>
            <a:ext cx="7315200" cy="32766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THANK YOU!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James L. Applegate</a:t>
            </a:r>
            <a:br>
              <a:rPr lang="en-US" dirty="0" smtClean="0"/>
            </a:br>
            <a:r>
              <a:rPr lang="en-US" dirty="0" smtClean="0"/>
              <a:t>Executive Director, Illinois Board of Higher Education  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applegate@ibhe.org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Blog: </a:t>
            </a:r>
            <a:r>
              <a:rPr lang="en-US" dirty="0" smtClean="0">
                <a:hlinkClick r:id="rId4"/>
              </a:rPr>
              <a:t>http://ibheillinois.blogspot.com/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2944" y="470648"/>
            <a:ext cx="7874000" cy="7185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itchFamily="1" charset="0"/>
              </a:rPr>
              <a:t>      </a:t>
            </a:r>
            <a:r>
              <a:rPr lang="en-US" sz="4400" dirty="0" smtClean="0">
                <a:solidFill>
                  <a:schemeClr val="tx1"/>
                </a:solidFill>
                <a:latin typeface="Calibri" pitchFamily="1" charset="0"/>
              </a:rPr>
              <a:t>Illinois Has Set An Audacious Goal 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42389" y="1661672"/>
            <a:ext cx="7639792" cy="2567428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>
                <a:latin typeface="Calibri" pitchFamily="34" charset="0"/>
              </a:rPr>
              <a:t>To </a:t>
            </a:r>
            <a:r>
              <a:rPr lang="en-US" sz="3600" dirty="0">
                <a:latin typeface="Calibri" pitchFamily="34" charset="0"/>
              </a:rPr>
              <a:t>increase the percentage of </a:t>
            </a:r>
            <a:r>
              <a:rPr lang="en-US" sz="3600" dirty="0" smtClean="0">
                <a:latin typeface="Calibri" pitchFamily="34" charset="0"/>
              </a:rPr>
              <a:t>the Illinois workforce </a:t>
            </a:r>
            <a:r>
              <a:rPr lang="en-US" sz="3600" dirty="0">
                <a:latin typeface="Calibri" pitchFamily="34" charset="0"/>
              </a:rPr>
              <a:t>who hold high-quality</a:t>
            </a:r>
            <a:r>
              <a:rPr lang="en-US" sz="36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600" u="sng" dirty="0" smtClean="0">
                <a:solidFill>
                  <a:schemeClr val="tx2"/>
                </a:solidFill>
                <a:latin typeface="Calibri" pitchFamily="34" charset="0"/>
              </a:rPr>
              <a:t>college credentials</a:t>
            </a:r>
            <a:r>
              <a:rPr lang="en-US" sz="3600" u="sng" dirty="0" smtClean="0">
                <a:latin typeface="Calibri" pitchFamily="34" charset="0"/>
              </a:rPr>
              <a:t> </a:t>
            </a:r>
            <a:r>
              <a:rPr lang="en-US" sz="3600" dirty="0">
                <a:latin typeface="Calibri" pitchFamily="34" charset="0"/>
              </a:rPr>
              <a:t>to </a:t>
            </a:r>
            <a:r>
              <a:rPr lang="en-US" sz="3600" dirty="0">
                <a:solidFill>
                  <a:srgbClr val="FF0000"/>
                </a:solidFill>
                <a:latin typeface="Calibri" pitchFamily="34" charset="0"/>
              </a:rPr>
              <a:t>60 percent </a:t>
            </a:r>
            <a:r>
              <a:rPr lang="en-US" sz="3600" dirty="0">
                <a:latin typeface="Calibri" pitchFamily="34" charset="0"/>
              </a:rPr>
              <a:t>by 2025. </a:t>
            </a:r>
          </a:p>
        </p:txBody>
      </p:sp>
    </p:spTree>
    <p:extLst>
      <p:ext uri="{BB962C8B-B14F-4D97-AF65-F5344CB8AC3E}">
        <p14:creationId xmlns="" xmlns:p14="http://schemas.microsoft.com/office/powerpoint/2010/main" val="2238627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 Have Made Progress But Must Accelerate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7467600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04800" y="133350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44971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Total number of undergraduate certificates (one-year and longer), associate’s degrees, and baccalaureate degrees awarded each year in Illinois compared to the annual number necessary to meet the goal of 60 X 2025.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4400" u="sng" dirty="0" smtClean="0"/>
              <a:t>Why</a:t>
            </a:r>
            <a:r>
              <a:rPr lang="en-US" sz="4400" dirty="0" smtClean="0"/>
              <a:t> Must We Succeed? </a:t>
            </a:r>
            <a:endParaRPr lang="en-US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78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Two Illinois: Income Growth  1979-2007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00150"/>
          <a:ext cx="7467600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 The Path to the Middle Class Leads Through College 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143001"/>
            <a:ext cx="6172200" cy="347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686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Drive the message Home: The Finish Line has Changed </a:t>
            </a:r>
            <a:endParaRPr lang="en-US" dirty="0"/>
          </a:p>
        </p:txBody>
      </p:sp>
      <p:pic>
        <p:nvPicPr>
          <p:cNvPr id="4" name="Picture 2" descr="http://www.brookings.edu/~/media/Files/rc/opinions/2011/0204_jobs_greenstone_looney/0204_jobs_greenstone_looney_fig1.jpg?w=600&amp;h=409&amp;as=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09328" y="1200150"/>
            <a:ext cx="5363344" cy="365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9841</TotalTime>
  <Words>791</Words>
  <Application>Microsoft Office PowerPoint</Application>
  <PresentationFormat>On-screen Show (16:9)</PresentationFormat>
  <Paragraphs>119</Paragraphs>
  <Slides>26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Oriel</vt:lpstr>
      <vt:lpstr>C:\Users\applegate\Documents\FY 2012 with 31% Cut.pdf</vt:lpstr>
      <vt:lpstr>Is Fairness an Illinois Value? A Case Study in Educational Opportunity </vt:lpstr>
      <vt:lpstr>Where are we now? </vt:lpstr>
      <vt:lpstr>      Illinois Has Set An Audacious Goal </vt:lpstr>
      <vt:lpstr>We Have Made Progress But Must Accelerate </vt:lpstr>
      <vt:lpstr>Slide 5</vt:lpstr>
      <vt:lpstr>Why Must We Succeed? </vt:lpstr>
      <vt:lpstr>Two Illinois: Income Growth  1979-2007</vt:lpstr>
      <vt:lpstr>  The Path to the Middle Class Leads Through College </vt:lpstr>
      <vt:lpstr>Drive the message Home: The Finish Line has Changed </vt:lpstr>
      <vt:lpstr>Our Workforce is Misaligned with Economic Needs </vt:lpstr>
      <vt:lpstr>What Must We Do To Succeed With Adults?</vt:lpstr>
      <vt:lpstr>Progress will require all of us to support increased state investment</vt:lpstr>
      <vt:lpstr>Re-Commit To Fairness: Illinois’ Gaps are Growing</vt:lpstr>
      <vt:lpstr>Create Affordable Pathways To Completion  </vt:lpstr>
      <vt:lpstr>Diverging Paths, Lost Opportunity</vt:lpstr>
      <vt:lpstr>Commit to Remodel our education System</vt:lpstr>
      <vt:lpstr>Remodel the P-12 to College Connection</vt:lpstr>
      <vt:lpstr>Focus on Partnership: Multi-Sector Regional Collaborations for Impact</vt:lpstr>
      <vt:lpstr>Tear Down Silos Between  Education, Social Service  and Workforce Programs</vt:lpstr>
      <vt:lpstr>Focus On The Needs Of 21st Century Students</vt:lpstr>
      <vt:lpstr>Prepare EC Educators: Focus On Adult Learners In Illinois </vt:lpstr>
      <vt:lpstr>Put Employer Skin in the Game </vt:lpstr>
      <vt:lpstr>Create Adult Learner Focused Institutions (What’s It All About? ALFI!) </vt:lpstr>
      <vt:lpstr>Remodel College to Career: Completion for What? </vt:lpstr>
      <vt:lpstr>It is NOT About Heroes and Miracles: It is About Us  </vt:lpstr>
      <vt:lpstr>THANK YOU! Dr. James L. Applegate Executive Director, Illinois Board of Higher Education   Email: applegate@ibhe.org Blog: http://ibheillinois.blogspot.com/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applegate</cp:lastModifiedBy>
  <cp:revision>525</cp:revision>
  <dcterms:created xsi:type="dcterms:W3CDTF">2013-11-27T22:35:15Z</dcterms:created>
  <dcterms:modified xsi:type="dcterms:W3CDTF">2015-04-03T20:24:14Z</dcterms:modified>
</cp:coreProperties>
</file>