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32"/>
  </p:notesMasterIdLst>
  <p:sldIdLst>
    <p:sldId id="272" r:id="rId2"/>
    <p:sldId id="271" r:id="rId3"/>
    <p:sldId id="273" r:id="rId4"/>
    <p:sldId id="256" r:id="rId5"/>
    <p:sldId id="298" r:id="rId6"/>
    <p:sldId id="257" r:id="rId7"/>
    <p:sldId id="310" r:id="rId8"/>
    <p:sldId id="270" r:id="rId9"/>
    <p:sldId id="308" r:id="rId10"/>
    <p:sldId id="313" r:id="rId11"/>
    <p:sldId id="314" r:id="rId12"/>
    <p:sldId id="327" r:id="rId13"/>
    <p:sldId id="315" r:id="rId14"/>
    <p:sldId id="316" r:id="rId15"/>
    <p:sldId id="318" r:id="rId16"/>
    <p:sldId id="319" r:id="rId17"/>
    <p:sldId id="317" r:id="rId18"/>
    <p:sldId id="329" r:id="rId19"/>
    <p:sldId id="320" r:id="rId20"/>
    <p:sldId id="280" r:id="rId21"/>
    <p:sldId id="278" r:id="rId22"/>
    <p:sldId id="286" r:id="rId23"/>
    <p:sldId id="287" r:id="rId24"/>
    <p:sldId id="288" r:id="rId25"/>
    <p:sldId id="322" r:id="rId26"/>
    <p:sldId id="324" r:id="rId27"/>
    <p:sldId id="328" r:id="rId28"/>
    <p:sldId id="325" r:id="rId29"/>
    <p:sldId id="312" r:id="rId30"/>
    <p:sldId id="285"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68028" autoAdjust="0"/>
  </p:normalViewPr>
  <p:slideViewPr>
    <p:cSldViewPr>
      <p:cViewPr varScale="1">
        <p:scale>
          <a:sx n="70" d="100"/>
          <a:sy n="70" d="100"/>
        </p:scale>
        <p:origin x="1166"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9065"/>
    </p:cViewPr>
  </p:sorterViewPr>
  <p:notesViewPr>
    <p:cSldViewPr>
      <p:cViewPr>
        <p:scale>
          <a:sx n="100" d="100"/>
          <a:sy n="100" d="100"/>
        </p:scale>
        <p:origin x="-1890" y="18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B04AC3D5-B329-436D-B11C-BC23A7B7FDC3}" type="datetimeFigureOut">
              <a:rPr lang="en-US"/>
              <a:pPr>
                <a:defRPr/>
              </a:pPr>
              <a:t>4/12/2016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C1EB766-3833-4BD5-B26E-317D4DCEB04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7620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i="1">
                <a:latin typeface="Arial" panose="020B0604020202020204" pitchFamily="34" charset="0"/>
                <a:ea typeface="ＭＳ Ｐゴシック" panose="020B0600070205080204" pitchFamily="34" charset="-128"/>
              </a:rPr>
              <a:t>Have this slide showing as people come into the room.  </a:t>
            </a:r>
          </a:p>
          <a:p>
            <a:pPr eaLnBrk="1" hangingPunct="1">
              <a:spcBef>
                <a:spcPct val="0"/>
              </a:spcBef>
            </a:pPr>
            <a:endParaRPr lang="en-US" altLang="en-US" sz="1400" i="1">
              <a:latin typeface="Arial" panose="020B0604020202020204" pitchFamily="34" charset="0"/>
              <a:ea typeface="ＭＳ Ｐゴシック" panose="020B0600070205080204" pitchFamily="34" charset="-128"/>
            </a:endParaRPr>
          </a:p>
          <a:p>
            <a:pPr eaLnBrk="1" hangingPunct="1">
              <a:spcBef>
                <a:spcPct val="0"/>
              </a:spcBef>
            </a:pPr>
            <a:r>
              <a:rPr lang="en-US" altLang="en-US" sz="1400" i="1">
                <a:latin typeface="Arial" panose="020B0604020202020204" pitchFamily="34" charset="0"/>
                <a:ea typeface="ＭＳ Ｐゴシック" panose="020B0600070205080204" pitchFamily="34" charset="-128"/>
              </a:rPr>
              <a:t>Put your name and the date of the training in the space provided.</a:t>
            </a:r>
          </a:p>
          <a:p>
            <a:pPr eaLnBrk="1" hangingPunct="1">
              <a:spcBef>
                <a:spcPct val="0"/>
              </a:spcBef>
            </a:pPr>
            <a:endParaRPr lang="en-US" altLang="en-US" sz="1400" i="1">
              <a:latin typeface="Arial" panose="020B0604020202020204" pitchFamily="34" charset="0"/>
              <a:ea typeface="ＭＳ Ｐゴシック" panose="020B0600070205080204" pitchFamily="34" charset="-128"/>
            </a:endParaRPr>
          </a:p>
          <a:p>
            <a:pPr eaLnBrk="1" hangingPunct="1">
              <a:spcBef>
                <a:spcPct val="0"/>
              </a:spcBef>
            </a:pPr>
            <a:r>
              <a:rPr lang="en-US" altLang="en-US" sz="1400" i="1">
                <a:latin typeface="Arial" panose="020B0604020202020204" pitchFamily="34" charset="0"/>
                <a:ea typeface="ＭＳ Ｐゴシック" panose="020B0600070205080204" pitchFamily="34" charset="-128"/>
              </a:rPr>
              <a:t>Introduce yourself.  Let them know you are consultant through the IL Children’s Mental Health Partnership.</a:t>
            </a:r>
          </a:p>
          <a:p>
            <a:pPr eaLnBrk="1" hangingPunct="1">
              <a:spcBef>
                <a:spcPct val="0"/>
              </a:spcBef>
            </a:pPr>
            <a:endParaRPr lang="en-US" altLang="en-US" sz="1400" i="1">
              <a:latin typeface="Arial" panose="020B0604020202020204" pitchFamily="34" charset="0"/>
              <a:ea typeface="ＭＳ Ｐゴシック" panose="020B0600070205080204" pitchFamily="34" charset="-128"/>
            </a:endParaRPr>
          </a:p>
          <a:p>
            <a:pPr eaLnBrk="1" hangingPunct="1">
              <a:spcBef>
                <a:spcPct val="0"/>
              </a:spcBef>
            </a:pPr>
            <a:r>
              <a:rPr lang="en-US" altLang="en-US" sz="1400" i="1">
                <a:latin typeface="Arial" panose="020B0604020202020204" pitchFamily="34" charset="0"/>
                <a:ea typeface="ＭＳ Ｐゴシック" panose="020B0600070205080204" pitchFamily="34" charset="-128"/>
              </a:rPr>
              <a:t>One focus of the work of the Partnership is providing mental health consultation to agencies that touch the lives of young children.  There are so many areas of development for babies and young children that affect their growth and their lives.  Social and emotional development is essential to success in life, and starts as early as pre-birth.</a:t>
            </a:r>
          </a:p>
          <a:p>
            <a:pPr eaLnBrk="1" hangingPunct="1">
              <a:spcBef>
                <a:spcPct val="0"/>
              </a:spcBef>
            </a:pPr>
            <a:endParaRPr lang="en-US" altLang="en-US" sz="1400" i="1">
              <a:latin typeface="Arial" panose="020B0604020202020204" pitchFamily="34" charset="0"/>
              <a:ea typeface="ＭＳ Ｐゴシック" panose="020B0600070205080204" pitchFamily="34" charset="-128"/>
            </a:endParaRPr>
          </a:p>
          <a:p>
            <a:pPr eaLnBrk="1" hangingPunct="1">
              <a:spcBef>
                <a:spcPct val="0"/>
              </a:spcBef>
            </a:pPr>
            <a:r>
              <a:rPr lang="en-US" altLang="en-US" sz="1400" i="1">
                <a:latin typeface="Arial" panose="020B0604020202020204" pitchFamily="34" charset="0"/>
                <a:ea typeface="ＭＳ Ｐゴシック" panose="020B0600070205080204" pitchFamily="34" charset="-128"/>
              </a:rPr>
              <a:t>We hope that today shares a little information on the concept of Infant Mental Health, and that it is helpful to you in your world.</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837586C-E437-4304-B936-E400E8E34106}" type="slidenum">
              <a:rPr lang="en-US" altLang="en-US" sz="1200" smtClean="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275387-748F-49AE-9D26-BEECFAFD7B73}" type="slidenum">
              <a:rPr lang="en-US" altLang="en-US" sz="1200" smtClean="0"/>
              <a:pPr/>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Cognitive: Traumatized children can have difficulty focusing on and completing tasks</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The stress response system of traumatized children is always active and those chemicals/hormones interfere with the process of taking in new information and learning</a:t>
            </a:r>
          </a:p>
          <a:p>
            <a:endParaRPr lang="en-US" altLang="en-US">
              <a:ea typeface="ＭＳ Ｐゴシック" panose="020B0600070205080204" pitchFamily="34" charset="-128"/>
            </a:endParaRPr>
          </a:p>
          <a:p>
            <a:r>
              <a:rPr lang="en-US" altLang="en-US">
                <a:ea typeface="ＭＳ Ｐゴシック" panose="020B0600070205080204" pitchFamily="34" charset="-128"/>
              </a:rPr>
              <a:t>Self-Concept: Traumatized children frequently suffer from disturbed body images, low self-esteem, shame, and guilt</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F2334A-AB50-43BA-B12F-E2C545A0D757}" type="slidenum">
              <a:rPr lang="en-US" altLang="en-US" sz="1200" smtClean="0"/>
              <a:pPr/>
              <a:t>16</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Biology: Traumatized children may exhibit unexplained physical symptoms and increased medical problems.</a:t>
            </a:r>
          </a:p>
          <a:p>
            <a:endParaRPr lang="en-US" altLang="en-US">
              <a:ea typeface="ＭＳ Ｐゴシック" panose="020B0600070205080204" pitchFamily="34" charset="-128"/>
            </a:endParaRPr>
          </a:p>
          <a:p>
            <a:r>
              <a:rPr lang="en-US" altLang="en-US">
                <a:ea typeface="ＭＳ Ｐゴシック" panose="020B0600070205080204" pitchFamily="34" charset="-128"/>
              </a:rPr>
              <a:t>Emotional Regulation: Children exposed to trauma can have difficulty regulating their emotions as well as difficulty knowing and describing their feelings and internal states</a:t>
            </a:r>
          </a:p>
          <a:p>
            <a:endParaRPr lang="en-US" altLang="en-US">
              <a:ea typeface="ＭＳ Ｐゴシック" panose="020B0600070205080204" pitchFamily="34" charset="-128"/>
            </a:endParaRPr>
          </a:p>
          <a:p>
            <a:r>
              <a:rPr lang="en-US" altLang="en-US">
                <a:ea typeface="ＭＳ Ｐゴシック" panose="020B0600070205080204" pitchFamily="34" charset="-128"/>
              </a:rPr>
              <a:t>Dissociation: Some traumatized children experience a feeling of detachment, as if they are “observing” something happening to them that is unreal.</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095164-90F9-491C-8671-E9B0E9044BC6}" type="slidenum">
              <a:rPr lang="en-US" altLang="en-US" sz="1200" smtClean="0"/>
              <a:pPr/>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Recognizing how significant the wish to rescue or solve problems for families is within ourselves can help to reduce the stress and anxiety of working with families who have complex and pressing needs. Humility and manageable goals are one positive outcome of engaging in a reflective process.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0B2869-7326-470C-B39A-E7CBC6805196}" type="slidenum">
              <a:rPr lang="en-US" altLang="en-US" sz="1200" smtClean="0"/>
              <a:pPr/>
              <a:t>22</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Providing a holding environment for families can take its toll in stress for FSWs – and anyone else working with the families. Everyone benefits from everyone having an opportunity to think about and share the feelings and thoughts that emerge from this work.</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8B6B01-0496-4996-8F45-0A691C3A45D1}" type="slidenum">
              <a:rPr lang="en-US" altLang="en-US" sz="1200" smtClean="0"/>
              <a:pPr/>
              <a:t>23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It is the process of becoming self-reflective that makes it possible to monitor the role that our unconscious thoughts, feelings, attitudes,, and memories play in relationships with clients, including how we present ourselves, how we respond to how clients present themselves, and what they tell us about themselves. Just as we note that parents can struggle with who their babies remind them of because of physical appearance or behavior, we can struggle with who clients remind us of, whether someone from our professional or personal lives.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ABF6F2-1E87-47EA-B02A-8816A449B6B1}" type="slidenum">
              <a:rPr lang="en-US" altLang="en-US" sz="1200" smtClean="0"/>
              <a:pPr/>
              <a:t>24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Ask each participant to stand up one at a time.  Ask them to introduce themselves by first names.</a:t>
            </a:r>
          </a:p>
          <a:p>
            <a:endParaRPr lang="en-US" altLang="en-US">
              <a:ea typeface="ＭＳ Ｐゴシック" panose="020B0600070205080204" pitchFamily="34" charset="-128"/>
            </a:endParaRPr>
          </a:p>
          <a:p>
            <a:r>
              <a:rPr lang="en-US" altLang="en-US">
                <a:ea typeface="ＭＳ Ｐゴシック" panose="020B0600070205080204" pitchFamily="34" charset="-128"/>
              </a:rPr>
              <a:t>Mingles and Huddles:  </a:t>
            </a:r>
          </a:p>
          <a:p>
            <a:endParaRPr lang="en-US" altLang="en-US">
              <a:ea typeface="ＭＳ Ｐゴシック" panose="020B0600070205080204" pitchFamily="34" charset="-128"/>
            </a:endParaRPr>
          </a:p>
          <a:p>
            <a:r>
              <a:rPr lang="en-US" altLang="en-US">
                <a:ea typeface="ＭＳ Ｐゴシック" panose="020B0600070205080204" pitchFamily="34" charset="-128"/>
              </a:rPr>
              <a:t>We will do 3 groups where we talk to 3 or 4 people about a question.  You will have 2 minutes to talk to those people.  When you receive a signal from me, then finish your last sentence, and raise your hand as well.  When we are all quiet, we will ask you to find another group of 3 or 4 people that you have not yet spent time with discussing this question.  We will repeat that same procedure, and then group one last time for a final reflection on the question, and then return to your seats.</a:t>
            </a:r>
          </a:p>
          <a:p>
            <a:endParaRPr lang="en-US" altLang="en-US">
              <a:ea typeface="ＭＳ Ｐゴシック" panose="020B0600070205080204" pitchFamily="34" charset="-128"/>
            </a:endParaRPr>
          </a:p>
          <a:p>
            <a:r>
              <a:rPr lang="en-US" altLang="en-US">
                <a:ea typeface="ＭＳ Ｐゴシック" panose="020B0600070205080204" pitchFamily="34" charset="-128"/>
              </a:rPr>
              <a:t>Question: What frustrates me in my job?</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After they finish the mingles and huddles, they return to their seat and you process the questions with them.  </a:t>
            </a:r>
          </a:p>
          <a:p>
            <a:endParaRPr lang="en-US" altLang="en-US">
              <a:ea typeface="ＭＳ Ｐゴシック" panose="020B0600070205080204" pitchFamily="34" charset="-128"/>
            </a:endParaRPr>
          </a:p>
          <a:p>
            <a:r>
              <a:rPr lang="en-US" altLang="en-US">
                <a:ea typeface="ＭＳ Ｐゴシック" panose="020B0600070205080204" pitchFamily="34" charset="-128"/>
              </a:rPr>
              <a:t>How was this for you?</a:t>
            </a:r>
          </a:p>
          <a:p>
            <a:r>
              <a:rPr lang="en-US" altLang="en-US">
                <a:ea typeface="ＭＳ Ｐゴシック" panose="020B0600070205080204" pitchFamily="34" charset="-128"/>
              </a:rPr>
              <a:t>What did you find you had in common with others in the room?</a:t>
            </a:r>
          </a:p>
          <a:p>
            <a:r>
              <a:rPr lang="en-US" altLang="en-US">
                <a:ea typeface="ＭＳ Ｐゴシック" panose="020B0600070205080204" pitchFamily="34" charset="-128"/>
              </a:rPr>
              <a:t>Did you hear any general themes?</a:t>
            </a:r>
          </a:p>
          <a:p>
            <a:endParaRPr lang="en-US" altLang="en-US">
              <a:ea typeface="ＭＳ Ｐゴシック" panose="020B0600070205080204"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D1055E-3D41-4A7B-80C4-D42561BABFFA}"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Acknowledge the role of home visiting and child care in helping children develop.  Express our gratitude for the work they are doing, and our respect.  Thank them for taking time to come to our training today, and let them know that our long range goal is to add to their already existing skills by providing them some support and a place to reflect on the work so they can help families enjoy positive mental health.</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5AA1AB-A232-4BEF-86C0-31AFCA6FEA2D}" type="slidenum">
              <a:rPr lang="en-US" altLang="en-US" sz="1200" smtClean="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This is really what early development is all about: learning how to communicate with and trust parents/caregivers; learning to manage an array of emotions with the help of those parents/caregivers; and learning about the world in which we live using sensory and cognitive skills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14F678-51FB-431C-8044-6A1F3EC8D202}"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All of this adds up to a field of work that is complex and demanding and always in a dynamic state of flux and change. Support for those who do this work is essential on all levels.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E33AE6-FF84-4CF4-8304-400569C9230D}" type="slidenum">
              <a:rPr lang="en-US" altLang="en-US" sz="1200" smtClean="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miter lim="800000"/>
                <a:headEnd type="none" w="med" len="med"/>
                <a:tailEnd type="none" w="med" len="me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interactions children have build their brain, and affect their mental health.  </a:t>
            </a:r>
          </a:p>
        </p:txBody>
      </p:sp>
      <p:sp>
        <p:nvSpPr>
          <p:cNvPr id="18436" name="Slide Number Placeholder 3"/>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2E7C6C-6DCF-48A1-B1FB-85769532E714}" type="slidenum">
              <a:rPr lang="en-US" altLang="en-US"/>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C648BD-0AA2-4625-9489-55F90E4B202E}" type="slidenum">
              <a:rPr lang="en-US" altLang="en-US" sz="1200" smtClean="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4719D3B-7D08-4ACE-8E37-0AE9A31FD6FC}" type="slidenum">
              <a:rPr lang="en-US" altLang="en-US" smtClean="0">
                <a:latin typeface="Arial" panose="020B0604020202020204" pitchFamily="34" charset="0"/>
                <a:cs typeface="Arial" panose="020B0604020202020204" pitchFamily="34" charset="0"/>
              </a:rPr>
              <a:pPr eaLnBrk="1" hangingPunct="1">
                <a:spcBef>
                  <a:spcPct val="0"/>
                </a:spcBef>
              </a:pPr>
              <a:t>13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3000" y="69532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ea typeface="ＭＳ Ｐゴシック" panose="020B0600070205080204" pitchFamily="34" charset="-128"/>
            </a:endParaRPr>
          </a:p>
          <a:p>
            <a:pPr marL="171450" indent="-171450">
              <a:buFontTx/>
              <a:buChar char="•"/>
            </a:pPr>
            <a:endParaRPr lang="en-US" altLang="en-US">
              <a:ea typeface="ＭＳ Ｐゴシック" panose="020B0600070205080204" pitchFamily="34" charset="-128"/>
            </a:endParaRPr>
          </a:p>
          <a:p>
            <a:pPr marL="171450" indent="-171450">
              <a:buFontTx/>
              <a:buChar char="•"/>
            </a:pPr>
            <a:r>
              <a:rPr lang="en-US" altLang="en-US">
                <a:ea typeface="ＭＳ Ｐゴシック" panose="020B0600070205080204" pitchFamily="34" charset="-128"/>
              </a:rPr>
              <a:t>Results in a cascade of hormones</a:t>
            </a:r>
          </a:p>
          <a:p>
            <a:pPr marL="171450" indent="-171450">
              <a:buFontTx/>
              <a:buChar char="•"/>
            </a:pPr>
            <a:r>
              <a:rPr lang="en-US" altLang="en-US">
                <a:ea typeface="ＭＳ Ｐゴシック" panose="020B0600070205080204" pitchFamily="34" charset="-128"/>
              </a:rPr>
              <a:t>Increased cortisol levels</a:t>
            </a:r>
          </a:p>
          <a:p>
            <a:pPr marL="171450" indent="-171450">
              <a:buFontTx/>
              <a:buChar char="•"/>
            </a:pPr>
            <a:r>
              <a:rPr lang="en-US" altLang="en-US">
                <a:ea typeface="ＭＳ Ｐゴシック" panose="020B0600070205080204" pitchFamily="34" charset="-128"/>
              </a:rPr>
              <a:t>Impaired memory capacity</a:t>
            </a:r>
          </a:p>
          <a:p>
            <a:pPr marL="171450" indent="-171450">
              <a:buFontTx/>
              <a:buChar char="•"/>
            </a:pPr>
            <a:r>
              <a:rPr lang="en-US" altLang="en-US" b="1">
                <a:ea typeface="ＭＳ Ｐゴシック" panose="020B0600070205080204" pitchFamily="34" charset="-128"/>
              </a:rPr>
              <a:t>Shearing of dendritic connections: toxic stress actually destroys brain growth that has already been laid down/occurred</a:t>
            </a:r>
          </a:p>
          <a:p>
            <a:pPr marL="171450" indent="-171450">
              <a:buFontTx/>
              <a:buChar char="•"/>
            </a:pPr>
            <a:r>
              <a:rPr lang="en-US" altLang="en-US" b="1">
                <a:ea typeface="ＭＳ Ｐゴシック" panose="020B0600070205080204" pitchFamily="34" charset="-128"/>
              </a:rPr>
              <a:t>Epigenetic changes: changes in gene expression brought on by unrelieved stress: toxic stress can actually change the way genes do their work, increasing or decreasing their activity</a:t>
            </a:r>
          </a:p>
          <a:p>
            <a:pPr marL="171450" indent="-171450">
              <a:buFontTx/>
              <a:buChar char="•"/>
            </a:pPr>
            <a:endParaRPr lang="en-US" altLang="en-US" b="1">
              <a:ea typeface="ＭＳ Ｐゴシック" panose="020B0600070205080204" pitchFamily="34" charset="-128"/>
            </a:endParaRPr>
          </a:p>
          <a:p>
            <a:pPr marL="171450" indent="-171450">
              <a:buFontTx/>
              <a:buChar char="•"/>
            </a:pPr>
            <a:endParaRPr lang="en-US" altLang="en-US">
              <a:ea typeface="ＭＳ Ｐゴシック" panose="020B0600070205080204" pitchFamily="34" charset="-128"/>
            </a:endParaRPr>
          </a:p>
          <a:p>
            <a:pPr marL="171450" indent="-171450">
              <a:buFontTx/>
              <a:buChar char="•"/>
            </a:pPr>
            <a:endParaRPr lang="en-US" altLang="en-US">
              <a:ea typeface="ＭＳ Ｐゴシック" panose="020B0600070205080204" pitchFamily="34" charset="-128"/>
            </a:endParaRPr>
          </a:p>
          <a:p>
            <a:pPr marL="171450" indent="-171450">
              <a:buFontTx/>
              <a:buChar char="•"/>
            </a:pPr>
            <a:endParaRPr lang="en-US" altLang="en-US">
              <a:ea typeface="ＭＳ Ｐゴシック" panose="020B0600070205080204" pitchFamily="34" charset="-128"/>
            </a:endParaRPr>
          </a:p>
          <a:p>
            <a:pPr marL="171450" indent="-171450">
              <a:buFontTx/>
              <a:buChar char="•"/>
            </a:pPr>
            <a:endParaRPr lang="en-US" altLang="en-US">
              <a:ea typeface="ＭＳ Ｐゴシック" panose="020B0600070205080204" pitchFamily="34" charset="-128"/>
            </a:endParaRPr>
          </a:p>
          <a:p>
            <a:pPr marL="171450" indent="-171450">
              <a:buFontTx/>
              <a:buChar char="•"/>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CC6953-ED1F-4070-86CA-C2BEBCBBC2F0}" type="slidenum">
              <a:rPr lang="en-US" altLang="en-US" sz="1200" smtClean="0"/>
              <a:pPr/>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079E5-E98D-4757-997D-692A5D94EAEF}" type="slidenum">
              <a:rPr lang="en-US" altLang="en-US"/>
              <a:pPr>
                <a:defRPr/>
              </a:pPr>
              <a:t>‹#›</a:t>
            </a:fld>
            <a:endParaRPr lang="en-US" altLang="en-US" dirty="0"/>
          </a:p>
        </p:txBody>
      </p:sp>
    </p:spTree>
    <p:extLst>
      <p:ext uri="{BB962C8B-B14F-4D97-AF65-F5344CB8AC3E}">
        <p14:creationId xmlns:p14="http://schemas.microsoft.com/office/powerpoint/2010/main" val="412893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E5B2B-8E93-4D50-9869-6DB97E57763C}" type="slidenum">
              <a:rPr lang="en-US" altLang="en-US"/>
              <a:pPr>
                <a:defRPr/>
              </a:pPr>
              <a:t>‹#›</a:t>
            </a:fld>
            <a:endParaRPr lang="en-US" altLang="en-US" dirty="0"/>
          </a:p>
        </p:txBody>
      </p:sp>
    </p:spTree>
    <p:extLst>
      <p:ext uri="{BB962C8B-B14F-4D97-AF65-F5344CB8AC3E}">
        <p14:creationId xmlns:p14="http://schemas.microsoft.com/office/powerpoint/2010/main" val="1792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D793B7-9486-48CE-9154-2141D4F11364}" type="slidenum">
              <a:rPr lang="en-US" altLang="en-US"/>
              <a:pPr>
                <a:defRPr/>
              </a:pPr>
              <a:t>‹#›</a:t>
            </a:fld>
            <a:endParaRPr lang="en-US" altLang="en-US" dirty="0"/>
          </a:p>
        </p:txBody>
      </p:sp>
    </p:spTree>
    <p:extLst>
      <p:ext uri="{BB962C8B-B14F-4D97-AF65-F5344CB8AC3E}">
        <p14:creationId xmlns:p14="http://schemas.microsoft.com/office/powerpoint/2010/main" val="352589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AB1FDC-E316-4496-A829-9C65E5D60C6F}" type="slidenum">
              <a:rPr lang="en-US" altLang="en-US"/>
              <a:pPr>
                <a:defRPr/>
              </a:pPr>
              <a:t>‹#›</a:t>
            </a:fld>
            <a:endParaRPr lang="en-US" altLang="en-US" dirty="0"/>
          </a:p>
        </p:txBody>
      </p:sp>
    </p:spTree>
    <p:extLst>
      <p:ext uri="{BB962C8B-B14F-4D97-AF65-F5344CB8AC3E}">
        <p14:creationId xmlns:p14="http://schemas.microsoft.com/office/powerpoint/2010/main" val="3727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E2C50A-73E5-4C82-98E6-764CC81DBFFE}" type="slidenum">
              <a:rPr lang="en-US" altLang="en-US"/>
              <a:pPr>
                <a:defRPr/>
              </a:pPr>
              <a:t>‹#›</a:t>
            </a:fld>
            <a:endParaRPr lang="en-US" altLang="en-US" dirty="0"/>
          </a:p>
        </p:txBody>
      </p:sp>
    </p:spTree>
    <p:extLst>
      <p:ext uri="{BB962C8B-B14F-4D97-AF65-F5344CB8AC3E}">
        <p14:creationId xmlns:p14="http://schemas.microsoft.com/office/powerpoint/2010/main" val="94810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3D66E9-5284-4B3B-A6ED-6BA4744E9C58}" type="slidenum">
              <a:rPr lang="en-US" altLang="en-US"/>
              <a:pPr>
                <a:defRPr/>
              </a:pPr>
              <a:t>‹#›</a:t>
            </a:fld>
            <a:endParaRPr lang="en-US" altLang="en-US" dirty="0"/>
          </a:p>
        </p:txBody>
      </p:sp>
    </p:spTree>
    <p:extLst>
      <p:ext uri="{BB962C8B-B14F-4D97-AF65-F5344CB8AC3E}">
        <p14:creationId xmlns:p14="http://schemas.microsoft.com/office/powerpoint/2010/main" val="119018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8F53C7-589F-4CBF-AFEA-A735C385380A}" type="slidenum">
              <a:rPr lang="en-US" altLang="en-US"/>
              <a:pPr>
                <a:defRPr/>
              </a:pPr>
              <a:t>‹#›</a:t>
            </a:fld>
            <a:endParaRPr lang="en-US" altLang="en-US" dirty="0"/>
          </a:p>
        </p:txBody>
      </p:sp>
    </p:spTree>
    <p:extLst>
      <p:ext uri="{BB962C8B-B14F-4D97-AF65-F5344CB8AC3E}">
        <p14:creationId xmlns:p14="http://schemas.microsoft.com/office/powerpoint/2010/main" val="126808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71A93E-9F12-42B9-88F6-98ECE6AC3D40}" type="slidenum">
              <a:rPr lang="en-US" altLang="en-US"/>
              <a:pPr>
                <a:defRPr/>
              </a:pPr>
              <a:t>‹#›</a:t>
            </a:fld>
            <a:endParaRPr lang="en-US" altLang="en-US" dirty="0"/>
          </a:p>
        </p:txBody>
      </p:sp>
    </p:spTree>
    <p:extLst>
      <p:ext uri="{BB962C8B-B14F-4D97-AF65-F5344CB8AC3E}">
        <p14:creationId xmlns:p14="http://schemas.microsoft.com/office/powerpoint/2010/main" val="35304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756FA3-85F7-4273-9C38-25D1350AB738}" type="slidenum">
              <a:rPr lang="en-US" altLang="en-US"/>
              <a:pPr>
                <a:defRPr/>
              </a:pPr>
              <a:t>‹#›</a:t>
            </a:fld>
            <a:endParaRPr lang="en-US" altLang="en-US" dirty="0"/>
          </a:p>
        </p:txBody>
      </p:sp>
    </p:spTree>
    <p:extLst>
      <p:ext uri="{BB962C8B-B14F-4D97-AF65-F5344CB8AC3E}">
        <p14:creationId xmlns:p14="http://schemas.microsoft.com/office/powerpoint/2010/main" val="420363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7003C6-963A-4C11-9D4A-A36570171762}" type="slidenum">
              <a:rPr lang="en-US" altLang="en-US"/>
              <a:pPr>
                <a:defRPr/>
              </a:pPr>
              <a:t>‹#›</a:t>
            </a:fld>
            <a:endParaRPr lang="en-US" altLang="en-US" dirty="0"/>
          </a:p>
        </p:txBody>
      </p:sp>
    </p:spTree>
    <p:extLst>
      <p:ext uri="{BB962C8B-B14F-4D97-AF65-F5344CB8AC3E}">
        <p14:creationId xmlns:p14="http://schemas.microsoft.com/office/powerpoint/2010/main" val="397146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DFC379-57DE-4EF7-9E32-BDE2D1F35222}" type="slidenum">
              <a:rPr lang="en-US" altLang="en-US"/>
              <a:pPr>
                <a:defRPr/>
              </a:pPr>
              <a:t>‹#›</a:t>
            </a:fld>
            <a:endParaRPr lang="en-US" altLang="en-US" dirty="0"/>
          </a:p>
        </p:txBody>
      </p:sp>
    </p:spTree>
    <p:extLst>
      <p:ext uri="{BB962C8B-B14F-4D97-AF65-F5344CB8AC3E}">
        <p14:creationId xmlns:p14="http://schemas.microsoft.com/office/powerpoint/2010/main" val="203604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5710634-4E1C-4A2F-9C5F-F56DD250CF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n.com/the_science_of_early_childhoo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lookthroughtheireye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clkc.ohs.acf.hhs.gov/hslc/tta-system/health/mental-health/ec-mental-health-consultation/mh-consultation-t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05000" y="685800"/>
            <a:ext cx="6934200" cy="1600200"/>
          </a:xfrm>
        </p:spPr>
        <p:txBody>
          <a:bodyPr/>
          <a:lstStyle/>
          <a:p>
            <a:pPr eaLnBrk="1" hangingPunct="1"/>
            <a:r>
              <a:rPr lang="en-US" altLang="en-US" sz="3600" b="1"/>
              <a:t>Supporting Infant/Early Childhood Professionals though Mental Health Consultation</a:t>
            </a:r>
            <a:br>
              <a:rPr lang="en-US" altLang="en-US"/>
            </a:br>
            <a:endParaRPr lang="en-US" altLang="en-US" sz="3200" b="1"/>
          </a:p>
        </p:txBody>
      </p:sp>
      <p:sp>
        <p:nvSpPr>
          <p:cNvPr id="8195" name="Rectangle 3"/>
          <p:cNvSpPr>
            <a:spLocks noGrp="1" noChangeArrowheads="1"/>
          </p:cNvSpPr>
          <p:nvPr>
            <p:ph type="subTitle" idx="1"/>
          </p:nvPr>
        </p:nvSpPr>
        <p:spPr>
          <a:xfrm>
            <a:off x="1981200" y="2819400"/>
            <a:ext cx="6934200" cy="2819400"/>
          </a:xfrm>
        </p:spPr>
        <p:txBody>
          <a:bodyPr rtlCol="0">
            <a:normAutofit fontScale="85000" lnSpcReduction="20000"/>
          </a:bodyPr>
          <a:lstStyle/>
          <a:p>
            <a:pPr marL="26988" eaLnBrk="1" fontAlgn="auto" hangingPunct="1">
              <a:lnSpc>
                <a:spcPct val="90000"/>
              </a:lnSpc>
              <a:spcAft>
                <a:spcPts val="0"/>
              </a:spcAft>
              <a:defRPr/>
            </a:pPr>
            <a:r>
              <a:rPr lang="en-US" sz="3000" b="1" dirty="0">
                <a:solidFill>
                  <a:srgbClr val="320E04"/>
                </a:solidFill>
                <a:ea typeface="ＭＳ Ｐゴシック" pitchFamily="34" charset="-128"/>
              </a:rPr>
              <a:t>Presented by: Linda Delimata</a:t>
            </a:r>
          </a:p>
          <a:p>
            <a:pPr marL="26988" eaLnBrk="1" fontAlgn="auto" hangingPunct="1">
              <a:lnSpc>
                <a:spcPct val="90000"/>
              </a:lnSpc>
              <a:spcAft>
                <a:spcPts val="0"/>
              </a:spcAft>
              <a:defRPr/>
            </a:pPr>
            <a:r>
              <a:rPr lang="en-US" sz="3000" b="1" dirty="0">
                <a:solidFill>
                  <a:srgbClr val="320E04"/>
                </a:solidFill>
                <a:ea typeface="ＭＳ Ｐゴシック" pitchFamily="34" charset="-128"/>
              </a:rPr>
              <a:t>Date:  4/15/16</a:t>
            </a:r>
          </a:p>
          <a:p>
            <a:pPr marL="26988" eaLnBrk="1" fontAlgn="auto" hangingPunct="1">
              <a:lnSpc>
                <a:spcPct val="90000"/>
              </a:lnSpc>
              <a:spcAft>
                <a:spcPts val="0"/>
              </a:spcAft>
              <a:defRPr/>
            </a:pPr>
            <a:endParaRPr lang="en-US" sz="3000" b="1" dirty="0">
              <a:solidFill>
                <a:srgbClr val="320E04"/>
              </a:solidFill>
              <a:ea typeface="ＭＳ Ｐゴシック" pitchFamily="34" charset="-128"/>
            </a:endParaRPr>
          </a:p>
          <a:p>
            <a:pPr marL="26988" eaLnBrk="1" fontAlgn="auto" hangingPunct="1">
              <a:lnSpc>
                <a:spcPct val="90000"/>
              </a:lnSpc>
              <a:spcAft>
                <a:spcPts val="0"/>
              </a:spcAft>
              <a:defRPr/>
            </a:pPr>
            <a:endParaRPr lang="en-US" sz="3000" b="1" dirty="0">
              <a:solidFill>
                <a:srgbClr val="320E04"/>
              </a:solidFill>
              <a:ea typeface="ＭＳ Ｐゴシック" pitchFamily="34" charset="-128"/>
            </a:endParaRPr>
          </a:p>
          <a:p>
            <a:pPr marL="26988" eaLnBrk="1" fontAlgn="auto" hangingPunct="1">
              <a:lnSpc>
                <a:spcPct val="90000"/>
              </a:lnSpc>
              <a:spcAft>
                <a:spcPts val="0"/>
              </a:spcAft>
              <a:defRPr/>
            </a:pPr>
            <a:r>
              <a:rPr lang="en-US" sz="3000" b="1" dirty="0">
                <a:solidFill>
                  <a:srgbClr val="320E04"/>
                </a:solidFill>
                <a:ea typeface="ＭＳ Ｐゴシック" pitchFamily="34" charset="-128"/>
              </a:rPr>
              <a:t>IL Children’s Mental Health Partnership</a:t>
            </a:r>
          </a:p>
          <a:p>
            <a:pPr marL="26988" eaLnBrk="1" fontAlgn="auto" hangingPunct="1">
              <a:lnSpc>
                <a:spcPct val="90000"/>
              </a:lnSpc>
              <a:spcAft>
                <a:spcPts val="0"/>
              </a:spcAft>
              <a:defRPr/>
            </a:pPr>
            <a:endParaRPr lang="en-US" sz="3000" b="1" dirty="0">
              <a:solidFill>
                <a:srgbClr val="320E04"/>
              </a:solidFill>
              <a:ea typeface="ＭＳ Ｐゴシック" pitchFamily="34" charset="-128"/>
            </a:endParaRPr>
          </a:p>
          <a:p>
            <a:pPr marL="26988" eaLnBrk="1" fontAlgn="auto" hangingPunct="1">
              <a:lnSpc>
                <a:spcPct val="90000"/>
              </a:lnSpc>
              <a:spcAft>
                <a:spcPts val="0"/>
              </a:spcAft>
              <a:defRPr/>
            </a:pPr>
            <a:r>
              <a:rPr lang="en-US" sz="2800" dirty="0">
                <a:solidFill>
                  <a:schemeClr val="bg1"/>
                </a:solidFill>
                <a:latin typeface="Arial" pitchFamily="34" charset="0"/>
                <a:cs typeface="Arial" pitchFamily="34" charset="0"/>
              </a:rPr>
              <a:t>Governor’s Office of Early Childhood Development</a:t>
            </a:r>
          </a:p>
          <a:p>
            <a:pPr marL="26988" eaLnBrk="1" fontAlgn="auto" hangingPunct="1">
              <a:lnSpc>
                <a:spcPct val="90000"/>
              </a:lnSpc>
              <a:spcAft>
                <a:spcPts val="0"/>
              </a:spcAft>
              <a:defRPr/>
            </a:pPr>
            <a:endParaRPr lang="en-US" sz="3000" b="1" dirty="0">
              <a:solidFill>
                <a:srgbClr val="320E04"/>
              </a:solidFill>
              <a:ea typeface="ＭＳ Ｐゴシック" pitchFamily="34" charset="-128"/>
            </a:endParaRPr>
          </a:p>
        </p:txBody>
      </p:sp>
      <p:grpSp>
        <p:nvGrpSpPr>
          <p:cNvPr id="3076" name="Group 3"/>
          <p:cNvGrpSpPr>
            <a:grpSpLocks/>
          </p:cNvGrpSpPr>
          <p:nvPr/>
        </p:nvGrpSpPr>
        <p:grpSpPr bwMode="auto">
          <a:xfrm>
            <a:off x="-3175" y="133350"/>
            <a:ext cx="1679575" cy="6094413"/>
            <a:chOff x="-3218" y="133917"/>
            <a:chExt cx="1679620" cy="6093363"/>
          </a:xfrm>
        </p:grpSpPr>
        <p:pic>
          <p:nvPicPr>
            <p:cNvPr id="3077"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7411" name="TextBox 1"/>
          <p:cNvSpPr>
            <a:spLocks noChangeArrowheads="1"/>
          </p:cNvSpPr>
          <p:nvPr/>
        </p:nvSpPr>
        <p:spPr bwMode="auto">
          <a:xfrm>
            <a:off x="76200" y="-219075"/>
            <a:ext cx="906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a:latin typeface="Arial" panose="020B0604020202020204" pitchFamily="34" charset="0"/>
            </a:endParaRPr>
          </a:p>
          <a:p>
            <a:pPr algn="ctr">
              <a:spcBef>
                <a:spcPct val="0"/>
              </a:spcBef>
              <a:buFontTx/>
              <a:buNone/>
            </a:pPr>
            <a:r>
              <a:rPr lang="en-US" altLang="en-US" b="1">
                <a:latin typeface="Arial" panose="020B0604020202020204" pitchFamily="34" charset="0"/>
              </a:rPr>
              <a:t>Experiences Build Brain Architecture </a:t>
            </a:r>
            <a:endParaRPr lang="en-US" altLang="en-US">
              <a:latin typeface="Arial" panose="020B0604020202020204" pitchFamily="34" charset="0"/>
            </a:endParaRPr>
          </a:p>
        </p:txBody>
      </p:sp>
      <p:pic>
        <p:nvPicPr>
          <p:cNvPr id="174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0075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All Experiences build the brain</a:t>
            </a:r>
          </a:p>
        </p:txBody>
      </p:sp>
      <p:sp>
        <p:nvSpPr>
          <p:cNvPr id="19459" name="Content Placeholder 2"/>
          <p:cNvSpPr>
            <a:spLocks noGrp="1"/>
          </p:cNvSpPr>
          <p:nvPr>
            <p:ph idx="1"/>
          </p:nvPr>
        </p:nvSpPr>
        <p:spPr>
          <a:xfrm>
            <a:off x="457200" y="2524125"/>
            <a:ext cx="8229600" cy="3602038"/>
          </a:xfrm>
        </p:spPr>
        <p:txBody>
          <a:bodyPr/>
          <a:lstStyle/>
          <a:p>
            <a:pPr>
              <a:spcAft>
                <a:spcPts val="1800"/>
              </a:spcAft>
            </a:pPr>
            <a:r>
              <a:rPr lang="en-US" altLang="en-US"/>
              <a:t>Interactions are how children grow and learn</a:t>
            </a:r>
          </a:p>
          <a:p>
            <a:pPr>
              <a:spcAft>
                <a:spcPts val="1800"/>
              </a:spcAft>
            </a:pPr>
            <a:r>
              <a:rPr lang="en-US" altLang="en-US"/>
              <a:t>Some interactions develop skills to cope</a:t>
            </a:r>
          </a:p>
          <a:p>
            <a:pPr>
              <a:spcAft>
                <a:spcPts val="1800"/>
              </a:spcAft>
            </a:pPr>
            <a:r>
              <a:rPr lang="en-US" altLang="en-US"/>
              <a:t>Traumatic experiences hinder learning and brain development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a:t>Video from Harvard Center on the Developing Child</a:t>
            </a:r>
          </a:p>
        </p:txBody>
      </p:sp>
      <p:sp>
        <p:nvSpPr>
          <p:cNvPr id="21507" name="Content Placeholder 2"/>
          <p:cNvSpPr>
            <a:spLocks noGrp="1"/>
          </p:cNvSpPr>
          <p:nvPr>
            <p:ph idx="1"/>
          </p:nvPr>
        </p:nvSpPr>
        <p:spPr/>
        <p:txBody>
          <a:bodyPr/>
          <a:lstStyle/>
          <a:p>
            <a:r>
              <a:rPr lang="en-US" altLang="en-US"/>
              <a:t>Jack Shonkoff presents information on brain development.</a:t>
            </a:r>
          </a:p>
          <a:p>
            <a:endParaRPr lang="en-US" altLang="en-US"/>
          </a:p>
          <a:p>
            <a:r>
              <a:rPr lang="en-US" altLang="en-US" sz="2800" u="sng">
                <a:hlinkClick r:id="rId2"/>
              </a:rPr>
              <a:t>http://wn.com/the_science_of_early_childhood</a:t>
            </a:r>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0675"/>
            <a:ext cx="7239000" cy="974725"/>
          </a:xfrm>
        </p:spPr>
        <p:txBody>
          <a:bodyPr/>
          <a:lstStyle/>
          <a:p>
            <a:pPr eaLnBrk="1" fontAlgn="auto" hangingPunct="1">
              <a:spcAft>
                <a:spcPts val="0"/>
              </a:spcAft>
              <a:defRPr/>
            </a:pPr>
            <a:r>
              <a:rPr lang="en-US" sz="4000" dirty="0">
                <a:effectLst>
                  <a:outerShdw blurRad="38100" dist="38100" dir="2700000" algn="tl">
                    <a:srgbClr val="000000">
                      <a:alpha val="43137"/>
                    </a:srgbClr>
                  </a:outerShdw>
                </a:effectLst>
              </a:rPr>
              <a:t>What is Trauma?</a:t>
            </a:r>
          </a:p>
        </p:txBody>
      </p:sp>
      <p:sp>
        <p:nvSpPr>
          <p:cNvPr id="3" name="Content Placeholder 2"/>
          <p:cNvSpPr>
            <a:spLocks noGrp="1"/>
          </p:cNvSpPr>
          <p:nvPr>
            <p:ph idx="1"/>
          </p:nvPr>
        </p:nvSpPr>
        <p:spPr>
          <a:xfrm>
            <a:off x="457200" y="2286000"/>
            <a:ext cx="7239000" cy="4170363"/>
          </a:xfrm>
        </p:spPr>
        <p:txBody>
          <a:bodyPr/>
          <a:lstStyle/>
          <a:p>
            <a:pPr algn="ctr">
              <a:buFont typeface="Wingdings 2" charset="0"/>
              <a:buNone/>
              <a:defRPr/>
            </a:pPr>
            <a:r>
              <a:rPr lang="en-US" dirty="0">
                <a:effectLst>
                  <a:outerShdw blurRad="38100" dist="38100" dir="2700000" algn="tl">
                    <a:srgbClr val="B13F9A"/>
                  </a:outerShdw>
                </a:effectLst>
              </a:rPr>
              <a:t>Trauma is defined as a physical or psychological threat or assault to a child’s physical integrity, sense of self, safety or survival or to the physical safety of another person significant to the child.</a:t>
            </a:r>
          </a:p>
          <a:p>
            <a:pPr algn="ctr">
              <a:buFont typeface="Wingdings 2" charset="0"/>
              <a:buNone/>
              <a:defRPr/>
            </a:pPr>
            <a:endParaRPr lang="en-US" dirty="0">
              <a:effectLst>
                <a:outerShdw blurRad="38100" dist="38100" dir="2700000" algn="tl">
                  <a:srgbClr val="B13F9A"/>
                </a:outerShdw>
              </a:effectLst>
            </a:endParaRPr>
          </a:p>
          <a:p>
            <a:pPr algn="ctr">
              <a:buFont typeface="Wingdings 2" charset="0"/>
              <a:buNone/>
              <a:defRPr/>
            </a:pPr>
            <a:r>
              <a:rPr lang="en-US" dirty="0">
                <a:effectLst>
                  <a:outerShdw blurRad="38100" dist="38100" dir="2700000" algn="tl">
                    <a:srgbClr val="B13F9A"/>
                  </a:outerShdw>
                </a:effectLst>
              </a:rPr>
              <a:t>(VT CUPS Handbook) </a:t>
            </a:r>
          </a:p>
          <a:p>
            <a:pPr>
              <a:buFont typeface="Wingdings 2" charset="0"/>
              <a:buNone/>
              <a:defRPr/>
            </a:pPr>
            <a:endParaRPr lang="en-US" dirty="0"/>
          </a:p>
        </p:txBody>
      </p:sp>
    </p:spTree>
  </p:cSld>
  <p:clrMapOvr>
    <a:masterClrMapping/>
  </p:clrMapOvr>
  <p:transition advTm="5411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How does toxic stress affect children?</a:t>
            </a:r>
          </a:p>
        </p:txBody>
      </p:sp>
      <p:sp>
        <p:nvSpPr>
          <p:cNvPr id="24579" name="Content Placeholder 2"/>
          <p:cNvSpPr>
            <a:spLocks noGrp="1"/>
          </p:cNvSpPr>
          <p:nvPr>
            <p:ph sz="half" idx="1"/>
          </p:nvPr>
        </p:nvSpPr>
        <p:spPr/>
        <p:txBody>
          <a:bodyPr/>
          <a:lstStyle/>
          <a:p>
            <a:pPr marL="114300" indent="0">
              <a:buFont typeface="Arial" panose="020B0604020202020204" pitchFamily="34" charset="0"/>
              <a:buNone/>
            </a:pPr>
            <a:r>
              <a:rPr lang="en-US" altLang="en-US"/>
              <a:t>Prolonged stress can change physical, cognitive and social/emotional development.</a:t>
            </a:r>
          </a:p>
        </p:txBody>
      </p:sp>
      <p:sp>
        <p:nvSpPr>
          <p:cNvPr id="24580" name="Content Placeholder 6"/>
          <p:cNvSpPr>
            <a:spLocks noGrp="1"/>
          </p:cNvSpPr>
          <p:nvPr>
            <p:ph sz="half" idx="2"/>
          </p:nvPr>
        </p:nvSpPr>
        <p:spPr>
          <a:xfrm>
            <a:off x="4648200" y="1722438"/>
            <a:ext cx="4038600" cy="4525962"/>
          </a:xfrm>
        </p:spPr>
        <p:txBody>
          <a:bodyPr/>
          <a:lstStyle/>
          <a:p>
            <a:pPr marL="114300" indent="0">
              <a:buFont typeface="Arial" panose="020B0604020202020204" pitchFamily="34" charset="0"/>
              <a:buNone/>
            </a:pPr>
            <a:endParaRPr lang="en-US" altLang="en-US"/>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5240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600"/>
              <a:t>Some Effects OF TRAUMA</a:t>
            </a:r>
          </a:p>
        </p:txBody>
      </p:sp>
      <p:sp>
        <p:nvSpPr>
          <p:cNvPr id="26627" name="Content Placeholder 2"/>
          <p:cNvSpPr>
            <a:spLocks noGrp="1"/>
          </p:cNvSpPr>
          <p:nvPr>
            <p:ph idx="1"/>
          </p:nvPr>
        </p:nvSpPr>
        <p:spPr/>
        <p:txBody>
          <a:bodyPr/>
          <a:lstStyle/>
          <a:p>
            <a:pPr marL="0" indent="0">
              <a:buFont typeface="Arial" panose="020B0604020202020204" pitchFamily="34" charset="0"/>
              <a:buNone/>
            </a:pPr>
            <a:r>
              <a:rPr lang="en-US" altLang="en-US"/>
              <a:t>Behavioral Control and Regulation: </a:t>
            </a:r>
          </a:p>
          <a:p>
            <a:pPr lvl="1"/>
            <a:r>
              <a:rPr lang="en-US" altLang="en-US"/>
              <a:t>Major reactions to small events</a:t>
            </a:r>
          </a:p>
          <a:p>
            <a:pPr lvl="1"/>
            <a:r>
              <a:rPr lang="en-US" altLang="en-US"/>
              <a:t>Difficulty with transitions</a:t>
            </a:r>
          </a:p>
          <a:p>
            <a:pPr lvl="1"/>
            <a:r>
              <a:rPr lang="en-US" altLang="en-US"/>
              <a:t>Clingy/Dependent v. Standoffish/Distant</a:t>
            </a:r>
          </a:p>
          <a:p>
            <a:pPr lvl="1"/>
            <a:r>
              <a:rPr lang="en-US" altLang="en-US"/>
              <a:t>Poor boundaries</a:t>
            </a:r>
          </a:p>
          <a:p>
            <a:pPr lvl="1"/>
            <a:r>
              <a:rPr lang="en-US" altLang="en-US"/>
              <a:t>Acting Controlling</a:t>
            </a:r>
          </a:p>
          <a:p>
            <a:pPr lvl="1"/>
            <a:r>
              <a:rPr lang="en-US" altLang="en-US"/>
              <a:t>Fears, Nightmares</a:t>
            </a:r>
          </a:p>
          <a:p>
            <a:pPr lvl="1"/>
            <a:r>
              <a:rPr lang="en-US" altLang="en-US"/>
              <a:t>Impulsivity/Risk Taking/Self-destructive acts</a:t>
            </a:r>
          </a:p>
          <a:p>
            <a:pPr lvl="1"/>
            <a:r>
              <a:rPr lang="en-US" altLang="en-US"/>
              <a:t>Aggression</a:t>
            </a:r>
          </a:p>
          <a:p>
            <a:pPr lvl="1"/>
            <a:endParaRPr lang="en-US" altLang="en-US"/>
          </a:p>
        </p:txBody>
      </p:sp>
      <p:pic>
        <p:nvPicPr>
          <p:cNvPr id="26628" name="Picture 2" descr="https://encrypted-tbn1.gstatic.com/images?q=tbn:ANd9GcRaaD_8iibs2kxPKfMnn1tlWDZEAo1UGfa2dknGu34eBhyDnlvF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2044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600"/>
              <a:t>Effects OF TRAUMA CONTINUED</a:t>
            </a:r>
          </a:p>
        </p:txBody>
      </p:sp>
      <p:sp>
        <p:nvSpPr>
          <p:cNvPr id="3" name="Content Placeholder 2"/>
          <p:cNvSpPr>
            <a:spLocks noGrp="1"/>
          </p:cNvSpPr>
          <p:nvPr>
            <p:ph idx="1"/>
          </p:nvPr>
        </p:nvSpPr>
        <p:spPr/>
        <p:txBody>
          <a:bodyPr/>
          <a:lstStyle/>
          <a:p>
            <a:pPr>
              <a:defRPr/>
            </a:pPr>
            <a:r>
              <a:rPr lang="en-US" dirty="0"/>
              <a:t>Traumatized children can have difficulty focusing on and completing tasks</a:t>
            </a:r>
          </a:p>
          <a:p>
            <a:pPr marL="114300" indent="0">
              <a:buFont typeface="Arial" panose="020B0604020202020204" pitchFamily="34" charset="0"/>
              <a:buNone/>
              <a:defRPr/>
            </a:pPr>
            <a:endParaRPr lang="en-US" dirty="0"/>
          </a:p>
          <a:p>
            <a:pPr>
              <a:defRPr/>
            </a:pPr>
            <a:r>
              <a:rPr lang="en-US" dirty="0"/>
              <a:t>Traumatized children frequently suffer from low self-esteem, shame, and guilt</a:t>
            </a:r>
          </a:p>
        </p:txBody>
      </p:sp>
      <p:pic>
        <p:nvPicPr>
          <p:cNvPr id="28676" name="Picture 2" descr="C:\Users\ldelimata\AppData\Local\Microsoft\Windows\Temporary Internet Files\Content.IE5\EFGDM2S5\MP900202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232275"/>
            <a:ext cx="3657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 </a:t>
            </a:r>
            <a:r>
              <a:rPr lang="en-US" altLang="en-US" sz="4000"/>
              <a:t>Effects of trauma</a:t>
            </a:r>
          </a:p>
        </p:txBody>
      </p:sp>
      <p:sp>
        <p:nvSpPr>
          <p:cNvPr id="3" name="Content Placeholder 2"/>
          <p:cNvSpPr>
            <a:spLocks noGrp="1"/>
          </p:cNvSpPr>
          <p:nvPr>
            <p:ph idx="1"/>
          </p:nvPr>
        </p:nvSpPr>
        <p:spPr/>
        <p:txBody>
          <a:bodyPr>
            <a:normAutofit fontScale="92500" lnSpcReduction="20000"/>
          </a:bodyPr>
          <a:lstStyle/>
          <a:p>
            <a:pPr>
              <a:defRPr/>
            </a:pPr>
            <a:r>
              <a:rPr lang="en-US" dirty="0"/>
              <a:t>Traumatized children may exhibit unexplained physical symptoms and increased medical problems.</a:t>
            </a:r>
          </a:p>
          <a:p>
            <a:pPr marL="114300" indent="0">
              <a:buFont typeface="Arial" panose="020B0604020202020204" pitchFamily="34" charset="0"/>
              <a:buNone/>
              <a:defRPr/>
            </a:pPr>
            <a:endParaRPr lang="en-US" dirty="0"/>
          </a:p>
          <a:p>
            <a:pPr>
              <a:defRPr/>
            </a:pPr>
            <a:r>
              <a:rPr lang="en-US" dirty="0"/>
              <a:t>Children exposed to trauma can have difficulty regulating their emotions </a:t>
            </a:r>
          </a:p>
          <a:p>
            <a:pPr>
              <a:defRPr/>
            </a:pPr>
            <a:endParaRPr lang="en-US" dirty="0"/>
          </a:p>
          <a:p>
            <a:pPr>
              <a:defRPr/>
            </a:pPr>
            <a:r>
              <a:rPr lang="en-US" dirty="0"/>
              <a:t>Some traumatized children experience a feeling of detachment, as if they are “observing” something happening to them that is unreal.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Look Through Their Eyes</a:t>
            </a:r>
          </a:p>
        </p:txBody>
      </p:sp>
      <p:sp>
        <p:nvSpPr>
          <p:cNvPr id="32771" name="Content Placeholder 2"/>
          <p:cNvSpPr>
            <a:spLocks noGrp="1"/>
          </p:cNvSpPr>
          <p:nvPr>
            <p:ph idx="1"/>
          </p:nvPr>
        </p:nvSpPr>
        <p:spPr>
          <a:xfrm>
            <a:off x="661988" y="3581400"/>
            <a:ext cx="8229600" cy="2917825"/>
          </a:xfrm>
        </p:spPr>
        <p:txBody>
          <a:bodyPr/>
          <a:lstStyle/>
          <a:p>
            <a:r>
              <a:rPr lang="en-US" altLang="en-US"/>
              <a:t>A resource to assist with understanding the effects of trauma and to become more informed on ways to address the issues.</a:t>
            </a:r>
          </a:p>
          <a:p>
            <a:r>
              <a:rPr lang="en-US" altLang="en-US">
                <a:hlinkClick r:id="rId2"/>
              </a:rPr>
              <a:t>www.lookthroughtheireyes.org</a:t>
            </a:r>
            <a:endParaRPr lang="en-US" altLang="en-US"/>
          </a:p>
          <a:p>
            <a:endParaRPr lang="en-US" altLang="en-US"/>
          </a:p>
          <a:p>
            <a:pPr lvl="4"/>
            <a:endParaRPr lang="en-US" altLang="en-US"/>
          </a:p>
          <a:p>
            <a:pPr lvl="4"/>
            <a:endParaRPr lang="en-US" altLang="en-US"/>
          </a:p>
        </p:txBody>
      </p:sp>
      <p:pic>
        <p:nvPicPr>
          <p:cNvPr id="3277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1763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800" b="1"/>
              <a:t>Table Discussions</a:t>
            </a:r>
          </a:p>
        </p:txBody>
      </p:sp>
      <p:sp>
        <p:nvSpPr>
          <p:cNvPr id="31747" name="Content Placeholder 2"/>
          <p:cNvSpPr>
            <a:spLocks noGrp="1"/>
          </p:cNvSpPr>
          <p:nvPr>
            <p:ph idx="1"/>
          </p:nvPr>
        </p:nvSpPr>
        <p:spPr/>
        <p:txBody>
          <a:bodyPr/>
          <a:lstStyle/>
          <a:p>
            <a:pPr>
              <a:defRPr/>
            </a:pPr>
            <a:r>
              <a:rPr lang="en-US" altLang="en-US" dirty="0"/>
              <a:t>How would the traumatic effects  identified impact early childhood educators/providers?</a:t>
            </a:r>
          </a:p>
          <a:p>
            <a:pPr marL="0" indent="0">
              <a:buFont typeface="Arial" panose="020B0604020202020204" pitchFamily="34" charset="0"/>
              <a:buNone/>
              <a:defRPr/>
            </a:pPr>
            <a:endParaRPr lang="en-US" altLang="en-US" dirty="0"/>
          </a:p>
          <a:p>
            <a:pPr>
              <a:defRPr/>
            </a:pPr>
            <a:r>
              <a:rPr lang="en-US" altLang="en-US" dirty="0"/>
              <a:t>How do you see infant/early childhood mental health consultation helping the staff?</a:t>
            </a:r>
          </a:p>
          <a:p>
            <a:pPr>
              <a:defRPr/>
            </a:pPr>
            <a:endParaRPr lang="en-US" altLang="en-US" dirty="0"/>
          </a:p>
          <a:p>
            <a:pPr>
              <a:defRPr/>
            </a:pPr>
            <a:r>
              <a:rPr lang="en-US" altLang="en-US" dirty="0"/>
              <a:t>What might you add to your curriculum to help prepare the workforce?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t>Welcome!</a:t>
            </a:r>
          </a:p>
        </p:txBody>
      </p:sp>
      <p:sp>
        <p:nvSpPr>
          <p:cNvPr id="3075" name="Content Placeholder 2"/>
          <p:cNvSpPr>
            <a:spLocks noGrp="1"/>
          </p:cNvSpPr>
          <p:nvPr>
            <p:ph idx="1"/>
          </p:nvPr>
        </p:nvSpPr>
        <p:spPr>
          <a:xfrm>
            <a:off x="2286000" y="1981200"/>
            <a:ext cx="6400800" cy="4144963"/>
          </a:xfrm>
        </p:spPr>
        <p:txBody>
          <a:bodyPr/>
          <a:lstStyle/>
          <a:p>
            <a:pPr eaLnBrk="1" hangingPunct="1">
              <a:spcBef>
                <a:spcPts val="1800"/>
              </a:spcBef>
              <a:spcAft>
                <a:spcPts val="1800"/>
              </a:spcAft>
              <a:defRPr/>
            </a:pPr>
            <a:r>
              <a:rPr lang="en-US" altLang="en-US" dirty="0"/>
              <a:t>Introduction</a:t>
            </a:r>
          </a:p>
          <a:p>
            <a:pPr eaLnBrk="1" hangingPunct="1">
              <a:spcBef>
                <a:spcPts val="1800"/>
              </a:spcBef>
              <a:spcAft>
                <a:spcPts val="1800"/>
              </a:spcAft>
              <a:defRPr/>
            </a:pPr>
            <a:r>
              <a:rPr lang="en-US" altLang="en-US" dirty="0"/>
              <a:t>Why include mental health preparation for infant/early childhood professionals?</a:t>
            </a:r>
          </a:p>
          <a:p>
            <a:pPr marL="0" indent="0" eaLnBrk="1" hangingPunct="1">
              <a:spcBef>
                <a:spcPts val="1800"/>
              </a:spcBef>
              <a:spcAft>
                <a:spcPts val="1800"/>
              </a:spcAft>
              <a:buFont typeface="Arial" panose="020B0604020202020204" pitchFamily="34" charset="0"/>
              <a:buNone/>
              <a:defRPr/>
            </a:pPr>
            <a:endParaRPr lang="en-US" altLang="en-US" dirty="0"/>
          </a:p>
          <a:p>
            <a:pPr eaLnBrk="1" hangingPunct="1">
              <a:spcBef>
                <a:spcPts val="1800"/>
              </a:spcBef>
              <a:spcAft>
                <a:spcPts val="1800"/>
              </a:spcAft>
              <a:defRPr/>
            </a:pPr>
            <a:endParaRPr lang="en-US" altLang="en-US" dirty="0"/>
          </a:p>
          <a:p>
            <a:pPr eaLnBrk="1" hangingPunct="1">
              <a:defRPr/>
            </a:pPr>
            <a:endParaRPr lang="en-US" altLang="en-US" dirty="0"/>
          </a:p>
        </p:txBody>
      </p:sp>
      <p:grpSp>
        <p:nvGrpSpPr>
          <p:cNvPr id="5124" name="Group 3"/>
          <p:cNvGrpSpPr>
            <a:grpSpLocks/>
          </p:cNvGrpSpPr>
          <p:nvPr/>
        </p:nvGrpSpPr>
        <p:grpSpPr bwMode="auto">
          <a:xfrm>
            <a:off x="-3175" y="133350"/>
            <a:ext cx="1679575" cy="6094413"/>
            <a:chOff x="-3218" y="133917"/>
            <a:chExt cx="1679620" cy="6093363"/>
          </a:xfrm>
        </p:grpSpPr>
        <p:pic>
          <p:nvPicPr>
            <p:cNvPr id="5125"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
          <p:cNvGrpSpPr>
            <a:grpSpLocks/>
          </p:cNvGrpSpPr>
          <p:nvPr/>
        </p:nvGrpSpPr>
        <p:grpSpPr bwMode="auto">
          <a:xfrm>
            <a:off x="-3175" y="133350"/>
            <a:ext cx="1679575" cy="6572250"/>
            <a:chOff x="-3218" y="133917"/>
            <a:chExt cx="1679620" cy="6093363"/>
          </a:xfrm>
        </p:grpSpPr>
        <p:pic>
          <p:nvPicPr>
            <p:cNvPr id="34821"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Title 1"/>
          <p:cNvSpPr txBox="1">
            <a:spLocks/>
          </p:cNvSpPr>
          <p:nvPr/>
        </p:nvSpPr>
        <p:spPr bwMode="auto">
          <a:xfrm>
            <a:off x="2209800" y="274638"/>
            <a:ext cx="6096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t>Benefits of IECMHC</a:t>
            </a:r>
          </a:p>
        </p:txBody>
      </p:sp>
      <p:sp>
        <p:nvSpPr>
          <p:cNvPr id="34820" name="Content Placeholder 2"/>
          <p:cNvSpPr txBox="1">
            <a:spLocks/>
          </p:cNvSpPr>
          <p:nvPr/>
        </p:nvSpPr>
        <p:spPr bwMode="auto">
          <a:xfrm>
            <a:off x="2209800" y="1600200"/>
            <a:ext cx="6477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a:t>Provides a place to reflect on cases</a:t>
            </a:r>
          </a:p>
          <a:p>
            <a:pPr eaLnBrk="1" hangingPunct="1"/>
            <a:r>
              <a:rPr lang="en-US" altLang="en-US"/>
              <a:t>Offers support with difficult issues</a:t>
            </a:r>
          </a:p>
          <a:p>
            <a:pPr eaLnBrk="1" hangingPunct="1"/>
            <a:r>
              <a:rPr lang="en-US" altLang="en-US"/>
              <a:t>Builds skills to help address mental health concerns</a:t>
            </a:r>
          </a:p>
          <a:p>
            <a:pPr eaLnBrk="1" hangingPunct="1"/>
            <a:r>
              <a:rPr lang="en-US" altLang="en-US"/>
              <a:t>Promotes reflection in supervision and group work</a:t>
            </a:r>
          </a:p>
          <a:p>
            <a:pPr eaLnBrk="1" hangingPunct="1"/>
            <a:r>
              <a:rPr lang="en-US" altLang="en-US"/>
              <a:t>Supports and encourages relationships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
          <p:cNvGrpSpPr>
            <a:grpSpLocks/>
          </p:cNvGrpSpPr>
          <p:nvPr/>
        </p:nvGrpSpPr>
        <p:grpSpPr bwMode="auto">
          <a:xfrm>
            <a:off x="-3175" y="133350"/>
            <a:ext cx="1679575" cy="6572250"/>
            <a:chOff x="-3218" y="133917"/>
            <a:chExt cx="1679620" cy="6093363"/>
          </a:xfrm>
        </p:grpSpPr>
        <p:pic>
          <p:nvPicPr>
            <p:cNvPr id="35846"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3" name="TextBox 1"/>
          <p:cNvSpPr txBox="1">
            <a:spLocks noChangeArrowheads="1"/>
          </p:cNvSpPr>
          <p:nvPr/>
        </p:nvSpPr>
        <p:spPr bwMode="auto">
          <a:xfrm>
            <a:off x="2133600" y="6096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latin typeface="Arial" panose="020B0604020202020204" pitchFamily="34" charset="0"/>
              </a:rPr>
              <a:t>Reflective Practice</a:t>
            </a:r>
          </a:p>
        </p:txBody>
      </p:sp>
      <p:sp>
        <p:nvSpPr>
          <p:cNvPr id="35844" name="TextBox 2"/>
          <p:cNvSpPr txBox="1">
            <a:spLocks noChangeArrowheads="1"/>
          </p:cNvSpPr>
          <p:nvPr/>
        </p:nvSpPr>
        <p:spPr bwMode="auto">
          <a:xfrm>
            <a:off x="2514600" y="16002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35845" name="TextBox 3"/>
          <p:cNvSpPr txBox="1">
            <a:spLocks noChangeArrowheads="1"/>
          </p:cNvSpPr>
          <p:nvPr/>
        </p:nvSpPr>
        <p:spPr bwMode="auto">
          <a:xfrm>
            <a:off x="2362200" y="1447800"/>
            <a:ext cx="6019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Arial" panose="020B0604020202020204" pitchFamily="34" charset="0"/>
              </a:rPr>
              <a:t>Reflecting practice involves stopping and examining the work that one is doing, “stepping back from the immediate experience to become aware of and sort through thoughts and feelings about what one is observing and doing with children and their parents.”</a:t>
            </a:r>
          </a:p>
          <a:p>
            <a:pPr>
              <a:spcBef>
                <a:spcPct val="0"/>
              </a:spcBef>
              <a:buFontTx/>
              <a:buNone/>
            </a:pPr>
            <a:endParaRPr lang="en-US" altLang="en-US" sz="2400">
              <a:latin typeface="Arial" panose="020B0604020202020204" pitchFamily="34" charset="0"/>
            </a:endParaRPr>
          </a:p>
          <a:p>
            <a:pPr algn="r">
              <a:spcBef>
                <a:spcPct val="0"/>
              </a:spcBef>
              <a:buFontTx/>
              <a:buNone/>
            </a:pPr>
            <a:r>
              <a:rPr lang="en-US" altLang="en-US" sz="2400">
                <a:latin typeface="Arial" panose="020B0604020202020204" pitchFamily="34" charset="0"/>
              </a:rPr>
              <a:t> </a:t>
            </a:r>
            <a:r>
              <a:rPr lang="en-US" altLang="en-US" sz="1400">
                <a:latin typeface="Arial" panose="020B0604020202020204" pitchFamily="34" charset="0"/>
              </a:rPr>
              <a:t>(Shahmoon-Shanook, Gilkerson, Eggbeer &amp; Fenichel, 1995)</a:t>
            </a:r>
          </a:p>
          <a:p>
            <a:pPr algn="r">
              <a:spcBef>
                <a:spcPct val="0"/>
              </a:spcBef>
              <a:buFontTx/>
              <a:buNone/>
            </a:pPr>
            <a:endParaRPr lang="en-US" altLang="en-US" sz="1400">
              <a:latin typeface="Arial" panose="020B0604020202020204" pitchFamily="34" charset="0"/>
            </a:endParaRPr>
          </a:p>
          <a:p>
            <a:pPr algn="r">
              <a:spcBef>
                <a:spcPct val="0"/>
              </a:spcBef>
              <a:buFontTx/>
              <a:buNone/>
            </a:pPr>
            <a:r>
              <a:rPr lang="en-US" altLang="en-US" sz="1400">
                <a:latin typeface="Arial" panose="020B0604020202020204" pitchFamily="34" charset="0"/>
              </a:rPr>
              <a:t>From ICMHP Reflective Practice Guide, p. 15, Peggy North Jones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092325" y="274638"/>
            <a:ext cx="6594475" cy="1143000"/>
          </a:xfrm>
        </p:spPr>
        <p:txBody>
          <a:bodyPr/>
          <a:lstStyle/>
          <a:p>
            <a:pPr eaLnBrk="1" hangingPunct="1"/>
            <a:r>
              <a:rPr lang="en-US" altLang="en-US"/>
              <a:t>Self-Knowledge</a:t>
            </a:r>
          </a:p>
        </p:txBody>
      </p:sp>
      <p:sp>
        <p:nvSpPr>
          <p:cNvPr id="3" name="Content Placeholder 2"/>
          <p:cNvSpPr>
            <a:spLocks noGrp="1"/>
          </p:cNvSpPr>
          <p:nvPr>
            <p:ph idx="1"/>
          </p:nvPr>
        </p:nvSpPr>
        <p:spPr>
          <a:xfrm>
            <a:off x="2279650" y="1600200"/>
            <a:ext cx="6407150" cy="4775200"/>
          </a:xfrm>
        </p:spPr>
        <p:txBody>
          <a:bodyPr>
            <a:normAutofit fontScale="77500" lnSpcReduction="20000"/>
          </a:bodyPr>
          <a:lstStyle/>
          <a:p>
            <a:pPr eaLnBrk="1" hangingPunct="1">
              <a:buFont typeface="Arial" charset="0"/>
              <a:buChar char="•"/>
              <a:defRPr/>
            </a:pPr>
            <a:r>
              <a:rPr lang="en-US" dirty="0"/>
              <a:t>Working within the field of IECMH requires managing and balancing the complex array of infant/child and parent needs with one’s own professional and personal reactions to those needs.</a:t>
            </a:r>
          </a:p>
          <a:p>
            <a:pPr eaLnBrk="1" hangingPunct="1">
              <a:buFont typeface="Arial" charset="0"/>
              <a:buChar char="•"/>
              <a:defRPr/>
            </a:pPr>
            <a:r>
              <a:rPr lang="en-US" dirty="0"/>
              <a:t>Meeting this goal requires engaging in a process of self-exploration.</a:t>
            </a:r>
          </a:p>
          <a:p>
            <a:pPr eaLnBrk="1" hangingPunct="1">
              <a:buFont typeface="Arial" charset="0"/>
              <a:buChar char="•"/>
              <a:defRPr/>
            </a:pPr>
            <a:r>
              <a:rPr lang="en-US" dirty="0"/>
              <a:t>Participating in reflective consultation and supervision supports the process of self-exploration and leads to increased self-awareness.</a:t>
            </a:r>
          </a:p>
          <a:p>
            <a:pPr eaLnBrk="1" hangingPunct="1">
              <a:buFont typeface="Arial" charset="0"/>
              <a:buChar char="•"/>
              <a:defRPr/>
            </a:pPr>
            <a:r>
              <a:rPr lang="en-US" dirty="0"/>
              <a:t>The result is an increased capacity to “catch one’s self” and control one’s professional responses in challenging situations. </a:t>
            </a:r>
          </a:p>
          <a:p>
            <a:pPr eaLnBrk="1" hangingPunct="1">
              <a:buFont typeface="Arial" charset="0"/>
              <a:buChar char="•"/>
              <a:defRPr/>
            </a:pPr>
            <a:endParaRPr lang="en-US" dirty="0"/>
          </a:p>
          <a:p>
            <a:pPr eaLnBrk="1" hangingPunct="1">
              <a:buFont typeface="Arial" charset="0"/>
              <a:buChar char="•"/>
              <a:defRPr/>
            </a:pPr>
            <a:endParaRPr lang="en-US" dirty="0"/>
          </a:p>
          <a:p>
            <a:pPr eaLnBrk="1" hangingPunct="1">
              <a:buFont typeface="Arial" charset="0"/>
              <a:buChar char="•"/>
              <a:defRPr/>
            </a:pPr>
            <a:endParaRPr lang="en-US" dirty="0"/>
          </a:p>
        </p:txBody>
      </p:sp>
      <p:grpSp>
        <p:nvGrpSpPr>
          <p:cNvPr id="36868" name="Group 3"/>
          <p:cNvGrpSpPr>
            <a:grpSpLocks/>
          </p:cNvGrpSpPr>
          <p:nvPr/>
        </p:nvGrpSpPr>
        <p:grpSpPr bwMode="auto">
          <a:xfrm>
            <a:off x="100013" y="58738"/>
            <a:ext cx="1814512" cy="6316662"/>
            <a:chOff x="-3218" y="133917"/>
            <a:chExt cx="1679620" cy="6093363"/>
          </a:xfrm>
        </p:grpSpPr>
        <p:pic>
          <p:nvPicPr>
            <p:cNvPr id="36869"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66963" y="274638"/>
            <a:ext cx="6319837" cy="1143000"/>
          </a:xfrm>
        </p:spPr>
        <p:txBody>
          <a:bodyPr/>
          <a:lstStyle/>
          <a:p>
            <a:pPr eaLnBrk="1" hangingPunct="1"/>
            <a:r>
              <a:rPr lang="en-US" altLang="en-US"/>
              <a:t>The Parallel Process</a:t>
            </a:r>
          </a:p>
        </p:txBody>
      </p:sp>
      <p:sp>
        <p:nvSpPr>
          <p:cNvPr id="3" name="Content Placeholder 2"/>
          <p:cNvSpPr>
            <a:spLocks noGrp="1"/>
          </p:cNvSpPr>
          <p:nvPr>
            <p:ph idx="1"/>
          </p:nvPr>
        </p:nvSpPr>
        <p:spPr>
          <a:xfrm>
            <a:off x="2543175" y="1600200"/>
            <a:ext cx="6143625" cy="4525963"/>
          </a:xfrm>
        </p:spPr>
        <p:txBody>
          <a:bodyPr>
            <a:normAutofit fontScale="92500" lnSpcReduction="10000"/>
          </a:bodyPr>
          <a:lstStyle/>
          <a:p>
            <a:pPr eaLnBrk="1" hangingPunct="1">
              <a:buFont typeface="Arial" charset="0"/>
              <a:buChar char="•"/>
              <a:defRPr/>
            </a:pPr>
            <a:r>
              <a:rPr lang="en-US" dirty="0"/>
              <a:t>The relationship which the staff establishes with the mother/family/baby helps to hold, contain, and regulate the family.</a:t>
            </a:r>
          </a:p>
          <a:p>
            <a:pPr eaLnBrk="1" hangingPunct="1">
              <a:buFont typeface="Arial" charset="0"/>
              <a:buChar char="•"/>
              <a:defRPr/>
            </a:pPr>
            <a:r>
              <a:rPr lang="en-US" dirty="0"/>
              <a:t>Reflective Supervision and Consultation help to hold, contain, and regulate the staff, supervisor, and other program personnel.</a:t>
            </a:r>
          </a:p>
          <a:p>
            <a:pPr eaLnBrk="1" hangingPunct="1">
              <a:buFont typeface="Arial" charset="0"/>
              <a:buChar char="•"/>
              <a:defRPr/>
            </a:pPr>
            <a:r>
              <a:rPr lang="en-US" dirty="0"/>
              <a:t>Self-Awareness supports the essential process of Self-Regulation.</a:t>
            </a:r>
          </a:p>
          <a:p>
            <a:pPr eaLnBrk="1" hangingPunct="1">
              <a:buFont typeface="Arial" charset="0"/>
              <a:buChar char="•"/>
              <a:defRPr/>
            </a:pPr>
            <a:endParaRPr lang="en-US" dirty="0"/>
          </a:p>
          <a:p>
            <a:pPr eaLnBrk="1" hangingPunct="1">
              <a:buFont typeface="Arial" charset="0"/>
              <a:buChar char="•"/>
              <a:defRPr/>
            </a:pPr>
            <a:endParaRPr lang="en-US" dirty="0"/>
          </a:p>
        </p:txBody>
      </p:sp>
      <p:grpSp>
        <p:nvGrpSpPr>
          <p:cNvPr id="38916" name="Group 3"/>
          <p:cNvGrpSpPr>
            <a:grpSpLocks/>
          </p:cNvGrpSpPr>
          <p:nvPr/>
        </p:nvGrpSpPr>
        <p:grpSpPr bwMode="auto">
          <a:xfrm>
            <a:off x="100013" y="58738"/>
            <a:ext cx="1814512" cy="6799262"/>
            <a:chOff x="-3218" y="133917"/>
            <a:chExt cx="1679620" cy="6093363"/>
          </a:xfrm>
        </p:grpSpPr>
        <p:pic>
          <p:nvPicPr>
            <p:cNvPr id="38917"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975" y="274638"/>
            <a:ext cx="6219825" cy="1143000"/>
          </a:xfrm>
        </p:spPr>
        <p:txBody>
          <a:bodyPr>
            <a:normAutofit fontScale="90000"/>
          </a:bodyPr>
          <a:lstStyle/>
          <a:p>
            <a:pPr eaLnBrk="1" hangingPunct="1">
              <a:defRPr/>
            </a:pPr>
            <a:r>
              <a:rPr lang="en-US" dirty="0"/>
              <a:t>Use of Self in Reflective Practice</a:t>
            </a:r>
          </a:p>
        </p:txBody>
      </p:sp>
      <p:sp>
        <p:nvSpPr>
          <p:cNvPr id="3" name="Content Placeholder 2"/>
          <p:cNvSpPr>
            <a:spLocks noGrp="1"/>
          </p:cNvSpPr>
          <p:nvPr>
            <p:ph idx="1"/>
          </p:nvPr>
        </p:nvSpPr>
        <p:spPr>
          <a:xfrm>
            <a:off x="2743200" y="1600200"/>
            <a:ext cx="5943600" cy="4525963"/>
          </a:xfrm>
        </p:spPr>
        <p:txBody>
          <a:bodyPr>
            <a:normAutofit fontScale="92500"/>
          </a:bodyPr>
          <a:lstStyle/>
          <a:p>
            <a:pPr eaLnBrk="1" hangingPunct="1">
              <a:buFont typeface="Arial" charset="0"/>
              <a:buChar char="•"/>
              <a:defRPr/>
            </a:pPr>
            <a:r>
              <a:rPr lang="en-US" dirty="0"/>
              <a:t>Work with families can evoke past or present personal experiences, both in the staff and in the family, on a conscious or unconscious level</a:t>
            </a:r>
          </a:p>
          <a:p>
            <a:pPr eaLnBrk="1" hangingPunct="1">
              <a:buFont typeface="Arial" charset="0"/>
              <a:buChar char="•"/>
              <a:defRPr/>
            </a:pPr>
            <a:r>
              <a:rPr lang="en-US" dirty="0"/>
              <a:t>The staff’s personal characteristics, style, and role influence the work with families through conscious and unconscious means.</a:t>
            </a:r>
          </a:p>
          <a:p>
            <a:pPr eaLnBrk="1" hangingPunct="1">
              <a:buFont typeface="Arial" charset="0"/>
              <a:buChar char="•"/>
              <a:defRPr/>
            </a:pPr>
            <a:endParaRPr lang="en-US" dirty="0"/>
          </a:p>
        </p:txBody>
      </p:sp>
      <p:grpSp>
        <p:nvGrpSpPr>
          <p:cNvPr id="40964" name="Group 3"/>
          <p:cNvGrpSpPr>
            <a:grpSpLocks/>
          </p:cNvGrpSpPr>
          <p:nvPr/>
        </p:nvGrpSpPr>
        <p:grpSpPr bwMode="auto">
          <a:xfrm>
            <a:off x="100013" y="58738"/>
            <a:ext cx="1814512" cy="6680200"/>
            <a:chOff x="-3218" y="133917"/>
            <a:chExt cx="1679620" cy="6093363"/>
          </a:xfrm>
        </p:grpSpPr>
        <p:pic>
          <p:nvPicPr>
            <p:cNvPr id="40965"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Some Funders in IL Currently Provide for I/ECMHC</a:t>
            </a:r>
          </a:p>
        </p:txBody>
      </p:sp>
      <p:sp>
        <p:nvSpPr>
          <p:cNvPr id="43011" name="Content Placeholder 2"/>
          <p:cNvSpPr>
            <a:spLocks noGrp="1"/>
          </p:cNvSpPr>
          <p:nvPr>
            <p:ph idx="1"/>
          </p:nvPr>
        </p:nvSpPr>
        <p:spPr/>
        <p:txBody>
          <a:bodyPr/>
          <a:lstStyle/>
          <a:p>
            <a:r>
              <a:rPr lang="en-US" altLang="en-US"/>
              <a:t>Early Intervention</a:t>
            </a:r>
          </a:p>
          <a:p>
            <a:r>
              <a:rPr lang="en-US" altLang="en-US"/>
              <a:t>Head Start</a:t>
            </a:r>
          </a:p>
          <a:p>
            <a:r>
              <a:rPr lang="en-US" altLang="en-US"/>
              <a:t>Some ISBE programs</a:t>
            </a:r>
          </a:p>
          <a:p>
            <a:r>
              <a:rPr lang="en-US" altLang="en-US"/>
              <a:t>Caregiver Connections (DHS)</a:t>
            </a:r>
          </a:p>
          <a:p>
            <a:r>
              <a:rPr lang="en-US" altLang="en-US"/>
              <a:t>Preschool for All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Illinois Plans for Consultation Model</a:t>
            </a:r>
          </a:p>
        </p:txBody>
      </p:sp>
      <p:sp>
        <p:nvSpPr>
          <p:cNvPr id="44035" name="Content Placeholder 2"/>
          <p:cNvSpPr>
            <a:spLocks noGrp="1"/>
          </p:cNvSpPr>
          <p:nvPr>
            <p:ph idx="1"/>
          </p:nvPr>
        </p:nvSpPr>
        <p:spPr/>
        <p:txBody>
          <a:bodyPr/>
          <a:lstStyle/>
          <a:p>
            <a:r>
              <a:rPr lang="en-US" altLang="en-US"/>
              <a:t>Pulling together state departments that fund infant/early childhood services</a:t>
            </a:r>
          </a:p>
          <a:p>
            <a:r>
              <a:rPr lang="en-US" altLang="en-US"/>
              <a:t>Public and private funders</a:t>
            </a:r>
          </a:p>
          <a:p>
            <a:r>
              <a:rPr lang="en-US" altLang="en-US"/>
              <a:t>Leadership team objectives</a:t>
            </a:r>
          </a:p>
          <a:p>
            <a:r>
              <a:rPr lang="en-US" altLang="en-US"/>
              <a:t>Model development team objectives</a:t>
            </a:r>
          </a:p>
          <a:p>
            <a:r>
              <a:rPr lang="en-US" altLang="en-US"/>
              <a:t>Plan for future pilot</a:t>
            </a:r>
          </a:p>
          <a:p>
            <a:r>
              <a:rPr lang="en-US" altLang="en-US"/>
              <a:t>Evaluation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Video from National Work</a:t>
            </a:r>
          </a:p>
        </p:txBody>
      </p:sp>
      <p:sp>
        <p:nvSpPr>
          <p:cNvPr id="45059" name="Content Placeholder 2"/>
          <p:cNvSpPr>
            <a:spLocks noGrp="1"/>
          </p:cNvSpPr>
          <p:nvPr>
            <p:ph idx="1"/>
          </p:nvPr>
        </p:nvSpPr>
        <p:spPr/>
        <p:txBody>
          <a:bodyPr/>
          <a:lstStyle/>
          <a:p>
            <a:r>
              <a:rPr lang="en-US" altLang="en-US"/>
              <a:t>The website is a professional development tool that was recently designed for infant and early childhood mental health consultants</a:t>
            </a:r>
          </a:p>
          <a:p>
            <a:r>
              <a:rPr lang="en-US" altLang="en-US" u="sng">
                <a:hlinkClick r:id="rId2"/>
              </a:rPr>
              <a:t>https://eclkc.ohs.acf.hhs.gov/hslc/tta-system/health/mental-health/ec-mental-health-consultation/mh-consultation-tool</a:t>
            </a:r>
            <a:endParaRPr lang="en-US" altLang="en-US"/>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National Work on Consultation</a:t>
            </a:r>
          </a:p>
        </p:txBody>
      </p:sp>
      <p:sp>
        <p:nvSpPr>
          <p:cNvPr id="3" name="Content Placeholder 2"/>
          <p:cNvSpPr>
            <a:spLocks noGrp="1"/>
          </p:cNvSpPr>
          <p:nvPr>
            <p:ph idx="1"/>
          </p:nvPr>
        </p:nvSpPr>
        <p:spPr/>
        <p:txBody>
          <a:bodyPr/>
          <a:lstStyle/>
          <a:p>
            <a:pPr marL="0" indent="0" algn="ctr">
              <a:buFont typeface="Arial" panose="020B0604020202020204" pitchFamily="34" charset="0"/>
              <a:buNone/>
              <a:defRPr/>
            </a:pPr>
            <a:r>
              <a:rPr lang="en-US" b="1" dirty="0"/>
              <a:t>Table discussion questions:</a:t>
            </a:r>
          </a:p>
          <a:p>
            <a:pPr marL="514350" indent="-514350">
              <a:buFont typeface="Arial" panose="020B0604020202020204" pitchFamily="34" charset="0"/>
              <a:buAutoNum type="alphaLcPeriod"/>
              <a:defRPr/>
            </a:pPr>
            <a:r>
              <a:rPr lang="en-US" dirty="0"/>
              <a:t>What experiences have I had with I/ECMHC?</a:t>
            </a:r>
          </a:p>
          <a:p>
            <a:pPr marL="514350" indent="-514350">
              <a:buFont typeface="Arial" panose="020B0604020202020204" pitchFamily="34" charset="0"/>
              <a:buAutoNum type="alphaLcPeriod"/>
              <a:defRPr/>
            </a:pPr>
            <a:r>
              <a:rPr lang="en-US" dirty="0"/>
              <a:t>What are we currently doing to prepare the workforce for understanding behavior and mental health challenges?</a:t>
            </a:r>
          </a:p>
          <a:p>
            <a:pPr marL="514350" indent="-514350">
              <a:buFont typeface="Arial" panose="020B0604020202020204" pitchFamily="34" charset="0"/>
              <a:buAutoNum type="alphaLcPeriod"/>
              <a:defRPr/>
            </a:pPr>
            <a:r>
              <a:rPr lang="en-US" dirty="0"/>
              <a:t>How would consultation support the workforce?</a:t>
            </a:r>
          </a:p>
          <a:p>
            <a:pPr marL="514350" indent="-514350">
              <a:buFont typeface="Arial" panose="020B0604020202020204" pitchFamily="34" charset="0"/>
              <a:buAutoNum type="alphaLcPeriod"/>
              <a:defRPr/>
            </a:pPr>
            <a:r>
              <a:rPr lang="en-US" dirty="0"/>
              <a:t>What other information do I need?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
          <p:cNvGrpSpPr>
            <a:grpSpLocks/>
          </p:cNvGrpSpPr>
          <p:nvPr/>
        </p:nvGrpSpPr>
        <p:grpSpPr bwMode="auto">
          <a:xfrm>
            <a:off x="-3175" y="133350"/>
            <a:ext cx="1679575" cy="6572250"/>
            <a:chOff x="-3218" y="133917"/>
            <a:chExt cx="1679620" cy="6093363"/>
          </a:xfrm>
        </p:grpSpPr>
        <p:pic>
          <p:nvPicPr>
            <p:cNvPr id="47109"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7" name="TextBox 8"/>
          <p:cNvSpPr txBox="1">
            <a:spLocks noChangeArrowheads="1"/>
          </p:cNvSpPr>
          <p:nvPr/>
        </p:nvSpPr>
        <p:spPr bwMode="auto">
          <a:xfrm>
            <a:off x="2743200" y="3810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rPr>
              <a:t>Questions and Reflections</a:t>
            </a:r>
          </a:p>
          <a:p>
            <a:pPr>
              <a:spcBef>
                <a:spcPct val="0"/>
              </a:spcBef>
              <a:buFontTx/>
              <a:buNone/>
            </a:pPr>
            <a:endParaRPr lang="en-US" altLang="en-US" sz="2400">
              <a:latin typeface="Arial" panose="020B0604020202020204" pitchFamily="34" charset="0"/>
            </a:endParaRPr>
          </a:p>
        </p:txBody>
      </p:sp>
      <p:sp>
        <p:nvSpPr>
          <p:cNvPr id="47108" name="Rectangle 1"/>
          <p:cNvSpPr>
            <a:spLocks noChangeArrowheads="1"/>
          </p:cNvSpPr>
          <p:nvPr/>
        </p:nvSpPr>
        <p:spPr bwMode="auto">
          <a:xfrm>
            <a:off x="3048000" y="1776413"/>
            <a:ext cx="457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latin typeface="Arial" panose="020B0604020202020204" pitchFamily="34" charset="0"/>
            </a:endParaRPr>
          </a:p>
          <a:p>
            <a:pPr algn="ctr">
              <a:spcBef>
                <a:spcPct val="0"/>
              </a:spcBef>
              <a:buFontTx/>
              <a:buNone/>
            </a:pPr>
            <a:r>
              <a:rPr lang="en-US" altLang="en-US" sz="2400">
                <a:latin typeface="Arial" panose="020B0604020202020204" pitchFamily="34" charset="0"/>
              </a:rPr>
              <a:t> </a:t>
            </a:r>
            <a:r>
              <a:rPr lang="en-US" altLang="en-US" sz="2400" i="1">
                <a:latin typeface="Arial" panose="020B0604020202020204" pitchFamily="34" charset="0"/>
              </a:rPr>
              <a:t>"Let us put our minds together and see what kind of life we can build for our children" </a:t>
            </a:r>
            <a:endParaRPr lang="en-US" altLang="en-US" sz="2400">
              <a:latin typeface="Arial" panose="020B0604020202020204" pitchFamily="34" charset="0"/>
            </a:endParaRPr>
          </a:p>
          <a:p>
            <a:pPr algn="ctr">
              <a:spcBef>
                <a:spcPct val="0"/>
              </a:spcBef>
              <a:buFontTx/>
              <a:buNone/>
            </a:pPr>
            <a:r>
              <a:rPr lang="en-US" altLang="en-US" sz="2400">
                <a:latin typeface="Arial" panose="020B0604020202020204" pitchFamily="34" charset="0"/>
              </a:rPr>
              <a:t>~Sitting Bull~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976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1"/>
          <p:cNvSpPr txBox="1">
            <a:spLocks noChangeArrowheads="1"/>
          </p:cNvSpPr>
          <p:nvPr/>
        </p:nvSpPr>
        <p:spPr bwMode="auto">
          <a:xfrm>
            <a:off x="6497638" y="533400"/>
            <a:ext cx="24939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haroni" panose="02010803020104030203" pitchFamily="2" charset="-79"/>
                <a:cs typeface="Aharoni" panose="02010803020104030203" pitchFamily="2" charset="-79"/>
              </a:rPr>
              <a:t>Increase your effectiveness to help babies, young children, and their families enjoy positive mental health.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
          <p:cNvGrpSpPr>
            <a:grpSpLocks/>
          </p:cNvGrpSpPr>
          <p:nvPr/>
        </p:nvGrpSpPr>
        <p:grpSpPr bwMode="auto">
          <a:xfrm>
            <a:off x="-3175" y="133350"/>
            <a:ext cx="1679575" cy="6572250"/>
            <a:chOff x="-3218" y="133917"/>
            <a:chExt cx="1679620" cy="6093363"/>
          </a:xfrm>
        </p:grpSpPr>
        <p:pic>
          <p:nvPicPr>
            <p:cNvPr id="48134"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TextBox 7"/>
          <p:cNvSpPr txBox="1">
            <a:spLocks noChangeArrowheads="1"/>
          </p:cNvSpPr>
          <p:nvPr/>
        </p:nvSpPr>
        <p:spPr bwMode="auto">
          <a:xfrm>
            <a:off x="2133600" y="1371600"/>
            <a:ext cx="2667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Arial" panose="020B0604020202020204" pitchFamily="34" charset="0"/>
              </a:rPr>
              <a:t>The future of prevention in working with infants and early childhood includes reflective consultation…. Time to get on board.</a:t>
            </a:r>
          </a:p>
        </p:txBody>
      </p:sp>
      <p:pic>
        <p:nvPicPr>
          <p:cNvPr id="48132" name="Picture 2" descr="C:\Users\ldelimata\AppData\Local\Microsoft\Windows\Temporary Internet Files\Content.IE5\2NZC9UL7\MP90042774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350" y="620713"/>
            <a:ext cx="3265488"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0" y="4787920"/>
            <a:ext cx="326884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THE 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2286000" y="990600"/>
            <a:ext cx="6096000" cy="2003425"/>
          </a:xfrm>
        </p:spPr>
        <p:txBody>
          <a:bodyPr rtlCol="0">
            <a:normAutofit fontScale="90000"/>
          </a:bodyPr>
          <a:lstStyle/>
          <a:p>
            <a:pPr eaLnBrk="1" fontAlgn="auto" hangingPunct="1">
              <a:spcAft>
                <a:spcPts val="0"/>
              </a:spcAft>
              <a:defRPr/>
            </a:pPr>
            <a:r>
              <a:rPr dirty="0"/>
              <a:t>WHAT IS INFANT AND EARLY CHILDHOOD MENTAL HEALTH?</a:t>
            </a:r>
          </a:p>
        </p:txBody>
      </p:sp>
      <p:grpSp>
        <p:nvGrpSpPr>
          <p:cNvPr id="9219" name="Group 8"/>
          <p:cNvGrpSpPr>
            <a:grpSpLocks/>
          </p:cNvGrpSpPr>
          <p:nvPr/>
        </p:nvGrpSpPr>
        <p:grpSpPr bwMode="auto">
          <a:xfrm>
            <a:off x="0" y="133350"/>
            <a:ext cx="1676400" cy="6094413"/>
            <a:chOff x="0" y="133917"/>
            <a:chExt cx="1676402" cy="6093363"/>
          </a:xfrm>
        </p:grpSpPr>
        <p:pic>
          <p:nvPicPr>
            <p:cNvPr id="9226"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0" name="Group 13"/>
          <p:cNvGrpSpPr>
            <a:grpSpLocks/>
          </p:cNvGrpSpPr>
          <p:nvPr/>
        </p:nvGrpSpPr>
        <p:grpSpPr bwMode="auto">
          <a:xfrm>
            <a:off x="-3175" y="133350"/>
            <a:ext cx="1679575" cy="6094413"/>
            <a:chOff x="-3218" y="133917"/>
            <a:chExt cx="1679620" cy="6093363"/>
          </a:xfrm>
        </p:grpSpPr>
        <p:pic>
          <p:nvPicPr>
            <p:cNvPr id="9221"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92162"/>
          </a:xfrm>
        </p:spPr>
        <p:txBody>
          <a:bodyPr/>
          <a:lstStyle/>
          <a:p>
            <a:pPr eaLnBrk="1" hangingPunct="1"/>
            <a:r>
              <a:rPr lang="en-US" altLang="en-US"/>
              <a:t>Infant Mental Health</a:t>
            </a:r>
          </a:p>
        </p:txBody>
      </p:sp>
      <p:sp>
        <p:nvSpPr>
          <p:cNvPr id="10243"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b="1"/>
              <a:t>Here is what it’s not:</a:t>
            </a:r>
          </a:p>
        </p:txBody>
      </p:sp>
      <p:pic>
        <p:nvPicPr>
          <p:cNvPr id="10244" name="Picture 3" descr="untitled.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924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33600" y="274638"/>
            <a:ext cx="6553200" cy="1143000"/>
          </a:xfrm>
        </p:spPr>
        <p:txBody>
          <a:bodyPr rtlCol="0">
            <a:normAutofit fontScale="90000"/>
          </a:bodyPr>
          <a:lstStyle/>
          <a:p>
            <a:pPr eaLnBrk="1" fontAlgn="auto" hangingPunct="1">
              <a:spcAft>
                <a:spcPts val="0"/>
              </a:spcAft>
              <a:defRPr/>
            </a:pPr>
            <a:r>
              <a:rPr lang="en-US" dirty="0"/>
              <a:t>Definition of Infant Mental Health</a:t>
            </a:r>
          </a:p>
        </p:txBody>
      </p:sp>
      <p:sp>
        <p:nvSpPr>
          <p:cNvPr id="15362" name="Rectangle 3"/>
          <p:cNvSpPr>
            <a:spLocks noGrp="1" noChangeArrowheads="1"/>
          </p:cNvSpPr>
          <p:nvPr>
            <p:ph idx="1"/>
          </p:nvPr>
        </p:nvSpPr>
        <p:spPr>
          <a:xfrm>
            <a:off x="2209800" y="1600200"/>
            <a:ext cx="6477000" cy="4525963"/>
          </a:xfrm>
        </p:spPr>
        <p:txBody>
          <a:bodyPr rtlCol="0">
            <a:normAutofit lnSpcReduction="10000"/>
          </a:bodyPr>
          <a:lstStyle/>
          <a:p>
            <a:pPr marL="0" indent="0" eaLnBrk="1" fontAlgn="auto" hangingPunct="1">
              <a:lnSpc>
                <a:spcPct val="90000"/>
              </a:lnSpc>
              <a:spcBef>
                <a:spcPts val="580"/>
              </a:spcBef>
              <a:spcAft>
                <a:spcPts val="0"/>
              </a:spcAft>
              <a:buFont typeface="Arial" panose="020B0604020202020204" pitchFamily="34" charset="0"/>
              <a:buNone/>
              <a:defRPr/>
            </a:pPr>
            <a:r>
              <a:rPr lang="en-US" sz="2800" dirty="0"/>
              <a:t>Infant Mental Health is:</a:t>
            </a:r>
          </a:p>
          <a:p>
            <a:pPr marL="274320" indent="-274320" eaLnBrk="1" fontAlgn="auto" hangingPunct="1">
              <a:lnSpc>
                <a:spcPct val="90000"/>
              </a:lnSpc>
              <a:spcBef>
                <a:spcPts val="580"/>
              </a:spcBef>
              <a:spcAft>
                <a:spcPts val="0"/>
              </a:spcAft>
              <a:buFont typeface="Wingdings 2"/>
              <a:buChar char=""/>
              <a:defRPr/>
            </a:pPr>
            <a:endParaRPr lang="en-US" sz="2800" dirty="0"/>
          </a:p>
          <a:p>
            <a:pPr marL="274320" indent="-274320" eaLnBrk="1" fontAlgn="auto" hangingPunct="1">
              <a:lnSpc>
                <a:spcPct val="90000"/>
              </a:lnSpc>
              <a:spcBef>
                <a:spcPts val="580"/>
              </a:spcBef>
              <a:spcAft>
                <a:spcPts val="0"/>
              </a:spcAft>
              <a:buFontTx/>
              <a:buNone/>
              <a:defRPr/>
            </a:pPr>
            <a:r>
              <a:rPr lang="en-US" sz="2400" dirty="0"/>
              <a:t>The developing capacity of the infant and toddler to…</a:t>
            </a:r>
          </a:p>
          <a:p>
            <a:pPr marL="274320" indent="-274320" eaLnBrk="1" fontAlgn="auto" hangingPunct="1">
              <a:lnSpc>
                <a:spcPct val="90000"/>
              </a:lnSpc>
              <a:spcBef>
                <a:spcPts val="580"/>
              </a:spcBef>
              <a:spcAft>
                <a:spcPts val="0"/>
              </a:spcAft>
              <a:buFontTx/>
              <a:buNone/>
              <a:defRPr/>
            </a:pPr>
            <a:endParaRPr lang="en-US" sz="2400" dirty="0"/>
          </a:p>
          <a:p>
            <a:pPr marL="548640" lvl="1" eaLnBrk="1" fontAlgn="auto" hangingPunct="1">
              <a:lnSpc>
                <a:spcPct val="90000"/>
              </a:lnSpc>
              <a:spcBef>
                <a:spcPts val="370"/>
              </a:spcBef>
              <a:spcAft>
                <a:spcPts val="0"/>
              </a:spcAft>
              <a:buFont typeface="Wingdings 2"/>
              <a:buChar char=""/>
              <a:defRPr/>
            </a:pPr>
            <a:r>
              <a:rPr lang="en-US" sz="2000" dirty="0"/>
              <a:t>Form close and secure relationships.</a:t>
            </a:r>
          </a:p>
          <a:p>
            <a:pPr marL="548640" lvl="1" eaLnBrk="1" fontAlgn="auto" hangingPunct="1">
              <a:lnSpc>
                <a:spcPct val="90000"/>
              </a:lnSpc>
              <a:spcBef>
                <a:spcPts val="370"/>
              </a:spcBef>
              <a:spcAft>
                <a:spcPts val="0"/>
              </a:spcAft>
              <a:buFont typeface="Wingdings 2"/>
              <a:buChar char=""/>
              <a:defRPr/>
            </a:pPr>
            <a:r>
              <a:rPr lang="en-US" sz="2000" dirty="0"/>
              <a:t>Experience, regulate, and express emotions.</a:t>
            </a:r>
          </a:p>
          <a:p>
            <a:pPr marL="548640" lvl="1" eaLnBrk="1" fontAlgn="auto" hangingPunct="1">
              <a:lnSpc>
                <a:spcPct val="90000"/>
              </a:lnSpc>
              <a:spcBef>
                <a:spcPts val="370"/>
              </a:spcBef>
              <a:spcAft>
                <a:spcPts val="0"/>
              </a:spcAft>
              <a:buFont typeface="Wingdings 2"/>
              <a:buChar char=""/>
              <a:defRPr/>
            </a:pPr>
            <a:r>
              <a:rPr lang="en-US" sz="2000" dirty="0"/>
              <a:t>Explore the environment and learn.</a:t>
            </a:r>
          </a:p>
          <a:p>
            <a:pPr marL="274320" indent="-274320" eaLnBrk="1" fontAlgn="auto" hangingPunct="1">
              <a:lnSpc>
                <a:spcPct val="90000"/>
              </a:lnSpc>
              <a:spcBef>
                <a:spcPts val="580"/>
              </a:spcBef>
              <a:spcAft>
                <a:spcPts val="0"/>
              </a:spcAft>
              <a:buFontTx/>
              <a:buNone/>
              <a:defRPr/>
            </a:pPr>
            <a:endParaRPr lang="en-US" sz="2400" dirty="0"/>
          </a:p>
          <a:p>
            <a:pPr marL="274320" indent="-274320" eaLnBrk="1" fontAlgn="auto" hangingPunct="1">
              <a:lnSpc>
                <a:spcPct val="90000"/>
              </a:lnSpc>
              <a:spcBef>
                <a:spcPts val="580"/>
              </a:spcBef>
              <a:spcAft>
                <a:spcPts val="0"/>
              </a:spcAft>
              <a:buFontTx/>
              <a:buNone/>
              <a:defRPr/>
            </a:pPr>
            <a:r>
              <a:rPr lang="en-US" sz="2400" dirty="0"/>
              <a:t>…all in the context of family, community, and cultural expectations for young children.</a:t>
            </a:r>
          </a:p>
          <a:p>
            <a:pPr marL="274320" indent="-274320" eaLnBrk="1" fontAlgn="auto" hangingPunct="1">
              <a:lnSpc>
                <a:spcPct val="90000"/>
              </a:lnSpc>
              <a:spcBef>
                <a:spcPts val="580"/>
              </a:spcBef>
              <a:spcAft>
                <a:spcPts val="0"/>
              </a:spcAft>
              <a:buFontTx/>
              <a:buNone/>
              <a:defRPr/>
            </a:pPr>
            <a:endParaRPr lang="en-US" sz="2400" dirty="0"/>
          </a:p>
          <a:p>
            <a:pPr marL="274320" indent="-274320" algn="r" eaLnBrk="1" fontAlgn="auto" hangingPunct="1">
              <a:lnSpc>
                <a:spcPct val="90000"/>
              </a:lnSpc>
              <a:spcBef>
                <a:spcPts val="580"/>
              </a:spcBef>
              <a:spcAft>
                <a:spcPts val="0"/>
              </a:spcAft>
              <a:buFontTx/>
              <a:buNone/>
              <a:defRPr/>
            </a:pPr>
            <a:r>
              <a:rPr lang="en-US" sz="1200" dirty="0"/>
              <a:t>(Zero to Three Infant Mental Health Task Force).</a:t>
            </a:r>
          </a:p>
          <a:p>
            <a:pPr marL="274320" indent="-274320" eaLnBrk="1" fontAlgn="auto" hangingPunct="1">
              <a:lnSpc>
                <a:spcPct val="90000"/>
              </a:lnSpc>
              <a:spcBef>
                <a:spcPts val="580"/>
              </a:spcBef>
              <a:spcAft>
                <a:spcPts val="0"/>
              </a:spcAft>
              <a:buFontTx/>
              <a:buNone/>
              <a:defRPr/>
            </a:pPr>
            <a:endParaRPr lang="en-US" sz="2400" dirty="0"/>
          </a:p>
          <a:p>
            <a:pPr marL="274320" indent="-274320" eaLnBrk="1" fontAlgn="auto" hangingPunct="1">
              <a:lnSpc>
                <a:spcPct val="90000"/>
              </a:lnSpc>
              <a:spcBef>
                <a:spcPts val="580"/>
              </a:spcBef>
              <a:spcAft>
                <a:spcPts val="0"/>
              </a:spcAft>
              <a:buFontTx/>
              <a:buNone/>
              <a:defRPr/>
            </a:pPr>
            <a:endParaRPr lang="en-US" sz="2400" dirty="0"/>
          </a:p>
          <a:p>
            <a:pPr marL="274320" indent="-274320" eaLnBrk="1" fontAlgn="auto" hangingPunct="1">
              <a:lnSpc>
                <a:spcPct val="90000"/>
              </a:lnSpc>
              <a:spcBef>
                <a:spcPts val="580"/>
              </a:spcBef>
              <a:spcAft>
                <a:spcPts val="0"/>
              </a:spcAft>
              <a:buFont typeface="Wingdings 2"/>
              <a:buChar char=""/>
              <a:defRPr/>
            </a:pPr>
            <a:endParaRPr lang="en-US" sz="2800" dirty="0"/>
          </a:p>
        </p:txBody>
      </p:sp>
      <p:grpSp>
        <p:nvGrpSpPr>
          <p:cNvPr id="11268" name="Group 3"/>
          <p:cNvGrpSpPr>
            <a:grpSpLocks/>
          </p:cNvGrpSpPr>
          <p:nvPr/>
        </p:nvGrpSpPr>
        <p:grpSpPr bwMode="auto">
          <a:xfrm>
            <a:off x="-3175" y="133350"/>
            <a:ext cx="1679575" cy="6572250"/>
            <a:chOff x="-3218" y="133917"/>
            <a:chExt cx="1679620" cy="6093363"/>
          </a:xfrm>
        </p:grpSpPr>
        <p:pic>
          <p:nvPicPr>
            <p:cNvPr id="11269"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3175" y="133350"/>
            <a:ext cx="1679575" cy="6572250"/>
            <a:chOff x="-3218" y="133917"/>
            <a:chExt cx="1679620" cy="6093363"/>
          </a:xfrm>
        </p:grpSpPr>
        <p:pic>
          <p:nvPicPr>
            <p:cNvPr id="13317"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txBox="1">
            <a:spLocks/>
          </p:cNvSpPr>
          <p:nvPr/>
        </p:nvSpPr>
        <p:spPr>
          <a:xfrm>
            <a:off x="1905000" y="274638"/>
            <a:ext cx="6781800" cy="1143000"/>
          </a:xfrm>
          <a:prstGeom prst="rect">
            <a:avLst/>
          </a:prstGeom>
        </p:spPr>
        <p:txBody>
          <a:bodyP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t>What is Infant/Early Childhood mental Health Consultation?</a:t>
            </a:r>
          </a:p>
        </p:txBody>
      </p:sp>
      <p:sp>
        <p:nvSpPr>
          <p:cNvPr id="9" name="Content Placeholder 2"/>
          <p:cNvSpPr txBox="1">
            <a:spLocks/>
          </p:cNvSpPr>
          <p:nvPr/>
        </p:nvSpPr>
        <p:spPr>
          <a:xfrm>
            <a:off x="2667000" y="1600200"/>
            <a:ext cx="6019800" cy="4525963"/>
          </a:xfrm>
          <a:prstGeom prst="rect">
            <a:avLst/>
          </a:prstGeom>
        </p:spPr>
        <p:txBody>
          <a:bodyPr>
            <a:normAutofit fontScale="925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r>
              <a:rPr lang="en-US" dirty="0"/>
              <a:t>Early childhood mental health consultation involves a professional consultant … working collaboratively with early care and education staff, programs and families to improve their ability to prevent, identify, and respond to mental health issues among children in their care.</a:t>
            </a:r>
          </a:p>
          <a:p>
            <a:pPr marL="0" indent="0" eaLnBrk="1" hangingPunct="1">
              <a:buFont typeface="Arial" charset="0"/>
              <a:buNone/>
              <a:defRPr/>
            </a:pPr>
            <a:endParaRPr lang="en-US" dirty="0"/>
          </a:p>
          <a:p>
            <a:pPr marL="0" indent="0" algn="r" eaLnBrk="1" hangingPunct="1">
              <a:buFont typeface="Arial" charset="0"/>
              <a:buNone/>
              <a:defRPr/>
            </a:pPr>
            <a:r>
              <a:rPr lang="en-US" dirty="0"/>
              <a:t> </a:t>
            </a:r>
            <a:r>
              <a:rPr lang="en-US" sz="2400" dirty="0"/>
              <a:t>Georgetown University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905000" y="274638"/>
            <a:ext cx="6781800" cy="1143000"/>
          </a:xfrm>
        </p:spPr>
        <p:txBody>
          <a:bodyPr rtlCol="0">
            <a:normAutofit fontScale="90000"/>
          </a:bodyPr>
          <a:lstStyle/>
          <a:p>
            <a:pPr eaLnBrk="1" fontAlgn="auto" hangingPunct="1">
              <a:spcAft>
                <a:spcPts val="0"/>
              </a:spcAft>
              <a:defRPr/>
            </a:pPr>
            <a:r>
              <a:rPr lang="en-US" sz="3600" dirty="0"/>
              <a:t>The Focus of Infant and Early Childhood Mental Health Consultation</a:t>
            </a:r>
          </a:p>
        </p:txBody>
      </p:sp>
      <p:sp>
        <p:nvSpPr>
          <p:cNvPr id="18435" name="Content Placeholder 2"/>
          <p:cNvSpPr>
            <a:spLocks noGrp="1"/>
          </p:cNvSpPr>
          <p:nvPr>
            <p:ph idx="1"/>
          </p:nvPr>
        </p:nvSpPr>
        <p:spPr>
          <a:xfrm>
            <a:off x="2209800" y="1447800"/>
            <a:ext cx="6400800" cy="4495800"/>
          </a:xfrm>
        </p:spPr>
        <p:txBody>
          <a:bodyPr rtlCol="0">
            <a:normAutofit lnSpcReduction="10000"/>
          </a:bodyPr>
          <a:lstStyle/>
          <a:p>
            <a:pPr eaLnBrk="1" fontAlgn="auto" hangingPunct="1">
              <a:spcAft>
                <a:spcPts val="0"/>
              </a:spcAft>
              <a:defRPr/>
            </a:pPr>
            <a:r>
              <a:rPr lang="en-US" sz="2400" dirty="0"/>
              <a:t>Always relationship based</a:t>
            </a:r>
          </a:p>
          <a:p>
            <a:pPr eaLnBrk="1" fontAlgn="auto" hangingPunct="1">
              <a:spcAft>
                <a:spcPts val="0"/>
              </a:spcAft>
              <a:defRPr/>
            </a:pPr>
            <a:r>
              <a:rPr lang="en-US" sz="2400" dirty="0"/>
              <a:t>Always striving to keep the whole family system in mind: the child, parents, and the context in which they live</a:t>
            </a:r>
          </a:p>
          <a:p>
            <a:pPr eaLnBrk="1" fontAlgn="auto" hangingPunct="1">
              <a:spcAft>
                <a:spcPts val="0"/>
              </a:spcAft>
              <a:defRPr/>
            </a:pPr>
            <a:r>
              <a:rPr lang="en-US" sz="2400" dirty="0"/>
              <a:t>Always strength based</a:t>
            </a:r>
          </a:p>
          <a:p>
            <a:pPr eaLnBrk="1" fontAlgn="auto" hangingPunct="1">
              <a:spcAft>
                <a:spcPts val="0"/>
              </a:spcAft>
              <a:defRPr/>
            </a:pPr>
            <a:r>
              <a:rPr lang="en-US" sz="2400" dirty="0"/>
              <a:t>Always individualized</a:t>
            </a:r>
          </a:p>
          <a:p>
            <a:pPr eaLnBrk="1" fontAlgn="auto" hangingPunct="1">
              <a:spcAft>
                <a:spcPts val="0"/>
              </a:spcAft>
              <a:defRPr/>
            </a:pPr>
            <a:r>
              <a:rPr lang="en-US" sz="2400" dirty="0"/>
              <a:t>Always striving to be continuous and stable</a:t>
            </a:r>
          </a:p>
          <a:p>
            <a:pPr eaLnBrk="1" fontAlgn="auto" hangingPunct="1">
              <a:spcAft>
                <a:spcPts val="0"/>
              </a:spcAft>
              <a:defRPr/>
            </a:pPr>
            <a:r>
              <a:rPr lang="en-US" sz="2400" dirty="0"/>
              <a:t>Always striving to be culturally responsive</a:t>
            </a:r>
          </a:p>
          <a:p>
            <a:pPr eaLnBrk="1" fontAlgn="auto" hangingPunct="1">
              <a:spcAft>
                <a:spcPts val="0"/>
              </a:spcAft>
              <a:defRPr/>
            </a:pPr>
            <a:r>
              <a:rPr lang="en-US" sz="2400" dirty="0"/>
              <a:t>Always stressing the importance of being self-aware, reflective, and being open to professional growth through reflective supervision and consultation</a:t>
            </a:r>
          </a:p>
        </p:txBody>
      </p:sp>
      <p:grpSp>
        <p:nvGrpSpPr>
          <p:cNvPr id="14340" name="Group 3"/>
          <p:cNvGrpSpPr>
            <a:grpSpLocks/>
          </p:cNvGrpSpPr>
          <p:nvPr/>
        </p:nvGrpSpPr>
        <p:grpSpPr bwMode="auto">
          <a:xfrm>
            <a:off x="-3175" y="133350"/>
            <a:ext cx="1679575" cy="6572250"/>
            <a:chOff x="-3218" y="133917"/>
            <a:chExt cx="1679620" cy="6093363"/>
          </a:xfrm>
        </p:grpSpPr>
        <p:pic>
          <p:nvPicPr>
            <p:cNvPr id="14341" name="Picture 23" descr="C:\Users\Foster's\AppData\Local\Microsoft\Windows\Temporary Internet Files\Content.IE5\WHFPAJTV\MPj03997510000[1].jpg"/>
            <p:cNvPicPr>
              <a:picLocks noChangeAspect="1" noChangeArrowheads="1"/>
            </p:cNvPicPr>
            <p:nvPr/>
          </p:nvPicPr>
          <p:blipFill>
            <a:blip r:embed="rId3">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ICMHP-NewDayLogoPMS484 [Converted]"/>
            <p:cNvPicPr>
              <a:picLocks noChangeAspect="1" noChangeArrowheads="1"/>
            </p:cNvPicPr>
            <p:nvPr/>
          </p:nvPicPr>
          <p:blipFill>
            <a:blip r:embed="rId4">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C:\Users\ldelimata\AppData\Local\Microsoft\Windows\Temporary Internet Files\Content.IE5\0S18X2LA\MP9004444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descr="C:\Users\ldelimata\AppData\Local\Microsoft\Windows\Temporary Internet Files\Content.IE5\8D2OKVTC\MP90042230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 descr="C:\Users\ldelimata\AppData\Local\Microsoft\Windows\Temporary Internet Files\Content.IE5\CRMOU5WP\MP90040714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p:cNvGrpSpPr>
          <p:nvPr/>
        </p:nvGrpSpPr>
        <p:grpSpPr bwMode="auto">
          <a:xfrm>
            <a:off x="-3175" y="133350"/>
            <a:ext cx="1679575" cy="6572250"/>
            <a:chOff x="-3218" y="133917"/>
            <a:chExt cx="1679620" cy="6093363"/>
          </a:xfrm>
        </p:grpSpPr>
        <p:pic>
          <p:nvPicPr>
            <p:cNvPr id="16389" name="Picture 23" descr="C:\Users\Foster's\AppData\Local\Microsoft\Windows\Temporary Internet Files\Content.IE5\WHFPAJTV\MPj03997510000[1].jpg"/>
            <p:cNvPicPr>
              <a:picLocks noChangeAspect="1" noChangeArrowheads="1"/>
            </p:cNvPicPr>
            <p:nvPr/>
          </p:nvPicPr>
          <p:blipFill>
            <a:blip r:embed="rId2">
              <a:extLst>
                <a:ext uri="{28A0092B-C50C-407E-A947-70E740481C1C}">
                  <a14:useLocalDpi xmlns:a14="http://schemas.microsoft.com/office/drawing/2010/main" val="0"/>
                </a:ext>
              </a:extLst>
            </a:blip>
            <a:srcRect t="7324" r="4832" b="37482"/>
            <a:stretch>
              <a:fillRect/>
            </a:stretch>
          </p:blipFill>
          <p:spPr bwMode="auto">
            <a:xfrm>
              <a:off x="26445" y="133917"/>
              <a:ext cx="16499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ICMHP-NewDayLogoPMS484 [Converted]"/>
            <p:cNvPicPr>
              <a:picLocks noChangeAspect="1" noChangeArrowheads="1"/>
            </p:cNvPicPr>
            <p:nvPr/>
          </p:nvPicPr>
          <p:blipFill>
            <a:blip r:embed="rId3">
              <a:extLst>
                <a:ext uri="{28A0092B-C50C-407E-A947-70E740481C1C}">
                  <a14:useLocalDpi xmlns:a14="http://schemas.microsoft.com/office/drawing/2010/main" val="0"/>
                </a:ext>
              </a:extLst>
            </a:blip>
            <a:srcRect l="9259" t="8333" r="9105" b="4167"/>
            <a:stretch>
              <a:fillRect/>
            </a:stretch>
          </p:blipFill>
          <p:spPr bwMode="auto">
            <a:xfrm>
              <a:off x="6554" y="5392255"/>
              <a:ext cx="166984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C:\Users\ldelimata\AppData\Local\Microsoft\Windows\Temporary Internet Files\Content.IE5\0S18X2LA\MP90044442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5" y="4222750"/>
              <a:ext cx="1664835" cy="11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C:\Users\ldelimata\AppData\Local\Microsoft\Windows\Temporary Internet Files\Content.IE5\8D2OKVTC\MP9004223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917"/>
              <a:ext cx="1676401" cy="129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C:\Users\ldelimata\AppData\Local\Microsoft\Windows\Temporary Internet Files\Content.IE5\CRMOU5WP\MP9004071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 y="2953831"/>
              <a:ext cx="1679618" cy="12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ontent Placeholder 2"/>
          <p:cNvSpPr txBox="1">
            <a:spLocks/>
          </p:cNvSpPr>
          <p:nvPr/>
        </p:nvSpPr>
        <p:spPr>
          <a:xfrm>
            <a:off x="2209800" y="1776413"/>
            <a:ext cx="6477000" cy="393858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r>
              <a:rPr lang="en-US" dirty="0"/>
              <a:t>IECMHC offers an indirect approach to reducing problem behaviors in young children and, more broadly, promoting positive social and emotional development.</a:t>
            </a:r>
          </a:p>
          <a:p>
            <a:pPr eaLnBrk="1" hangingPunct="1">
              <a:defRPr/>
            </a:pPr>
            <a:endParaRPr lang="en-US" dirty="0"/>
          </a:p>
          <a:p>
            <a:pPr eaLnBrk="1" hangingPunct="1">
              <a:defRPr/>
            </a:pPr>
            <a:endParaRPr lang="en-US" dirty="0"/>
          </a:p>
          <a:p>
            <a:pPr eaLnBrk="1" hangingPunct="1">
              <a:defRPr/>
            </a:pPr>
            <a:endParaRPr lang="en-US" dirty="0"/>
          </a:p>
          <a:p>
            <a:pPr marL="0" indent="0" algn="r" eaLnBrk="1" hangingPunct="1">
              <a:buFont typeface="Arial" charset="0"/>
              <a:buNone/>
              <a:defRPr/>
            </a:pPr>
            <a:r>
              <a:rPr lang="en-US" sz="2400" dirty="0"/>
              <a:t>Georgetown University</a:t>
            </a:r>
          </a:p>
        </p:txBody>
      </p:sp>
      <p:sp>
        <p:nvSpPr>
          <p:cNvPr id="16388" name="Title 1"/>
          <p:cNvSpPr txBox="1">
            <a:spLocks/>
          </p:cNvSpPr>
          <p:nvPr/>
        </p:nvSpPr>
        <p:spPr bwMode="auto">
          <a:xfrm>
            <a:off x="2209800" y="346075"/>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t>IECMHC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4934</TotalTime>
  <Words>1932</Words>
  <Application>Microsoft Office PowerPoint</Application>
  <PresentationFormat>On-screen Show (4:3)</PresentationFormat>
  <Paragraphs>213</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ＭＳ Ｐゴシック</vt:lpstr>
      <vt:lpstr>Calibri</vt:lpstr>
      <vt:lpstr>Aharoni</vt:lpstr>
      <vt:lpstr>Wingdings 2</vt:lpstr>
      <vt:lpstr>Office Theme</vt:lpstr>
      <vt:lpstr>Supporting Infant/Early Childhood Professionals though Mental Health Consultation </vt:lpstr>
      <vt:lpstr>Welcome!</vt:lpstr>
      <vt:lpstr>PowerPoint Presentation</vt:lpstr>
      <vt:lpstr>WHAT IS INFANT AND EARLY CHILDHOOD MENTAL HEALTH?</vt:lpstr>
      <vt:lpstr>Infant Mental Health</vt:lpstr>
      <vt:lpstr>Definition of Infant Mental Health</vt:lpstr>
      <vt:lpstr>PowerPoint Presentation</vt:lpstr>
      <vt:lpstr>The Focus of Infant and Early Childhood Mental Health Consultation</vt:lpstr>
      <vt:lpstr>PowerPoint Presentation</vt:lpstr>
      <vt:lpstr>PowerPoint Presentation</vt:lpstr>
      <vt:lpstr>All Experiences build the brain</vt:lpstr>
      <vt:lpstr>Video from Harvard Center on the Developing Child</vt:lpstr>
      <vt:lpstr>What is Trauma?</vt:lpstr>
      <vt:lpstr>How does toxic stress affect children?</vt:lpstr>
      <vt:lpstr>Some Effects OF TRAUMA</vt:lpstr>
      <vt:lpstr>Effects OF TRAUMA CONTINUED</vt:lpstr>
      <vt:lpstr> Effects of trauma</vt:lpstr>
      <vt:lpstr>Look Through Their Eyes</vt:lpstr>
      <vt:lpstr>Table Discussions</vt:lpstr>
      <vt:lpstr>PowerPoint Presentation</vt:lpstr>
      <vt:lpstr>PowerPoint Presentation</vt:lpstr>
      <vt:lpstr>Self-Knowledge</vt:lpstr>
      <vt:lpstr>The Parallel Process</vt:lpstr>
      <vt:lpstr>Use of Self in Reflective Practice</vt:lpstr>
      <vt:lpstr>Some Funders in IL Currently Provide for I/ECMHC</vt:lpstr>
      <vt:lpstr>Illinois Plans for Consultation Model</vt:lpstr>
      <vt:lpstr>Video from National Work</vt:lpstr>
      <vt:lpstr>National Work on Consultation</vt:lpstr>
      <vt:lpstr>PowerPoint Presentation</vt:lpstr>
      <vt:lpstr>PowerPoint Presentation</vt:lpstr>
    </vt:vector>
  </TitlesOfParts>
  <Company>Truman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Guiding Principles and Best Practices of Infant Mental Health</dc:title>
  <dc:creator>Nancy Segall</dc:creator>
  <cp:lastModifiedBy>Linda Delimata</cp:lastModifiedBy>
  <cp:revision>81</cp:revision>
  <dcterms:created xsi:type="dcterms:W3CDTF">2010-11-01T20:02:11Z</dcterms:created>
  <dcterms:modified xsi:type="dcterms:W3CDTF">2016-04-12T20:56:37Z</dcterms:modified>
</cp:coreProperties>
</file>