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4"/>
  </p:notesMasterIdLst>
  <p:sldIdLst>
    <p:sldId id="256" r:id="rId2"/>
    <p:sldId id="257" r:id="rId3"/>
    <p:sldId id="258" r:id="rId4"/>
    <p:sldId id="260" r:id="rId5"/>
    <p:sldId id="261" r:id="rId6"/>
    <p:sldId id="259" r:id="rId7"/>
    <p:sldId id="262" r:id="rId8"/>
    <p:sldId id="263" r:id="rId9"/>
    <p:sldId id="264" r:id="rId10"/>
    <p:sldId id="265" r:id="rId11"/>
    <p:sldId id="267" r:id="rId12"/>
    <p:sldId id="266" r:id="rId13"/>
    <p:sldId id="269" r:id="rId14"/>
    <p:sldId id="272" r:id="rId15"/>
    <p:sldId id="273" r:id="rId16"/>
    <p:sldId id="274" r:id="rId17"/>
    <p:sldId id="275" r:id="rId18"/>
    <p:sldId id="268" r:id="rId19"/>
    <p:sldId id="270" r:id="rId20"/>
    <p:sldId id="271" r:id="rId21"/>
    <p:sldId id="27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9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elissa\Documents\CDEV%20Program%20Docs\Copy%20of%20CDEV%20Data%20Book%20%20FY15%20R.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elissa\Documents\CDEV%20Program%20Docs\Copy%20of%20CDEV%20Data%20Book%20%20FY15%20Revised%20w%20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1800" dirty="0"/>
              <a:t>CDEV Number of Awards by Fiscal Year</a:t>
            </a:r>
          </a:p>
        </c:rich>
      </c:tx>
      <c:layout/>
      <c:overlay val="0"/>
    </c:title>
    <c:autoTitleDeleted val="0"/>
    <c:plotArea>
      <c:layout/>
      <c:lineChart>
        <c:grouping val="standard"/>
        <c:varyColors val="0"/>
        <c:ser>
          <c:idx val="0"/>
          <c:order val="0"/>
          <c:tx>
            <c:strRef>
              <c:f>'Graphs (2)'!$A$5</c:f>
              <c:strCache>
                <c:ptCount val="1"/>
                <c:pt idx="0">
                  <c:v>AAS</c:v>
                </c:pt>
              </c:strCache>
            </c:strRef>
          </c:tx>
          <c:marker>
            <c:symbol val="none"/>
          </c:marker>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'Graphs (2)'!$B$4:$G$4</c:f>
              <c:numCache>
                <c:formatCode>General</c:formatCode>
                <c:ptCount val="6"/>
                <c:pt idx="0">
                  <c:v>2010</c:v>
                </c:pt>
                <c:pt idx="1">
                  <c:v>2011</c:v>
                </c:pt>
                <c:pt idx="2">
                  <c:v>2012</c:v>
                </c:pt>
                <c:pt idx="3">
                  <c:v>2013</c:v>
                </c:pt>
                <c:pt idx="4">
                  <c:v>2014</c:v>
                </c:pt>
                <c:pt idx="5">
                  <c:v>2015</c:v>
                </c:pt>
              </c:numCache>
            </c:numRef>
          </c:cat>
          <c:val>
            <c:numRef>
              <c:f>'Graphs (2)'!$B$5:$G$5</c:f>
              <c:numCache>
                <c:formatCode>General</c:formatCode>
                <c:ptCount val="6"/>
                <c:pt idx="0">
                  <c:v>7</c:v>
                </c:pt>
                <c:pt idx="1">
                  <c:v>14</c:v>
                </c:pt>
                <c:pt idx="2">
                  <c:v>8</c:v>
                </c:pt>
                <c:pt idx="3">
                  <c:v>10</c:v>
                </c:pt>
                <c:pt idx="4">
                  <c:v>20</c:v>
                </c:pt>
                <c:pt idx="5">
                  <c:v>13</c:v>
                </c:pt>
              </c:numCache>
            </c:numRef>
          </c:val>
          <c:smooth val="0"/>
        </c:ser>
        <c:ser>
          <c:idx val="1"/>
          <c:order val="1"/>
          <c:tx>
            <c:strRef>
              <c:f>'Graphs (2)'!$A$6</c:f>
              <c:strCache>
                <c:ptCount val="1"/>
                <c:pt idx="0">
                  <c:v>CAC</c:v>
                </c:pt>
              </c:strCache>
            </c:strRef>
          </c:tx>
          <c:marker>
            <c:symbol val="none"/>
          </c:marker>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'Graphs (2)'!$B$4:$G$4</c:f>
              <c:numCache>
                <c:formatCode>General</c:formatCode>
                <c:ptCount val="6"/>
                <c:pt idx="0">
                  <c:v>2010</c:v>
                </c:pt>
                <c:pt idx="1">
                  <c:v>2011</c:v>
                </c:pt>
                <c:pt idx="2">
                  <c:v>2012</c:v>
                </c:pt>
                <c:pt idx="3">
                  <c:v>2013</c:v>
                </c:pt>
                <c:pt idx="4">
                  <c:v>2014</c:v>
                </c:pt>
                <c:pt idx="5">
                  <c:v>2015</c:v>
                </c:pt>
              </c:numCache>
            </c:numRef>
          </c:cat>
          <c:val>
            <c:numRef>
              <c:f>'Graphs (2)'!$B$6:$G$6</c:f>
              <c:numCache>
                <c:formatCode>General</c:formatCode>
                <c:ptCount val="6"/>
                <c:pt idx="0">
                  <c:v>2</c:v>
                </c:pt>
                <c:pt idx="1">
                  <c:v>6</c:v>
                </c:pt>
                <c:pt idx="2">
                  <c:v>6</c:v>
                </c:pt>
                <c:pt idx="3">
                  <c:v>14</c:v>
                </c:pt>
                <c:pt idx="4">
                  <c:v>8</c:v>
                </c:pt>
                <c:pt idx="5">
                  <c:v>7</c:v>
                </c:pt>
              </c:numCache>
            </c:numRef>
          </c:val>
          <c:smooth val="0"/>
        </c:ser>
        <c:ser>
          <c:idx val="2"/>
          <c:order val="2"/>
          <c:tx>
            <c:strRef>
              <c:f>'Graphs (2)'!#REF!</c:f>
              <c:strCache>
                <c:ptCount val="1"/>
                <c:pt idx="0">
                  <c:v>#REF!</c:v>
                </c:pt>
              </c:strCache>
            </c:strRef>
          </c:tx>
          <c:marker>
            <c:symbol val="none"/>
          </c:marker>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'Graphs (2)'!$B$4:$G$4</c:f>
              <c:numCache>
                <c:formatCode>General</c:formatCode>
                <c:ptCount val="6"/>
                <c:pt idx="0">
                  <c:v>2010</c:v>
                </c:pt>
                <c:pt idx="1">
                  <c:v>2011</c:v>
                </c:pt>
                <c:pt idx="2">
                  <c:v>2012</c:v>
                </c:pt>
                <c:pt idx="3">
                  <c:v>2013</c:v>
                </c:pt>
                <c:pt idx="4">
                  <c:v>2014</c:v>
                </c:pt>
                <c:pt idx="5">
                  <c:v>2015</c:v>
                </c:pt>
              </c:numCache>
            </c:numRef>
          </c:cat>
          <c:val>
            <c:numRef>
              <c:f>'Graphs (2)'!#REF!</c:f>
              <c:numCache>
                <c:formatCode>General</c:formatCode>
                <c:ptCount val="1"/>
                <c:pt idx="0">
                  <c:v>1</c:v>
                </c:pt>
              </c:numCache>
            </c:numRef>
          </c:val>
          <c:smooth val="0"/>
        </c:ser>
        <c:ser>
          <c:idx val="3"/>
          <c:order val="3"/>
          <c:tx>
            <c:strRef>
              <c:f>'Graphs (2)'!#REF!</c:f>
              <c:strCache>
                <c:ptCount val="1"/>
                <c:pt idx="0">
                  <c:v>#REF!</c:v>
                </c:pt>
              </c:strCache>
            </c:strRef>
          </c:tx>
          <c:marker>
            <c:symbol val="none"/>
          </c:marker>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'Graphs (2)'!$B$4:$G$4</c:f>
              <c:numCache>
                <c:formatCode>General</c:formatCode>
                <c:ptCount val="6"/>
                <c:pt idx="0">
                  <c:v>2010</c:v>
                </c:pt>
                <c:pt idx="1">
                  <c:v>2011</c:v>
                </c:pt>
                <c:pt idx="2">
                  <c:v>2012</c:v>
                </c:pt>
                <c:pt idx="3">
                  <c:v>2013</c:v>
                </c:pt>
                <c:pt idx="4">
                  <c:v>2014</c:v>
                </c:pt>
                <c:pt idx="5">
                  <c:v>2015</c:v>
                </c:pt>
              </c:numCache>
            </c:numRef>
          </c:cat>
          <c:val>
            <c:numRef>
              <c:f>'Graphs (2)'!#REF!</c:f>
              <c:numCache>
                <c:formatCode>General</c:formatCode>
                <c:ptCount val="1"/>
                <c:pt idx="0">
                  <c:v>1</c:v>
                </c:pt>
              </c:numCache>
            </c:numRef>
          </c:val>
          <c:smooth val="0"/>
        </c:ser>
        <c:ser>
          <c:idx val="4"/>
          <c:order val="4"/>
          <c:tx>
            <c:strRef>
              <c:f>'Graphs (2)'!#REF!</c:f>
              <c:strCache>
                <c:ptCount val="1"/>
                <c:pt idx="0">
                  <c:v>#REF!</c:v>
                </c:pt>
              </c:strCache>
            </c:strRef>
          </c:tx>
          <c:marker>
            <c:symbol val="none"/>
          </c:marker>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'Graphs (2)'!$B$4:$G$4</c:f>
              <c:numCache>
                <c:formatCode>General</c:formatCode>
                <c:ptCount val="6"/>
                <c:pt idx="0">
                  <c:v>2010</c:v>
                </c:pt>
                <c:pt idx="1">
                  <c:v>2011</c:v>
                </c:pt>
                <c:pt idx="2">
                  <c:v>2012</c:v>
                </c:pt>
                <c:pt idx="3">
                  <c:v>2013</c:v>
                </c:pt>
                <c:pt idx="4">
                  <c:v>2014</c:v>
                </c:pt>
                <c:pt idx="5">
                  <c:v>2015</c:v>
                </c:pt>
              </c:numCache>
            </c:numRef>
          </c:cat>
          <c:val>
            <c:numRef>
              <c:f>'Graphs (2)'!#REF!</c:f>
              <c:numCache>
                <c:formatCode>General</c:formatCode>
                <c:ptCount val="1"/>
                <c:pt idx="0">
                  <c:v>1</c:v>
                </c:pt>
              </c:numCache>
            </c:numRef>
          </c:val>
          <c:smooth val="0"/>
        </c:ser>
        <c:ser>
          <c:idx val="5"/>
          <c:order val="5"/>
          <c:tx>
            <c:strRef>
              <c:f>'Graphs (2)'!#REF!</c:f>
              <c:strCache>
                <c:ptCount val="1"/>
                <c:pt idx="0">
                  <c:v>#REF!</c:v>
                </c:pt>
              </c:strCache>
            </c:strRef>
          </c:tx>
          <c:marker>
            <c:symbol val="none"/>
          </c:marker>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'Graphs (2)'!$B$4:$G$4</c:f>
              <c:numCache>
                <c:formatCode>General</c:formatCode>
                <c:ptCount val="6"/>
                <c:pt idx="0">
                  <c:v>2010</c:v>
                </c:pt>
                <c:pt idx="1">
                  <c:v>2011</c:v>
                </c:pt>
                <c:pt idx="2">
                  <c:v>2012</c:v>
                </c:pt>
                <c:pt idx="3">
                  <c:v>2013</c:v>
                </c:pt>
                <c:pt idx="4">
                  <c:v>2014</c:v>
                </c:pt>
                <c:pt idx="5">
                  <c:v>2015</c:v>
                </c:pt>
              </c:numCache>
            </c:numRef>
          </c:cat>
          <c:val>
            <c:numRef>
              <c:f>'Graphs (2)'!#REF!</c:f>
              <c:numCache>
                <c:formatCode>General</c:formatCode>
                <c:ptCount val="1"/>
                <c:pt idx="0">
                  <c:v>1</c:v>
                </c:pt>
              </c:numCache>
            </c:numRef>
          </c:val>
          <c:smooth val="0"/>
        </c:ser>
        <c:dLbls>
          <c:showLegendKey val="0"/>
          <c:showVal val="1"/>
          <c:showCatName val="0"/>
          <c:showSerName val="0"/>
          <c:showPercent val="0"/>
          <c:showBubbleSize val="0"/>
        </c:dLbls>
        <c:smooth val="0"/>
        <c:axId val="115874448"/>
        <c:axId val="115874056"/>
      </c:lineChart>
      <c:catAx>
        <c:axId val="115874448"/>
        <c:scaling>
          <c:orientation val="minMax"/>
        </c:scaling>
        <c:delete val="0"/>
        <c:axPos val="b"/>
        <c:numFmt formatCode="General" sourceLinked="1"/>
        <c:majorTickMark val="out"/>
        <c:minorTickMark val="none"/>
        <c:tickLblPos val="nextTo"/>
        <c:crossAx val="115874056"/>
        <c:crosses val="autoZero"/>
        <c:auto val="1"/>
        <c:lblAlgn val="ctr"/>
        <c:lblOffset val="100"/>
        <c:noMultiLvlLbl val="0"/>
      </c:catAx>
      <c:valAx>
        <c:axId val="115874056"/>
        <c:scaling>
          <c:orientation val="minMax"/>
        </c:scaling>
        <c:delete val="0"/>
        <c:axPos val="l"/>
        <c:majorGridlines/>
        <c:numFmt formatCode="General" sourceLinked="1"/>
        <c:majorTickMark val="out"/>
        <c:minorTickMark val="none"/>
        <c:tickLblPos val="nextTo"/>
        <c:crossAx val="115874448"/>
        <c:crosses val="autoZero"/>
        <c:crossBetween val="between"/>
      </c:valAx>
    </c:plotArea>
    <c:legend>
      <c:legendPos val="r"/>
      <c:legendEntry>
        <c:idx val="2"/>
        <c:delete val="1"/>
      </c:legendEntry>
      <c:legendEntry>
        <c:idx val="3"/>
        <c:delete val="1"/>
      </c:legendEntry>
      <c:legendEntry>
        <c:idx val="4"/>
        <c:delete val="1"/>
      </c:legendEntry>
      <c:legendEntry>
        <c:idx val="5"/>
        <c:delete val="1"/>
      </c:legendEntry>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dirty="0"/>
              <a:t>Credit Hours </a:t>
            </a:r>
            <a:r>
              <a:rPr lang="en-US" sz="1600" dirty="0" smtClean="0"/>
              <a:t>by</a:t>
            </a:r>
            <a:r>
              <a:rPr lang="en-US" sz="1600" baseline="0" dirty="0" smtClean="0"/>
              <a:t> Semester </a:t>
            </a:r>
            <a:endParaRPr lang="en-US" sz="1600" dirty="0"/>
          </a:p>
        </c:rich>
      </c:tx>
      <c:layout>
        <c:manualLayout>
          <c:xMode val="edge"/>
          <c:yMode val="edge"/>
          <c:x val="0.2209107207752877"/>
          <c:y val="5.1202269071204797E-3"/>
        </c:manualLayout>
      </c:layout>
      <c:overlay val="0"/>
    </c:title>
    <c:autoTitleDeleted val="0"/>
    <c:plotArea>
      <c:layout>
        <c:manualLayout>
          <c:layoutTarget val="inner"/>
          <c:xMode val="edge"/>
          <c:yMode val="edge"/>
          <c:x val="8.9346698348142892E-2"/>
          <c:y val="0.11462974993109804"/>
          <c:w val="0.67951884793846162"/>
          <c:h val="0.77836360491070489"/>
        </c:manualLayout>
      </c:layout>
      <c:lineChart>
        <c:grouping val="standard"/>
        <c:varyColors val="0"/>
        <c:ser>
          <c:idx val="0"/>
          <c:order val="0"/>
          <c:tx>
            <c:strRef>
              <c:f>'[Copy of CDEV Data Book  FY15 Revised w 16.xlsx]Graph HC'!$A$5</c:f>
              <c:strCache>
                <c:ptCount val="1"/>
                <c:pt idx="0">
                  <c:v>CDEV FALL </c:v>
                </c:pt>
              </c:strCache>
            </c:strRef>
          </c:tx>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'[Copy of CDEV Data Book  FY15 Revised w 16.xlsx]Graph HC'!$B$4:$F$4</c:f>
              <c:strCache>
                <c:ptCount val="5"/>
                <c:pt idx="0">
                  <c:v>2011/12</c:v>
                </c:pt>
                <c:pt idx="1">
                  <c:v>2012/13</c:v>
                </c:pt>
                <c:pt idx="2">
                  <c:v>2013/14</c:v>
                </c:pt>
                <c:pt idx="3">
                  <c:v>2014/15</c:v>
                </c:pt>
                <c:pt idx="4">
                  <c:v>2015/16</c:v>
                </c:pt>
              </c:strCache>
            </c:strRef>
          </c:cat>
          <c:val>
            <c:numRef>
              <c:f>'[Copy of CDEV Data Book  FY15 Revised w 16.xlsx]Graph HC'!$B$5:$F$5</c:f>
              <c:numCache>
                <c:formatCode>General</c:formatCode>
                <c:ptCount val="5"/>
                <c:pt idx="0">
                  <c:v>612</c:v>
                </c:pt>
                <c:pt idx="1">
                  <c:v>522</c:v>
                </c:pt>
                <c:pt idx="2">
                  <c:v>618</c:v>
                </c:pt>
                <c:pt idx="3">
                  <c:v>396</c:v>
                </c:pt>
                <c:pt idx="4">
                  <c:v>540</c:v>
                </c:pt>
              </c:numCache>
            </c:numRef>
          </c:val>
          <c:smooth val="0"/>
        </c:ser>
        <c:ser>
          <c:idx val="1"/>
          <c:order val="1"/>
          <c:tx>
            <c:strRef>
              <c:f>'[Copy of CDEV Data Book  FY15 Revised w 16.xlsx]Graph HC'!$A$6</c:f>
              <c:strCache>
                <c:ptCount val="1"/>
                <c:pt idx="0">
                  <c:v>CDEV SPRING </c:v>
                </c:pt>
              </c:strCache>
            </c:strRef>
          </c:tx>
          <c:marker>
            <c:symbol val="none"/>
          </c:marker>
          <c:dLbls>
            <c:dLbl>
              <c:idx val="0"/>
              <c:layout>
                <c:manualLayout>
                  <c:x val="-6.2500000000000003E-3"/>
                  <c:y val="-2.192982456140350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
                  <c:y val="4.3859649122807015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'[Copy of CDEV Data Book  FY15 Revised w 16.xlsx]Graph HC'!$B$4:$F$4</c:f>
              <c:strCache>
                <c:ptCount val="5"/>
                <c:pt idx="0">
                  <c:v>2011/12</c:v>
                </c:pt>
                <c:pt idx="1">
                  <c:v>2012/13</c:v>
                </c:pt>
                <c:pt idx="2">
                  <c:v>2013/14</c:v>
                </c:pt>
                <c:pt idx="3">
                  <c:v>2014/15</c:v>
                </c:pt>
                <c:pt idx="4">
                  <c:v>2015/16</c:v>
                </c:pt>
              </c:strCache>
            </c:strRef>
          </c:cat>
          <c:val>
            <c:numRef>
              <c:f>'[Copy of CDEV Data Book  FY15 Revised w 16.xlsx]Graph HC'!$B$6:$F$6</c:f>
              <c:numCache>
                <c:formatCode>General</c:formatCode>
                <c:ptCount val="5"/>
                <c:pt idx="0">
                  <c:v>639</c:v>
                </c:pt>
                <c:pt idx="1">
                  <c:v>645</c:v>
                </c:pt>
                <c:pt idx="2">
                  <c:v>753</c:v>
                </c:pt>
                <c:pt idx="3">
                  <c:v>450</c:v>
                </c:pt>
                <c:pt idx="4">
                  <c:v>513</c:v>
                </c:pt>
              </c:numCache>
            </c:numRef>
          </c:val>
          <c:smooth val="0"/>
        </c:ser>
        <c:ser>
          <c:idx val="2"/>
          <c:order val="2"/>
          <c:tx>
            <c:strRef>
              <c:f>'[Copy of CDEV Data Book  FY15 Revised w 16.xlsx]Graph HC'!$A$7</c:f>
              <c:strCache>
                <c:ptCount val="1"/>
                <c:pt idx="0">
                  <c:v>TOTAL</c:v>
                </c:pt>
              </c:strCache>
            </c:strRef>
          </c:tx>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'[Copy of CDEV Data Book  FY15 Revised w 16.xlsx]Graph HC'!$B$4:$F$4</c:f>
              <c:strCache>
                <c:ptCount val="5"/>
                <c:pt idx="0">
                  <c:v>2011/12</c:v>
                </c:pt>
                <c:pt idx="1">
                  <c:v>2012/13</c:v>
                </c:pt>
                <c:pt idx="2">
                  <c:v>2013/14</c:v>
                </c:pt>
                <c:pt idx="3">
                  <c:v>2014/15</c:v>
                </c:pt>
                <c:pt idx="4">
                  <c:v>2015/16</c:v>
                </c:pt>
              </c:strCache>
            </c:strRef>
          </c:cat>
          <c:val>
            <c:numRef>
              <c:f>'[Copy of CDEV Data Book  FY15 Revised w 16.xlsx]Graph HC'!$B$7:$F$7</c:f>
              <c:numCache>
                <c:formatCode>General</c:formatCode>
                <c:ptCount val="5"/>
                <c:pt idx="0">
                  <c:v>1251</c:v>
                </c:pt>
                <c:pt idx="1">
                  <c:v>1167</c:v>
                </c:pt>
                <c:pt idx="2">
                  <c:v>1371</c:v>
                </c:pt>
                <c:pt idx="3">
                  <c:v>846</c:v>
                </c:pt>
                <c:pt idx="4">
                  <c:v>1053</c:v>
                </c:pt>
              </c:numCache>
            </c:numRef>
          </c:val>
          <c:smooth val="0"/>
        </c:ser>
        <c:dLbls>
          <c:showLegendKey val="0"/>
          <c:showVal val="1"/>
          <c:showCatName val="0"/>
          <c:showSerName val="0"/>
          <c:showPercent val="0"/>
          <c:showBubbleSize val="0"/>
        </c:dLbls>
        <c:smooth val="0"/>
        <c:axId val="115873272"/>
        <c:axId val="115431944"/>
      </c:lineChart>
      <c:catAx>
        <c:axId val="115873272"/>
        <c:scaling>
          <c:orientation val="minMax"/>
        </c:scaling>
        <c:delete val="0"/>
        <c:axPos val="b"/>
        <c:numFmt formatCode="General" sourceLinked="1"/>
        <c:majorTickMark val="out"/>
        <c:minorTickMark val="none"/>
        <c:tickLblPos val="nextTo"/>
        <c:crossAx val="115431944"/>
        <c:crosses val="autoZero"/>
        <c:auto val="1"/>
        <c:lblAlgn val="ctr"/>
        <c:lblOffset val="100"/>
        <c:noMultiLvlLbl val="0"/>
      </c:catAx>
      <c:valAx>
        <c:axId val="115431944"/>
        <c:scaling>
          <c:orientation val="minMax"/>
        </c:scaling>
        <c:delete val="0"/>
        <c:axPos val="l"/>
        <c:majorGridlines/>
        <c:numFmt formatCode="General" sourceLinked="1"/>
        <c:majorTickMark val="out"/>
        <c:minorTickMark val="none"/>
        <c:tickLblPos val="nextTo"/>
        <c:crossAx val="115873272"/>
        <c:crosses val="autoZero"/>
        <c:crossBetween val="between"/>
      </c:valAx>
    </c:plotArea>
    <c:legend>
      <c:legendPos val="r"/>
      <c:legendEntry>
        <c:idx val="2"/>
        <c:delete val="1"/>
      </c:legendEntry>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1D8B6F-5731-4E44-B833-B0E30CBE64FA}" type="doc">
      <dgm:prSet loTypeId="urn:microsoft.com/office/officeart/2005/8/layout/target1" loCatId="relationship" qsTypeId="urn:microsoft.com/office/officeart/2005/8/quickstyle/simple1" qsCatId="simple" csTypeId="urn:microsoft.com/office/officeart/2005/8/colors/colorful2" csCatId="colorful" phldr="1"/>
      <dgm:spPr/>
    </dgm:pt>
    <dgm:pt modelId="{B560CD5F-7EC8-468C-B6B3-048291B4021A}">
      <dgm:prSet phldrT="[Text]"/>
      <dgm:spPr/>
      <dgm:t>
        <a:bodyPr/>
        <a:lstStyle/>
        <a:p>
          <a:r>
            <a:rPr lang="en-US" dirty="0" smtClean="0"/>
            <a:t>Student</a:t>
          </a:r>
          <a:endParaRPr lang="en-US" dirty="0"/>
        </a:p>
      </dgm:t>
    </dgm:pt>
    <dgm:pt modelId="{C83C28FB-20BA-4701-93C4-78041C6127F7}" type="parTrans" cxnId="{EAE21236-A6BF-4A50-BC8B-1B83ABEC6B9E}">
      <dgm:prSet/>
      <dgm:spPr/>
      <dgm:t>
        <a:bodyPr/>
        <a:lstStyle/>
        <a:p>
          <a:endParaRPr lang="en-US"/>
        </a:p>
      </dgm:t>
    </dgm:pt>
    <dgm:pt modelId="{1FDD4D8F-09FF-4D58-ADB8-543404011B3D}" type="sibTrans" cxnId="{EAE21236-A6BF-4A50-BC8B-1B83ABEC6B9E}">
      <dgm:prSet/>
      <dgm:spPr/>
      <dgm:t>
        <a:bodyPr/>
        <a:lstStyle/>
        <a:p>
          <a:endParaRPr lang="en-US"/>
        </a:p>
      </dgm:t>
    </dgm:pt>
    <dgm:pt modelId="{70CFED59-BA9A-44DA-9A28-E53A34249D49}">
      <dgm:prSet phldrT="[Text]"/>
      <dgm:spPr/>
      <dgm:t>
        <a:bodyPr/>
        <a:lstStyle/>
        <a:p>
          <a:r>
            <a:rPr lang="en-US" dirty="0" smtClean="0"/>
            <a:t>Faculty </a:t>
          </a:r>
          <a:endParaRPr lang="en-US" dirty="0"/>
        </a:p>
      </dgm:t>
    </dgm:pt>
    <dgm:pt modelId="{97FB4816-52C3-41CA-A9B4-F820BB71AC9E}" type="parTrans" cxnId="{1597E0AD-3186-4398-BF7E-070A3FE98E20}">
      <dgm:prSet/>
      <dgm:spPr/>
      <dgm:t>
        <a:bodyPr/>
        <a:lstStyle/>
        <a:p>
          <a:endParaRPr lang="en-US"/>
        </a:p>
      </dgm:t>
    </dgm:pt>
    <dgm:pt modelId="{24E3D1D6-38C2-4B07-A69C-88B98A8BD17B}" type="sibTrans" cxnId="{1597E0AD-3186-4398-BF7E-070A3FE98E20}">
      <dgm:prSet/>
      <dgm:spPr/>
      <dgm:t>
        <a:bodyPr/>
        <a:lstStyle/>
        <a:p>
          <a:endParaRPr lang="en-US"/>
        </a:p>
      </dgm:t>
    </dgm:pt>
    <dgm:pt modelId="{53B5D40E-34D7-4556-8238-97E2290BF209}">
      <dgm:prSet phldrT="[Text]"/>
      <dgm:spPr/>
      <dgm:t>
        <a:bodyPr/>
        <a:lstStyle/>
        <a:p>
          <a:r>
            <a:rPr lang="en-US" dirty="0" smtClean="0"/>
            <a:t>Community  Programs and Schools </a:t>
          </a:r>
          <a:endParaRPr lang="en-US" dirty="0"/>
        </a:p>
      </dgm:t>
    </dgm:pt>
    <dgm:pt modelId="{45226812-0F79-4E78-98C6-5C36FB0C48B0}" type="parTrans" cxnId="{7C8B5F62-E36D-4FFD-8316-17DE76572CDF}">
      <dgm:prSet/>
      <dgm:spPr/>
      <dgm:t>
        <a:bodyPr/>
        <a:lstStyle/>
        <a:p>
          <a:endParaRPr lang="en-US"/>
        </a:p>
      </dgm:t>
    </dgm:pt>
    <dgm:pt modelId="{EF9BD4E8-B33B-4CC7-A973-0A0DE6DF6230}" type="sibTrans" cxnId="{7C8B5F62-E36D-4FFD-8316-17DE76572CDF}">
      <dgm:prSet/>
      <dgm:spPr/>
      <dgm:t>
        <a:bodyPr/>
        <a:lstStyle/>
        <a:p>
          <a:endParaRPr lang="en-US"/>
        </a:p>
      </dgm:t>
    </dgm:pt>
    <dgm:pt modelId="{1777B50C-B5CF-4215-8E0D-51470C757EE0}">
      <dgm:prSet phldrT="[Text]"/>
      <dgm:spPr/>
      <dgm:t>
        <a:bodyPr/>
        <a:lstStyle/>
        <a:p>
          <a:r>
            <a:rPr lang="en-US" dirty="0" smtClean="0"/>
            <a:t>College Staff  Statewide Programs Administrators </a:t>
          </a:r>
          <a:endParaRPr lang="en-US" dirty="0"/>
        </a:p>
      </dgm:t>
    </dgm:pt>
    <dgm:pt modelId="{FC01D00A-8CB0-4EB2-8BDC-E7FAB076A581}" type="parTrans" cxnId="{F8C1FD27-1B28-4A7A-B0BF-E393ED629616}">
      <dgm:prSet/>
      <dgm:spPr/>
      <dgm:t>
        <a:bodyPr/>
        <a:lstStyle/>
        <a:p>
          <a:endParaRPr lang="en-US"/>
        </a:p>
      </dgm:t>
    </dgm:pt>
    <dgm:pt modelId="{1F29041C-54FD-46D4-9AE1-D51661C32138}" type="sibTrans" cxnId="{F8C1FD27-1B28-4A7A-B0BF-E393ED629616}">
      <dgm:prSet/>
      <dgm:spPr/>
      <dgm:t>
        <a:bodyPr/>
        <a:lstStyle/>
        <a:p>
          <a:endParaRPr lang="en-US"/>
        </a:p>
      </dgm:t>
    </dgm:pt>
    <dgm:pt modelId="{B5037538-A3E0-45E3-AF42-5A10F7D31139}" type="pres">
      <dgm:prSet presAssocID="{D81D8B6F-5731-4E44-B833-B0E30CBE64FA}" presName="composite" presStyleCnt="0">
        <dgm:presLayoutVars>
          <dgm:chMax val="5"/>
          <dgm:dir/>
          <dgm:resizeHandles val="exact"/>
        </dgm:presLayoutVars>
      </dgm:prSet>
      <dgm:spPr/>
    </dgm:pt>
    <dgm:pt modelId="{F5551E02-BE52-45A4-B20D-B671E871F05D}" type="pres">
      <dgm:prSet presAssocID="{B560CD5F-7EC8-468C-B6B3-048291B4021A}" presName="circle1" presStyleLbl="lnNode1" presStyleIdx="0" presStyleCnt="4"/>
      <dgm:spPr/>
    </dgm:pt>
    <dgm:pt modelId="{570EF225-BFC2-4630-A250-834A096BB3DA}" type="pres">
      <dgm:prSet presAssocID="{B560CD5F-7EC8-468C-B6B3-048291B4021A}" presName="text1" presStyleLbl="revTx" presStyleIdx="0" presStyleCnt="4">
        <dgm:presLayoutVars>
          <dgm:bulletEnabled val="1"/>
        </dgm:presLayoutVars>
      </dgm:prSet>
      <dgm:spPr/>
      <dgm:t>
        <a:bodyPr/>
        <a:lstStyle/>
        <a:p>
          <a:endParaRPr lang="en-US"/>
        </a:p>
      </dgm:t>
    </dgm:pt>
    <dgm:pt modelId="{56D31BCF-1AA9-4D74-8CA4-EAEDB8D5E309}" type="pres">
      <dgm:prSet presAssocID="{B560CD5F-7EC8-468C-B6B3-048291B4021A}" presName="line1" presStyleLbl="callout" presStyleIdx="0" presStyleCnt="8"/>
      <dgm:spPr/>
    </dgm:pt>
    <dgm:pt modelId="{99DCA592-F4CA-40DC-B94F-65C26613BBDA}" type="pres">
      <dgm:prSet presAssocID="{B560CD5F-7EC8-468C-B6B3-048291B4021A}" presName="d1" presStyleLbl="callout" presStyleIdx="1" presStyleCnt="8"/>
      <dgm:spPr/>
    </dgm:pt>
    <dgm:pt modelId="{098145C6-7805-4908-A483-00193DBB8289}" type="pres">
      <dgm:prSet presAssocID="{70CFED59-BA9A-44DA-9A28-E53A34249D49}" presName="circle2" presStyleLbl="lnNode1" presStyleIdx="1" presStyleCnt="4"/>
      <dgm:spPr/>
    </dgm:pt>
    <dgm:pt modelId="{9BB3A68A-8D62-4B6F-951B-AC197FFC3C2F}" type="pres">
      <dgm:prSet presAssocID="{70CFED59-BA9A-44DA-9A28-E53A34249D49}" presName="text2" presStyleLbl="revTx" presStyleIdx="1" presStyleCnt="4" custScaleX="66138" custLinFactNeighborX="-9524" custLinFactNeighborY="-29207">
        <dgm:presLayoutVars>
          <dgm:bulletEnabled val="1"/>
        </dgm:presLayoutVars>
      </dgm:prSet>
      <dgm:spPr/>
      <dgm:t>
        <a:bodyPr/>
        <a:lstStyle/>
        <a:p>
          <a:endParaRPr lang="en-US"/>
        </a:p>
      </dgm:t>
    </dgm:pt>
    <dgm:pt modelId="{5E6E2A53-1F0D-45B1-9713-9FE6DD69E698}" type="pres">
      <dgm:prSet presAssocID="{70CFED59-BA9A-44DA-9A28-E53A34249D49}" presName="line2" presStyleLbl="callout" presStyleIdx="2" presStyleCnt="8" custLinFactY="-400000" custLinFactNeighborX="28042" custLinFactNeighborY="-436280"/>
      <dgm:spPr/>
    </dgm:pt>
    <dgm:pt modelId="{4F3CDE05-86BE-460A-B2D5-D8614C725B85}" type="pres">
      <dgm:prSet presAssocID="{70CFED59-BA9A-44DA-9A28-E53A34249D49}" presName="d2" presStyleLbl="callout" presStyleIdx="3" presStyleCnt="8" custLinFactNeighborX="9986" custLinFactNeighborY="-14423"/>
      <dgm:spPr/>
    </dgm:pt>
    <dgm:pt modelId="{1B305F55-FA58-4067-ABD0-6030B2A550D1}" type="pres">
      <dgm:prSet presAssocID="{53B5D40E-34D7-4556-8238-97E2290BF209}" presName="circle3" presStyleLbl="lnNode1" presStyleIdx="2" presStyleCnt="4"/>
      <dgm:spPr/>
    </dgm:pt>
    <dgm:pt modelId="{DB128D01-5D41-445A-9A76-04977F61554D}" type="pres">
      <dgm:prSet presAssocID="{53B5D40E-34D7-4556-8238-97E2290BF209}" presName="text3" presStyleLbl="revTx" presStyleIdx="2" presStyleCnt="4">
        <dgm:presLayoutVars>
          <dgm:bulletEnabled val="1"/>
        </dgm:presLayoutVars>
      </dgm:prSet>
      <dgm:spPr/>
      <dgm:t>
        <a:bodyPr/>
        <a:lstStyle/>
        <a:p>
          <a:endParaRPr lang="en-US"/>
        </a:p>
      </dgm:t>
    </dgm:pt>
    <dgm:pt modelId="{06F888CB-691B-4E7E-BA2E-FCC264A104BD}" type="pres">
      <dgm:prSet presAssocID="{53B5D40E-34D7-4556-8238-97E2290BF209}" presName="line3" presStyleLbl="callout" presStyleIdx="4" presStyleCnt="8"/>
      <dgm:spPr/>
    </dgm:pt>
    <dgm:pt modelId="{0DC14BDF-F2B4-4D40-A4B3-48EFAB1094A1}" type="pres">
      <dgm:prSet presAssocID="{53B5D40E-34D7-4556-8238-97E2290BF209}" presName="d3" presStyleLbl="callout" presStyleIdx="5" presStyleCnt="8"/>
      <dgm:spPr/>
    </dgm:pt>
    <dgm:pt modelId="{CBF97757-46CF-4A83-9148-42CE41278C3F}" type="pres">
      <dgm:prSet presAssocID="{1777B50C-B5CF-4215-8E0D-51470C757EE0}" presName="circle4" presStyleLbl="lnNode1" presStyleIdx="3" presStyleCnt="4"/>
      <dgm:spPr/>
    </dgm:pt>
    <dgm:pt modelId="{6056A0A3-CBEA-4740-B4BF-52A9317F8C9D}" type="pres">
      <dgm:prSet presAssocID="{1777B50C-B5CF-4215-8E0D-51470C757EE0}" presName="text4" presStyleLbl="revTx" presStyleIdx="3" presStyleCnt="4" custScaleX="115873" custLinFactNeighborX="3175" custLinFactNeighborY="27416">
        <dgm:presLayoutVars>
          <dgm:bulletEnabled val="1"/>
        </dgm:presLayoutVars>
      </dgm:prSet>
      <dgm:spPr/>
      <dgm:t>
        <a:bodyPr/>
        <a:lstStyle/>
        <a:p>
          <a:endParaRPr lang="en-US"/>
        </a:p>
      </dgm:t>
    </dgm:pt>
    <dgm:pt modelId="{2744B09F-73FC-4295-B06C-17B619B4FFDC}" type="pres">
      <dgm:prSet presAssocID="{1777B50C-B5CF-4215-8E0D-51470C757EE0}" presName="line4" presStyleLbl="callout" presStyleIdx="6" presStyleCnt="8"/>
      <dgm:spPr/>
    </dgm:pt>
    <dgm:pt modelId="{888DA223-A545-40CB-B991-52FEA9F93673}" type="pres">
      <dgm:prSet presAssocID="{1777B50C-B5CF-4215-8E0D-51470C757EE0}" presName="d4" presStyleLbl="callout" presStyleIdx="7" presStyleCnt="8"/>
      <dgm:spPr/>
    </dgm:pt>
  </dgm:ptLst>
  <dgm:cxnLst>
    <dgm:cxn modelId="{FB2DFED1-4DBC-4D7C-AFFD-15C3FA5505E2}" type="presOf" srcId="{1777B50C-B5CF-4215-8E0D-51470C757EE0}" destId="{6056A0A3-CBEA-4740-B4BF-52A9317F8C9D}" srcOrd="0" destOrd="0" presId="urn:microsoft.com/office/officeart/2005/8/layout/target1"/>
    <dgm:cxn modelId="{B4BAAE4F-329B-4B79-A0AD-00C975FC7139}" type="presOf" srcId="{53B5D40E-34D7-4556-8238-97E2290BF209}" destId="{DB128D01-5D41-445A-9A76-04977F61554D}" srcOrd="0" destOrd="0" presId="urn:microsoft.com/office/officeart/2005/8/layout/target1"/>
    <dgm:cxn modelId="{1C5A115F-AB2E-44A2-95DB-EEA6FA717884}" type="presOf" srcId="{D81D8B6F-5731-4E44-B833-B0E30CBE64FA}" destId="{B5037538-A3E0-45E3-AF42-5A10F7D31139}" srcOrd="0" destOrd="0" presId="urn:microsoft.com/office/officeart/2005/8/layout/target1"/>
    <dgm:cxn modelId="{A760D6A3-7CF3-4B07-8A2B-A7E732FF3C5C}" type="presOf" srcId="{70CFED59-BA9A-44DA-9A28-E53A34249D49}" destId="{9BB3A68A-8D62-4B6F-951B-AC197FFC3C2F}" srcOrd="0" destOrd="0" presId="urn:microsoft.com/office/officeart/2005/8/layout/target1"/>
    <dgm:cxn modelId="{7C8B5F62-E36D-4FFD-8316-17DE76572CDF}" srcId="{D81D8B6F-5731-4E44-B833-B0E30CBE64FA}" destId="{53B5D40E-34D7-4556-8238-97E2290BF209}" srcOrd="2" destOrd="0" parTransId="{45226812-0F79-4E78-98C6-5C36FB0C48B0}" sibTransId="{EF9BD4E8-B33B-4CC7-A973-0A0DE6DF6230}"/>
    <dgm:cxn modelId="{1597E0AD-3186-4398-BF7E-070A3FE98E20}" srcId="{D81D8B6F-5731-4E44-B833-B0E30CBE64FA}" destId="{70CFED59-BA9A-44DA-9A28-E53A34249D49}" srcOrd="1" destOrd="0" parTransId="{97FB4816-52C3-41CA-A9B4-F820BB71AC9E}" sibTransId="{24E3D1D6-38C2-4B07-A69C-88B98A8BD17B}"/>
    <dgm:cxn modelId="{131AEBA8-BF75-4757-9439-6DE52E3B8A13}" type="presOf" srcId="{B560CD5F-7EC8-468C-B6B3-048291B4021A}" destId="{570EF225-BFC2-4630-A250-834A096BB3DA}" srcOrd="0" destOrd="0" presId="urn:microsoft.com/office/officeart/2005/8/layout/target1"/>
    <dgm:cxn modelId="{EAE21236-A6BF-4A50-BC8B-1B83ABEC6B9E}" srcId="{D81D8B6F-5731-4E44-B833-B0E30CBE64FA}" destId="{B560CD5F-7EC8-468C-B6B3-048291B4021A}" srcOrd="0" destOrd="0" parTransId="{C83C28FB-20BA-4701-93C4-78041C6127F7}" sibTransId="{1FDD4D8F-09FF-4D58-ADB8-543404011B3D}"/>
    <dgm:cxn modelId="{F8C1FD27-1B28-4A7A-B0BF-E393ED629616}" srcId="{D81D8B6F-5731-4E44-B833-B0E30CBE64FA}" destId="{1777B50C-B5CF-4215-8E0D-51470C757EE0}" srcOrd="3" destOrd="0" parTransId="{FC01D00A-8CB0-4EB2-8BDC-E7FAB076A581}" sibTransId="{1F29041C-54FD-46D4-9AE1-D51661C32138}"/>
    <dgm:cxn modelId="{4ED09731-82E2-4E50-8D13-982206699C28}" type="presParOf" srcId="{B5037538-A3E0-45E3-AF42-5A10F7D31139}" destId="{F5551E02-BE52-45A4-B20D-B671E871F05D}" srcOrd="0" destOrd="0" presId="urn:microsoft.com/office/officeart/2005/8/layout/target1"/>
    <dgm:cxn modelId="{54505AE6-40CF-4968-93AB-E33CAF573240}" type="presParOf" srcId="{B5037538-A3E0-45E3-AF42-5A10F7D31139}" destId="{570EF225-BFC2-4630-A250-834A096BB3DA}" srcOrd="1" destOrd="0" presId="urn:microsoft.com/office/officeart/2005/8/layout/target1"/>
    <dgm:cxn modelId="{550C65D0-339A-4C33-AEA9-2CFD00E1C263}" type="presParOf" srcId="{B5037538-A3E0-45E3-AF42-5A10F7D31139}" destId="{56D31BCF-1AA9-4D74-8CA4-EAEDB8D5E309}" srcOrd="2" destOrd="0" presId="urn:microsoft.com/office/officeart/2005/8/layout/target1"/>
    <dgm:cxn modelId="{C07C2281-E565-495B-AFD1-5919B62D7E15}" type="presParOf" srcId="{B5037538-A3E0-45E3-AF42-5A10F7D31139}" destId="{99DCA592-F4CA-40DC-B94F-65C26613BBDA}" srcOrd="3" destOrd="0" presId="urn:microsoft.com/office/officeart/2005/8/layout/target1"/>
    <dgm:cxn modelId="{F890EA64-3595-4920-8A68-4025BDA85F52}" type="presParOf" srcId="{B5037538-A3E0-45E3-AF42-5A10F7D31139}" destId="{098145C6-7805-4908-A483-00193DBB8289}" srcOrd="4" destOrd="0" presId="urn:microsoft.com/office/officeart/2005/8/layout/target1"/>
    <dgm:cxn modelId="{1D0D84F0-AB77-45A0-BD44-509ED7BE7B60}" type="presParOf" srcId="{B5037538-A3E0-45E3-AF42-5A10F7D31139}" destId="{9BB3A68A-8D62-4B6F-951B-AC197FFC3C2F}" srcOrd="5" destOrd="0" presId="urn:microsoft.com/office/officeart/2005/8/layout/target1"/>
    <dgm:cxn modelId="{7851051F-AD16-402D-9D37-44B3CFB0D798}" type="presParOf" srcId="{B5037538-A3E0-45E3-AF42-5A10F7D31139}" destId="{5E6E2A53-1F0D-45B1-9713-9FE6DD69E698}" srcOrd="6" destOrd="0" presId="urn:microsoft.com/office/officeart/2005/8/layout/target1"/>
    <dgm:cxn modelId="{2DBACD82-F3FE-4FA3-81C1-E41C89E4863F}" type="presParOf" srcId="{B5037538-A3E0-45E3-AF42-5A10F7D31139}" destId="{4F3CDE05-86BE-460A-B2D5-D8614C725B85}" srcOrd="7" destOrd="0" presId="urn:microsoft.com/office/officeart/2005/8/layout/target1"/>
    <dgm:cxn modelId="{B37E48F3-225F-42E7-B8E5-2F943A43711C}" type="presParOf" srcId="{B5037538-A3E0-45E3-AF42-5A10F7D31139}" destId="{1B305F55-FA58-4067-ABD0-6030B2A550D1}" srcOrd="8" destOrd="0" presId="urn:microsoft.com/office/officeart/2005/8/layout/target1"/>
    <dgm:cxn modelId="{3AD0B9A7-685F-406C-9AFB-6DD766DE37A0}" type="presParOf" srcId="{B5037538-A3E0-45E3-AF42-5A10F7D31139}" destId="{DB128D01-5D41-445A-9A76-04977F61554D}" srcOrd="9" destOrd="0" presId="urn:microsoft.com/office/officeart/2005/8/layout/target1"/>
    <dgm:cxn modelId="{EBEF464B-95A2-4736-83FD-0B86EFF51569}" type="presParOf" srcId="{B5037538-A3E0-45E3-AF42-5A10F7D31139}" destId="{06F888CB-691B-4E7E-BA2E-FCC264A104BD}" srcOrd="10" destOrd="0" presId="urn:microsoft.com/office/officeart/2005/8/layout/target1"/>
    <dgm:cxn modelId="{3E54550C-0318-453B-8ECB-DCE6816CC86D}" type="presParOf" srcId="{B5037538-A3E0-45E3-AF42-5A10F7D31139}" destId="{0DC14BDF-F2B4-4D40-A4B3-48EFAB1094A1}" srcOrd="11" destOrd="0" presId="urn:microsoft.com/office/officeart/2005/8/layout/target1"/>
    <dgm:cxn modelId="{BC15F5A0-52F3-4E36-98FA-7B606F78C3E5}" type="presParOf" srcId="{B5037538-A3E0-45E3-AF42-5A10F7D31139}" destId="{CBF97757-46CF-4A83-9148-42CE41278C3F}" srcOrd="12" destOrd="0" presId="urn:microsoft.com/office/officeart/2005/8/layout/target1"/>
    <dgm:cxn modelId="{822F65C0-CAC8-449F-87B0-0D5A58B91D3A}" type="presParOf" srcId="{B5037538-A3E0-45E3-AF42-5A10F7D31139}" destId="{6056A0A3-CBEA-4740-B4BF-52A9317F8C9D}" srcOrd="13" destOrd="0" presId="urn:microsoft.com/office/officeart/2005/8/layout/target1"/>
    <dgm:cxn modelId="{55153BC8-D197-4485-9765-1926870FB77F}" type="presParOf" srcId="{B5037538-A3E0-45E3-AF42-5A10F7D31139}" destId="{2744B09F-73FC-4295-B06C-17B619B4FFDC}" srcOrd="14" destOrd="0" presId="urn:microsoft.com/office/officeart/2005/8/layout/target1"/>
    <dgm:cxn modelId="{D62B16A5-173E-49C4-92CD-A54FE18ADC99}" type="presParOf" srcId="{B5037538-A3E0-45E3-AF42-5A10F7D31139}" destId="{888DA223-A545-40CB-B991-52FEA9F93673}" srcOrd="15"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47FD26-E63E-44AF-8447-E38421EAE16F}" type="doc">
      <dgm:prSet loTypeId="urn:microsoft.com/office/officeart/2005/8/layout/arrow2" loCatId="process" qsTypeId="urn:microsoft.com/office/officeart/2005/8/quickstyle/simple1" qsCatId="simple" csTypeId="urn:microsoft.com/office/officeart/2005/8/colors/accent1_2" csCatId="accent1" phldr="1"/>
      <dgm:spPr/>
    </dgm:pt>
    <dgm:pt modelId="{811A783E-A3CA-45E1-84E5-7AF4832F146E}">
      <dgm:prSet phldrT="[Text]" custT="1"/>
      <dgm:spPr/>
      <dgm:t>
        <a:bodyPr/>
        <a:lstStyle/>
        <a:p>
          <a:r>
            <a:rPr lang="en-US" sz="2000" dirty="0" smtClean="0"/>
            <a:t>CDEV 101</a:t>
          </a:r>
        </a:p>
        <a:p>
          <a:r>
            <a:rPr lang="en-US" sz="2000" dirty="0" smtClean="0"/>
            <a:t> Intro to CDEV </a:t>
          </a:r>
        </a:p>
        <a:p>
          <a:r>
            <a:rPr lang="en-US" sz="1800" dirty="0" smtClean="0"/>
            <a:t>20 hours of Observation and Field Experience </a:t>
          </a:r>
        </a:p>
      </dgm:t>
    </dgm:pt>
    <dgm:pt modelId="{4F4D8303-B457-44D9-A451-DACEDA5AE3D1}" type="parTrans" cxnId="{BF74BE01-5B65-4ABD-B229-201C48850697}">
      <dgm:prSet/>
      <dgm:spPr/>
      <dgm:t>
        <a:bodyPr/>
        <a:lstStyle/>
        <a:p>
          <a:endParaRPr lang="en-US"/>
        </a:p>
      </dgm:t>
    </dgm:pt>
    <dgm:pt modelId="{C1CA32BF-E5E5-4FDF-8C97-8B3A1C6D83A2}" type="sibTrans" cxnId="{BF74BE01-5B65-4ABD-B229-201C48850697}">
      <dgm:prSet/>
      <dgm:spPr/>
      <dgm:t>
        <a:bodyPr/>
        <a:lstStyle/>
        <a:p>
          <a:endParaRPr lang="en-US"/>
        </a:p>
      </dgm:t>
    </dgm:pt>
    <dgm:pt modelId="{C7FAE40D-22CE-4A7E-AE5F-A5499CE36326}">
      <dgm:prSet phldrT="[Text]" custT="1"/>
      <dgm:spPr/>
      <dgm:t>
        <a:bodyPr/>
        <a:lstStyle/>
        <a:p>
          <a:r>
            <a:rPr lang="en-US" sz="2000" dirty="0" smtClean="0"/>
            <a:t>CDEV 220 </a:t>
          </a:r>
        </a:p>
        <a:p>
          <a:r>
            <a:rPr lang="en-US" sz="2000" dirty="0" smtClean="0"/>
            <a:t>Instructional Methods </a:t>
          </a:r>
        </a:p>
        <a:p>
          <a:r>
            <a:rPr lang="en-US" sz="1800" dirty="0" smtClean="0"/>
            <a:t>5 hours of Field Experience </a:t>
          </a:r>
        </a:p>
      </dgm:t>
    </dgm:pt>
    <dgm:pt modelId="{DB556321-1430-44EE-B6E7-D094ADCE3E25}" type="parTrans" cxnId="{CE21A53F-9FFD-46FC-9185-967E6F8621B9}">
      <dgm:prSet/>
      <dgm:spPr/>
      <dgm:t>
        <a:bodyPr/>
        <a:lstStyle/>
        <a:p>
          <a:endParaRPr lang="en-US"/>
        </a:p>
      </dgm:t>
    </dgm:pt>
    <dgm:pt modelId="{041091E7-F681-46E1-AB5B-3366022F125A}" type="sibTrans" cxnId="{CE21A53F-9FFD-46FC-9185-967E6F8621B9}">
      <dgm:prSet/>
      <dgm:spPr/>
      <dgm:t>
        <a:bodyPr/>
        <a:lstStyle/>
        <a:p>
          <a:endParaRPr lang="en-US"/>
        </a:p>
      </dgm:t>
    </dgm:pt>
    <dgm:pt modelId="{E919EF80-80A9-4C9D-9377-4E5DEB16A09D}">
      <dgm:prSet phldrT="[Text]" custT="1"/>
      <dgm:spPr/>
      <dgm:t>
        <a:bodyPr/>
        <a:lstStyle/>
        <a:p>
          <a:r>
            <a:rPr lang="en-US" sz="2000" dirty="0" smtClean="0"/>
            <a:t>CDEV 255 Internship</a:t>
          </a:r>
        </a:p>
        <a:p>
          <a:r>
            <a:rPr lang="en-US" sz="1800" dirty="0" smtClean="0"/>
            <a:t>130 hours of Field Experience </a:t>
          </a:r>
        </a:p>
      </dgm:t>
    </dgm:pt>
    <dgm:pt modelId="{7068DA15-4069-42E4-B281-44F94BEA35B5}" type="parTrans" cxnId="{B9C23323-47E0-4EC4-942E-8EA6EB7FACBD}">
      <dgm:prSet/>
      <dgm:spPr/>
      <dgm:t>
        <a:bodyPr/>
        <a:lstStyle/>
        <a:p>
          <a:endParaRPr lang="en-US"/>
        </a:p>
      </dgm:t>
    </dgm:pt>
    <dgm:pt modelId="{7D26A55C-A30B-4DD7-8120-ECABE0E4CDBA}" type="sibTrans" cxnId="{B9C23323-47E0-4EC4-942E-8EA6EB7FACBD}">
      <dgm:prSet/>
      <dgm:spPr/>
      <dgm:t>
        <a:bodyPr/>
        <a:lstStyle/>
        <a:p>
          <a:endParaRPr lang="en-US"/>
        </a:p>
      </dgm:t>
    </dgm:pt>
    <dgm:pt modelId="{8F45B7EC-D577-4572-A9A8-EC57C6CC333A}" type="pres">
      <dgm:prSet presAssocID="{2247FD26-E63E-44AF-8447-E38421EAE16F}" presName="arrowDiagram" presStyleCnt="0">
        <dgm:presLayoutVars>
          <dgm:chMax val="5"/>
          <dgm:dir/>
          <dgm:resizeHandles val="exact"/>
        </dgm:presLayoutVars>
      </dgm:prSet>
      <dgm:spPr/>
    </dgm:pt>
    <dgm:pt modelId="{CB0DEFF5-5347-4B9C-A599-D1B9A3A7C107}" type="pres">
      <dgm:prSet presAssocID="{2247FD26-E63E-44AF-8447-E38421EAE16F}" presName="arrow" presStyleLbl="bgShp" presStyleIdx="0" presStyleCnt="1"/>
      <dgm:spPr/>
    </dgm:pt>
    <dgm:pt modelId="{015C86D4-5705-467F-A609-8ACDA2B9C18F}" type="pres">
      <dgm:prSet presAssocID="{2247FD26-E63E-44AF-8447-E38421EAE16F}" presName="arrowDiagram3" presStyleCnt="0"/>
      <dgm:spPr/>
    </dgm:pt>
    <dgm:pt modelId="{1F22C67A-820B-466E-BFA1-6965B1A1FCE6}" type="pres">
      <dgm:prSet presAssocID="{811A783E-A3CA-45E1-84E5-7AF4832F146E}" presName="bullet3a" presStyleLbl="node1" presStyleIdx="0" presStyleCnt="3"/>
      <dgm:spPr/>
    </dgm:pt>
    <dgm:pt modelId="{6AEE58B9-493D-40B3-91AE-4F6E77F50021}" type="pres">
      <dgm:prSet presAssocID="{811A783E-A3CA-45E1-84E5-7AF4832F146E}" presName="textBox3a" presStyleLbl="revTx" presStyleIdx="0" presStyleCnt="3" custScaleX="140221" custScaleY="97129" custLinFactNeighborX="-673" custLinFactNeighborY="4310">
        <dgm:presLayoutVars>
          <dgm:bulletEnabled val="1"/>
        </dgm:presLayoutVars>
      </dgm:prSet>
      <dgm:spPr/>
      <dgm:t>
        <a:bodyPr/>
        <a:lstStyle/>
        <a:p>
          <a:endParaRPr lang="en-US"/>
        </a:p>
      </dgm:t>
    </dgm:pt>
    <dgm:pt modelId="{872F2FAF-B1DE-4911-9083-BE78141FDBAA}" type="pres">
      <dgm:prSet presAssocID="{C7FAE40D-22CE-4A7E-AE5F-A5499CE36326}" presName="bullet3b" presStyleLbl="node1" presStyleIdx="1" presStyleCnt="3"/>
      <dgm:spPr/>
    </dgm:pt>
    <dgm:pt modelId="{9F0D33D2-B37B-441B-8121-D88B8BE3027C}" type="pres">
      <dgm:prSet presAssocID="{C7FAE40D-22CE-4A7E-AE5F-A5499CE36326}" presName="textBox3b" presStyleLbl="revTx" presStyleIdx="1" presStyleCnt="3" custScaleX="111686" custScaleY="59916" custLinFactNeighborX="9096" custLinFactNeighborY="-20919">
        <dgm:presLayoutVars>
          <dgm:bulletEnabled val="1"/>
        </dgm:presLayoutVars>
      </dgm:prSet>
      <dgm:spPr/>
      <dgm:t>
        <a:bodyPr/>
        <a:lstStyle/>
        <a:p>
          <a:endParaRPr lang="en-US"/>
        </a:p>
      </dgm:t>
    </dgm:pt>
    <dgm:pt modelId="{86106B3E-1A22-4F13-827F-255B1CF97D70}" type="pres">
      <dgm:prSet presAssocID="{E919EF80-80A9-4C9D-9377-4E5DEB16A09D}" presName="bullet3c" presStyleLbl="node1" presStyleIdx="2" presStyleCnt="3"/>
      <dgm:spPr/>
    </dgm:pt>
    <dgm:pt modelId="{9331A877-FCF1-4D10-B1C3-2D00CAC5061D}" type="pres">
      <dgm:prSet presAssocID="{E919EF80-80A9-4C9D-9377-4E5DEB16A09D}" presName="textBox3c" presStyleLbl="revTx" presStyleIdx="2" presStyleCnt="3" custScaleX="134713" custScaleY="54361" custLinFactNeighborX="16169" custLinFactNeighborY="-13475">
        <dgm:presLayoutVars>
          <dgm:bulletEnabled val="1"/>
        </dgm:presLayoutVars>
      </dgm:prSet>
      <dgm:spPr/>
      <dgm:t>
        <a:bodyPr/>
        <a:lstStyle/>
        <a:p>
          <a:endParaRPr lang="en-US"/>
        </a:p>
      </dgm:t>
    </dgm:pt>
  </dgm:ptLst>
  <dgm:cxnLst>
    <dgm:cxn modelId="{BF74BE01-5B65-4ABD-B229-201C48850697}" srcId="{2247FD26-E63E-44AF-8447-E38421EAE16F}" destId="{811A783E-A3CA-45E1-84E5-7AF4832F146E}" srcOrd="0" destOrd="0" parTransId="{4F4D8303-B457-44D9-A451-DACEDA5AE3D1}" sibTransId="{C1CA32BF-E5E5-4FDF-8C97-8B3A1C6D83A2}"/>
    <dgm:cxn modelId="{961C2004-F12C-4AA1-BED9-83F06546C705}" type="presOf" srcId="{E919EF80-80A9-4C9D-9377-4E5DEB16A09D}" destId="{9331A877-FCF1-4D10-B1C3-2D00CAC5061D}" srcOrd="0" destOrd="0" presId="urn:microsoft.com/office/officeart/2005/8/layout/arrow2"/>
    <dgm:cxn modelId="{B9C23323-47E0-4EC4-942E-8EA6EB7FACBD}" srcId="{2247FD26-E63E-44AF-8447-E38421EAE16F}" destId="{E919EF80-80A9-4C9D-9377-4E5DEB16A09D}" srcOrd="2" destOrd="0" parTransId="{7068DA15-4069-42E4-B281-44F94BEA35B5}" sibTransId="{7D26A55C-A30B-4DD7-8120-ECABE0E4CDBA}"/>
    <dgm:cxn modelId="{CE21A53F-9FFD-46FC-9185-967E6F8621B9}" srcId="{2247FD26-E63E-44AF-8447-E38421EAE16F}" destId="{C7FAE40D-22CE-4A7E-AE5F-A5499CE36326}" srcOrd="1" destOrd="0" parTransId="{DB556321-1430-44EE-B6E7-D094ADCE3E25}" sibTransId="{041091E7-F681-46E1-AB5B-3366022F125A}"/>
    <dgm:cxn modelId="{FBAF42A7-E996-4004-B242-180182070C04}" type="presOf" srcId="{C7FAE40D-22CE-4A7E-AE5F-A5499CE36326}" destId="{9F0D33D2-B37B-441B-8121-D88B8BE3027C}" srcOrd="0" destOrd="0" presId="urn:microsoft.com/office/officeart/2005/8/layout/arrow2"/>
    <dgm:cxn modelId="{06FD4111-8F05-4CFE-A009-B814E5AD9EBD}" type="presOf" srcId="{811A783E-A3CA-45E1-84E5-7AF4832F146E}" destId="{6AEE58B9-493D-40B3-91AE-4F6E77F50021}" srcOrd="0" destOrd="0" presId="urn:microsoft.com/office/officeart/2005/8/layout/arrow2"/>
    <dgm:cxn modelId="{B083668F-814A-4182-AEB1-4A093A60FB46}" type="presOf" srcId="{2247FD26-E63E-44AF-8447-E38421EAE16F}" destId="{8F45B7EC-D577-4572-A9A8-EC57C6CC333A}" srcOrd="0" destOrd="0" presId="urn:microsoft.com/office/officeart/2005/8/layout/arrow2"/>
    <dgm:cxn modelId="{F5501D05-7C60-4190-BC76-F0BD5E75628F}" type="presParOf" srcId="{8F45B7EC-D577-4572-A9A8-EC57C6CC333A}" destId="{CB0DEFF5-5347-4B9C-A599-D1B9A3A7C107}" srcOrd="0" destOrd="0" presId="urn:microsoft.com/office/officeart/2005/8/layout/arrow2"/>
    <dgm:cxn modelId="{309F75C5-CDA0-4294-B6BB-1CDEFEE9698E}" type="presParOf" srcId="{8F45B7EC-D577-4572-A9A8-EC57C6CC333A}" destId="{015C86D4-5705-467F-A609-8ACDA2B9C18F}" srcOrd="1" destOrd="0" presId="urn:microsoft.com/office/officeart/2005/8/layout/arrow2"/>
    <dgm:cxn modelId="{969BDA7C-2570-485B-A8F7-4F92A12B3080}" type="presParOf" srcId="{015C86D4-5705-467F-A609-8ACDA2B9C18F}" destId="{1F22C67A-820B-466E-BFA1-6965B1A1FCE6}" srcOrd="0" destOrd="0" presId="urn:microsoft.com/office/officeart/2005/8/layout/arrow2"/>
    <dgm:cxn modelId="{346CD520-21CC-49B7-B985-48F0D2610721}" type="presParOf" srcId="{015C86D4-5705-467F-A609-8ACDA2B9C18F}" destId="{6AEE58B9-493D-40B3-91AE-4F6E77F50021}" srcOrd="1" destOrd="0" presId="urn:microsoft.com/office/officeart/2005/8/layout/arrow2"/>
    <dgm:cxn modelId="{F4C9DFBA-FD66-4DC4-8E6B-EBD6B5550EBC}" type="presParOf" srcId="{015C86D4-5705-467F-A609-8ACDA2B9C18F}" destId="{872F2FAF-B1DE-4911-9083-BE78141FDBAA}" srcOrd="2" destOrd="0" presId="urn:microsoft.com/office/officeart/2005/8/layout/arrow2"/>
    <dgm:cxn modelId="{CFDC0718-90BB-41C4-9A8B-212B5FC0951C}" type="presParOf" srcId="{015C86D4-5705-467F-A609-8ACDA2B9C18F}" destId="{9F0D33D2-B37B-441B-8121-D88B8BE3027C}" srcOrd="3" destOrd="0" presId="urn:microsoft.com/office/officeart/2005/8/layout/arrow2"/>
    <dgm:cxn modelId="{FBE5A5FC-FFC0-4979-B9A6-B45C9E3D1A55}" type="presParOf" srcId="{015C86D4-5705-467F-A609-8ACDA2B9C18F}" destId="{86106B3E-1A22-4F13-827F-255B1CF97D70}" srcOrd="4" destOrd="0" presId="urn:microsoft.com/office/officeart/2005/8/layout/arrow2"/>
    <dgm:cxn modelId="{D4D57245-389A-4D8D-91CB-27693F7D6824}" type="presParOf" srcId="{015C86D4-5705-467F-A609-8ACDA2B9C18F}" destId="{9331A877-FCF1-4D10-B1C3-2D00CAC5061D}"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678D3D-128A-42CC-83EA-F3B7ED5D9EF8}" type="doc">
      <dgm:prSet loTypeId="urn:microsoft.com/office/officeart/2005/8/layout/vList6" loCatId="list" qsTypeId="urn:microsoft.com/office/officeart/2005/8/quickstyle/simple1" qsCatId="simple" csTypeId="urn:microsoft.com/office/officeart/2005/8/colors/accent3_5" csCatId="accent3" phldr="1"/>
      <dgm:spPr/>
      <dgm:t>
        <a:bodyPr/>
        <a:lstStyle/>
        <a:p>
          <a:endParaRPr lang="en-US"/>
        </a:p>
      </dgm:t>
    </dgm:pt>
    <dgm:pt modelId="{45D484A4-2C68-40CE-97C9-E60B60B534F6}">
      <dgm:prSet phldrT="[Text]"/>
      <dgm:spPr/>
      <dgm:t>
        <a:bodyPr/>
        <a:lstStyle/>
        <a:p>
          <a:r>
            <a:rPr lang="en-US" dirty="0" smtClean="0"/>
            <a:t>There are  limited options for students to utilize in my area</a:t>
          </a:r>
          <a:endParaRPr lang="en-US" dirty="0"/>
        </a:p>
      </dgm:t>
    </dgm:pt>
    <dgm:pt modelId="{40DFE13C-E11D-4D2E-B86B-C53FB3713C9E}" type="parTrans" cxnId="{A133DD08-171C-45CD-BE6F-85451635C764}">
      <dgm:prSet/>
      <dgm:spPr/>
      <dgm:t>
        <a:bodyPr/>
        <a:lstStyle/>
        <a:p>
          <a:endParaRPr lang="en-US"/>
        </a:p>
      </dgm:t>
    </dgm:pt>
    <dgm:pt modelId="{63FA7CD7-5438-4FA8-84DB-FFA0E7921716}" type="sibTrans" cxnId="{A133DD08-171C-45CD-BE6F-85451635C764}">
      <dgm:prSet/>
      <dgm:spPr/>
      <dgm:t>
        <a:bodyPr/>
        <a:lstStyle/>
        <a:p>
          <a:endParaRPr lang="en-US"/>
        </a:p>
      </dgm:t>
    </dgm:pt>
    <dgm:pt modelId="{157FB072-A8E1-4673-9D53-C87DB058F77C}">
      <dgm:prSet phldrT="[Text]"/>
      <dgm:spPr/>
      <dgm:t>
        <a:bodyPr/>
        <a:lstStyle/>
        <a:p>
          <a:r>
            <a:rPr lang="en-US" dirty="0" smtClean="0"/>
            <a:t>How have you addressed this challenge? </a:t>
          </a:r>
          <a:endParaRPr lang="en-US" dirty="0"/>
        </a:p>
      </dgm:t>
    </dgm:pt>
    <dgm:pt modelId="{BD8D6DC9-D145-47C3-A246-9DA8FD0046D7}" type="parTrans" cxnId="{DF2B1C1F-3FA6-495A-A217-4A86972CC015}">
      <dgm:prSet/>
      <dgm:spPr/>
      <dgm:t>
        <a:bodyPr/>
        <a:lstStyle/>
        <a:p>
          <a:endParaRPr lang="en-US"/>
        </a:p>
      </dgm:t>
    </dgm:pt>
    <dgm:pt modelId="{70C305E5-85B8-4C86-B4C6-AA049C22E6BA}" type="sibTrans" cxnId="{DF2B1C1F-3FA6-495A-A217-4A86972CC015}">
      <dgm:prSet/>
      <dgm:spPr/>
      <dgm:t>
        <a:bodyPr/>
        <a:lstStyle/>
        <a:p>
          <a:endParaRPr lang="en-US"/>
        </a:p>
      </dgm:t>
    </dgm:pt>
    <dgm:pt modelId="{E1F29DAA-4A1E-41BB-846E-C06240BCA2D7}">
      <dgm:prSet phldrT="[Text]"/>
      <dgm:spPr/>
      <dgm:t>
        <a:bodyPr/>
        <a:lstStyle/>
        <a:p>
          <a:r>
            <a:rPr lang="en-US" dirty="0" smtClean="0"/>
            <a:t>Do you think it is a benefit that sites are utilized repeatedly?  Why or why not? </a:t>
          </a:r>
          <a:endParaRPr lang="en-US" dirty="0"/>
        </a:p>
      </dgm:t>
    </dgm:pt>
    <dgm:pt modelId="{509F07B7-F2A6-47CD-A4A1-8DF8620516FB}" type="parTrans" cxnId="{E8693367-4220-4E57-9EA1-A63751F2F678}">
      <dgm:prSet/>
      <dgm:spPr/>
      <dgm:t>
        <a:bodyPr/>
        <a:lstStyle/>
        <a:p>
          <a:endParaRPr lang="en-US"/>
        </a:p>
      </dgm:t>
    </dgm:pt>
    <dgm:pt modelId="{6886F106-2924-420D-83A2-45D5DF3F0086}" type="sibTrans" cxnId="{E8693367-4220-4E57-9EA1-A63751F2F678}">
      <dgm:prSet/>
      <dgm:spPr/>
      <dgm:t>
        <a:bodyPr/>
        <a:lstStyle/>
        <a:p>
          <a:endParaRPr lang="en-US"/>
        </a:p>
      </dgm:t>
    </dgm:pt>
    <dgm:pt modelId="{A2A0CD02-BF05-4F7C-A35D-9229F0445B52}">
      <dgm:prSet phldrT="[Text]"/>
      <dgm:spPr/>
      <dgm:t>
        <a:bodyPr/>
        <a:lstStyle/>
        <a:p>
          <a:r>
            <a:rPr lang="en-US" dirty="0" smtClean="0"/>
            <a:t>There are many facilities in proximity of my college</a:t>
          </a:r>
          <a:endParaRPr lang="en-US" dirty="0"/>
        </a:p>
      </dgm:t>
    </dgm:pt>
    <dgm:pt modelId="{BD115586-92A5-4689-84DB-B2870585DDDD}" type="parTrans" cxnId="{42B8E2E2-D209-4188-BA41-37DDC707FDE4}">
      <dgm:prSet/>
      <dgm:spPr/>
      <dgm:t>
        <a:bodyPr/>
        <a:lstStyle/>
        <a:p>
          <a:endParaRPr lang="en-US"/>
        </a:p>
      </dgm:t>
    </dgm:pt>
    <dgm:pt modelId="{8AAAE57C-782B-4309-AD06-24BB3E881ECA}" type="sibTrans" cxnId="{42B8E2E2-D209-4188-BA41-37DDC707FDE4}">
      <dgm:prSet/>
      <dgm:spPr/>
      <dgm:t>
        <a:bodyPr/>
        <a:lstStyle/>
        <a:p>
          <a:endParaRPr lang="en-US"/>
        </a:p>
      </dgm:t>
    </dgm:pt>
    <dgm:pt modelId="{35EF5016-A068-41D0-BC83-49D1EC525234}">
      <dgm:prSet phldrT="[Text]"/>
      <dgm:spPr/>
      <dgm:t>
        <a:bodyPr/>
        <a:lstStyle/>
        <a:p>
          <a:r>
            <a:rPr lang="en-US" dirty="0" smtClean="0"/>
            <a:t>Have you made agreements for your student’s field experiences with any in particular?  </a:t>
          </a:r>
          <a:endParaRPr lang="en-US" dirty="0"/>
        </a:p>
      </dgm:t>
    </dgm:pt>
    <dgm:pt modelId="{21786D74-D623-4D57-BFEA-81D69BDC0BDC}" type="parTrans" cxnId="{02A36F05-C7AF-4977-8CE0-5CBF1D96F0AE}">
      <dgm:prSet/>
      <dgm:spPr/>
      <dgm:t>
        <a:bodyPr/>
        <a:lstStyle/>
        <a:p>
          <a:endParaRPr lang="en-US"/>
        </a:p>
      </dgm:t>
    </dgm:pt>
    <dgm:pt modelId="{1AFF6ABD-F18B-4559-B997-B5E94A60702D}" type="sibTrans" cxnId="{02A36F05-C7AF-4977-8CE0-5CBF1D96F0AE}">
      <dgm:prSet/>
      <dgm:spPr/>
      <dgm:t>
        <a:bodyPr/>
        <a:lstStyle/>
        <a:p>
          <a:endParaRPr lang="en-US"/>
        </a:p>
      </dgm:t>
    </dgm:pt>
    <dgm:pt modelId="{87A578C1-A1CE-47A1-88D4-863D250B7B5F}">
      <dgm:prSet phldrT="[Text]"/>
      <dgm:spPr/>
      <dgm:t>
        <a:bodyPr/>
        <a:lstStyle/>
        <a:p>
          <a:endParaRPr lang="en-US" dirty="0"/>
        </a:p>
      </dgm:t>
    </dgm:pt>
    <dgm:pt modelId="{2F810DD1-16A5-4534-8BF7-29D81C953852}" type="parTrans" cxnId="{EB3AAEA3-0699-4B2F-858D-05E8812A2EDA}">
      <dgm:prSet/>
      <dgm:spPr/>
      <dgm:t>
        <a:bodyPr/>
        <a:lstStyle/>
        <a:p>
          <a:endParaRPr lang="en-US"/>
        </a:p>
      </dgm:t>
    </dgm:pt>
    <dgm:pt modelId="{913D2F00-80D2-443C-81DA-2390A0D8717D}" type="sibTrans" cxnId="{EB3AAEA3-0699-4B2F-858D-05E8812A2EDA}">
      <dgm:prSet/>
      <dgm:spPr/>
      <dgm:t>
        <a:bodyPr/>
        <a:lstStyle/>
        <a:p>
          <a:endParaRPr lang="en-US"/>
        </a:p>
      </dgm:t>
    </dgm:pt>
    <dgm:pt modelId="{740E283C-F03F-4FC1-B5E1-1AD4578322F9}">
      <dgm:prSet phldrT="[Text]"/>
      <dgm:spPr/>
      <dgm:t>
        <a:bodyPr/>
        <a:lstStyle/>
        <a:p>
          <a:r>
            <a:rPr lang="en-US" dirty="0" smtClean="0"/>
            <a:t>What challenges are you facing? </a:t>
          </a:r>
          <a:endParaRPr lang="en-US" dirty="0"/>
        </a:p>
      </dgm:t>
    </dgm:pt>
    <dgm:pt modelId="{5F88BB67-3E55-40BA-BF4C-BD36D07A4D0D}" type="parTrans" cxnId="{FE663F05-AC29-42C9-92F9-5EC45AC5FA97}">
      <dgm:prSet/>
      <dgm:spPr/>
      <dgm:t>
        <a:bodyPr/>
        <a:lstStyle/>
        <a:p>
          <a:endParaRPr lang="en-US"/>
        </a:p>
      </dgm:t>
    </dgm:pt>
    <dgm:pt modelId="{8FF36A09-80F0-4AA6-84B8-47E05DE5D327}" type="sibTrans" cxnId="{FE663F05-AC29-42C9-92F9-5EC45AC5FA97}">
      <dgm:prSet/>
      <dgm:spPr/>
      <dgm:t>
        <a:bodyPr/>
        <a:lstStyle/>
        <a:p>
          <a:endParaRPr lang="en-US"/>
        </a:p>
      </dgm:t>
    </dgm:pt>
    <dgm:pt modelId="{B1E20E3D-737B-443D-8375-784B54B94485}">
      <dgm:prSet phldrT="[Text]"/>
      <dgm:spPr/>
      <dgm:t>
        <a:bodyPr/>
        <a:lstStyle/>
        <a:p>
          <a:r>
            <a:rPr lang="en-US" dirty="0" smtClean="0"/>
            <a:t>What challenges are you facing? </a:t>
          </a:r>
          <a:endParaRPr lang="en-US" dirty="0"/>
        </a:p>
      </dgm:t>
    </dgm:pt>
    <dgm:pt modelId="{8741DE98-ED42-41E3-9561-91FFDA597E06}" type="parTrans" cxnId="{3751646F-CFE1-45F9-8D69-1922239A1E57}">
      <dgm:prSet/>
      <dgm:spPr/>
      <dgm:t>
        <a:bodyPr/>
        <a:lstStyle/>
        <a:p>
          <a:endParaRPr lang="en-US"/>
        </a:p>
      </dgm:t>
    </dgm:pt>
    <dgm:pt modelId="{FD24966D-3CB1-49EC-B0C2-7E5879252A9C}" type="sibTrans" cxnId="{3751646F-CFE1-45F9-8D69-1922239A1E57}">
      <dgm:prSet/>
      <dgm:spPr/>
      <dgm:t>
        <a:bodyPr/>
        <a:lstStyle/>
        <a:p>
          <a:endParaRPr lang="en-US"/>
        </a:p>
      </dgm:t>
    </dgm:pt>
    <dgm:pt modelId="{44A019A7-01AF-49C1-A230-461C0CFAEAEC}">
      <dgm:prSet phldrT="[Text]"/>
      <dgm:spPr/>
      <dgm:t>
        <a:bodyPr/>
        <a:lstStyle/>
        <a:p>
          <a:r>
            <a:rPr lang="en-US" dirty="0" smtClean="0"/>
            <a:t>I have an on campus child care or lab school. </a:t>
          </a:r>
          <a:endParaRPr lang="en-US" dirty="0"/>
        </a:p>
      </dgm:t>
    </dgm:pt>
    <dgm:pt modelId="{ABB09B91-9388-412C-88F0-445D58638257}" type="parTrans" cxnId="{B205EC17-FF77-41A4-B4B6-BEBF5727E5BB}">
      <dgm:prSet/>
      <dgm:spPr/>
      <dgm:t>
        <a:bodyPr/>
        <a:lstStyle/>
        <a:p>
          <a:endParaRPr lang="en-US"/>
        </a:p>
      </dgm:t>
    </dgm:pt>
    <dgm:pt modelId="{3E7C1ABB-D8C9-4AD0-928B-6155213A8350}" type="sibTrans" cxnId="{B205EC17-FF77-41A4-B4B6-BEBF5727E5BB}">
      <dgm:prSet/>
      <dgm:spPr/>
      <dgm:t>
        <a:bodyPr/>
        <a:lstStyle/>
        <a:p>
          <a:endParaRPr lang="en-US"/>
        </a:p>
      </dgm:t>
    </dgm:pt>
    <dgm:pt modelId="{5A5A9C80-0E8A-4A42-B90A-A9DA8A4D121E}">
      <dgm:prSet phldrT="[Text]"/>
      <dgm:spPr/>
      <dgm:t>
        <a:bodyPr/>
        <a:lstStyle/>
        <a:p>
          <a:r>
            <a:rPr lang="en-US" dirty="0" smtClean="0"/>
            <a:t>Are students required to complete hours of experience at this site? </a:t>
          </a:r>
          <a:endParaRPr lang="en-US" dirty="0"/>
        </a:p>
      </dgm:t>
    </dgm:pt>
    <dgm:pt modelId="{9401533D-05C5-4E43-8DAD-E5ADA8ACF174}" type="parTrans" cxnId="{75B4FEF8-B69F-40F0-AF3D-E11358729329}">
      <dgm:prSet/>
      <dgm:spPr/>
      <dgm:t>
        <a:bodyPr/>
        <a:lstStyle/>
        <a:p>
          <a:endParaRPr lang="en-US"/>
        </a:p>
      </dgm:t>
    </dgm:pt>
    <dgm:pt modelId="{2CF157B4-82B2-4961-8796-66D19EC0AF41}" type="sibTrans" cxnId="{75B4FEF8-B69F-40F0-AF3D-E11358729329}">
      <dgm:prSet/>
      <dgm:spPr/>
      <dgm:t>
        <a:bodyPr/>
        <a:lstStyle/>
        <a:p>
          <a:endParaRPr lang="en-US"/>
        </a:p>
      </dgm:t>
    </dgm:pt>
    <dgm:pt modelId="{0EF7A9D6-BEF7-4924-889A-6463E3660ACB}">
      <dgm:prSet phldrT="[Text]"/>
      <dgm:spPr/>
      <dgm:t>
        <a:bodyPr/>
        <a:lstStyle/>
        <a:p>
          <a:r>
            <a:rPr lang="en-US" dirty="0" smtClean="0"/>
            <a:t>To what extent </a:t>
          </a:r>
          <a:r>
            <a:rPr lang="en-US" dirty="0" smtClean="0"/>
            <a:t>have </a:t>
          </a:r>
          <a:r>
            <a:rPr lang="en-US" dirty="0" smtClean="0"/>
            <a:t>the degree program and on campus ECE site partnered?  What are the challenges?</a:t>
          </a:r>
          <a:endParaRPr lang="en-US" dirty="0"/>
        </a:p>
      </dgm:t>
    </dgm:pt>
    <dgm:pt modelId="{01596339-7CCB-43F3-95B5-F385ECE87530}" type="parTrans" cxnId="{A4B68345-4F57-44AB-866E-493CAAA1D501}">
      <dgm:prSet/>
      <dgm:spPr/>
      <dgm:t>
        <a:bodyPr/>
        <a:lstStyle/>
        <a:p>
          <a:endParaRPr lang="en-US"/>
        </a:p>
      </dgm:t>
    </dgm:pt>
    <dgm:pt modelId="{06FA9626-C18F-49B4-813D-B2EA08C3C7B3}" type="sibTrans" cxnId="{A4B68345-4F57-44AB-866E-493CAAA1D501}">
      <dgm:prSet/>
      <dgm:spPr/>
      <dgm:t>
        <a:bodyPr/>
        <a:lstStyle/>
        <a:p>
          <a:endParaRPr lang="en-US"/>
        </a:p>
      </dgm:t>
    </dgm:pt>
    <dgm:pt modelId="{5D8A1D2C-E6EE-4BC6-BE0C-65E9890A4741}" type="pres">
      <dgm:prSet presAssocID="{A2678D3D-128A-42CC-83EA-F3B7ED5D9EF8}" presName="Name0" presStyleCnt="0">
        <dgm:presLayoutVars>
          <dgm:dir/>
          <dgm:animLvl val="lvl"/>
          <dgm:resizeHandles/>
        </dgm:presLayoutVars>
      </dgm:prSet>
      <dgm:spPr/>
      <dgm:t>
        <a:bodyPr/>
        <a:lstStyle/>
        <a:p>
          <a:endParaRPr lang="en-US"/>
        </a:p>
      </dgm:t>
    </dgm:pt>
    <dgm:pt modelId="{86C887F1-7513-48D4-9AB7-0706034274D8}" type="pres">
      <dgm:prSet presAssocID="{45D484A4-2C68-40CE-97C9-E60B60B534F6}" presName="linNode" presStyleCnt="0"/>
      <dgm:spPr/>
    </dgm:pt>
    <dgm:pt modelId="{3E5626F7-0BCA-4FA7-B285-2546B44F9118}" type="pres">
      <dgm:prSet presAssocID="{45D484A4-2C68-40CE-97C9-E60B60B534F6}" presName="parentShp" presStyleLbl="node1" presStyleIdx="0" presStyleCnt="3">
        <dgm:presLayoutVars>
          <dgm:bulletEnabled val="1"/>
        </dgm:presLayoutVars>
      </dgm:prSet>
      <dgm:spPr/>
      <dgm:t>
        <a:bodyPr/>
        <a:lstStyle/>
        <a:p>
          <a:endParaRPr lang="en-US"/>
        </a:p>
      </dgm:t>
    </dgm:pt>
    <dgm:pt modelId="{2CA3A38A-FF31-4900-83D3-9B6BFDC10B82}" type="pres">
      <dgm:prSet presAssocID="{45D484A4-2C68-40CE-97C9-E60B60B534F6}" presName="childShp" presStyleLbl="bgAccFollowNode1" presStyleIdx="0" presStyleCnt="3">
        <dgm:presLayoutVars>
          <dgm:bulletEnabled val="1"/>
        </dgm:presLayoutVars>
      </dgm:prSet>
      <dgm:spPr/>
      <dgm:t>
        <a:bodyPr/>
        <a:lstStyle/>
        <a:p>
          <a:endParaRPr lang="en-US"/>
        </a:p>
      </dgm:t>
    </dgm:pt>
    <dgm:pt modelId="{464B9B2D-7B03-464C-A679-ECEBC9188173}" type="pres">
      <dgm:prSet presAssocID="{63FA7CD7-5438-4FA8-84DB-FFA0E7921716}" presName="spacing" presStyleCnt="0"/>
      <dgm:spPr/>
    </dgm:pt>
    <dgm:pt modelId="{6A7AF0F6-1B8D-4B4E-9B6C-A51C4FDAB443}" type="pres">
      <dgm:prSet presAssocID="{A2A0CD02-BF05-4F7C-A35D-9229F0445B52}" presName="linNode" presStyleCnt="0"/>
      <dgm:spPr/>
    </dgm:pt>
    <dgm:pt modelId="{344C968F-9DFC-4BE1-B6F8-70F80B531D5F}" type="pres">
      <dgm:prSet presAssocID="{A2A0CD02-BF05-4F7C-A35D-9229F0445B52}" presName="parentShp" presStyleLbl="node1" presStyleIdx="1" presStyleCnt="3">
        <dgm:presLayoutVars>
          <dgm:bulletEnabled val="1"/>
        </dgm:presLayoutVars>
      </dgm:prSet>
      <dgm:spPr/>
      <dgm:t>
        <a:bodyPr/>
        <a:lstStyle/>
        <a:p>
          <a:endParaRPr lang="en-US"/>
        </a:p>
      </dgm:t>
    </dgm:pt>
    <dgm:pt modelId="{40735B2D-834D-4352-A7F1-EB7FF0834AD2}" type="pres">
      <dgm:prSet presAssocID="{A2A0CD02-BF05-4F7C-A35D-9229F0445B52}" presName="childShp" presStyleLbl="bgAccFollowNode1" presStyleIdx="1" presStyleCnt="3">
        <dgm:presLayoutVars>
          <dgm:bulletEnabled val="1"/>
        </dgm:presLayoutVars>
      </dgm:prSet>
      <dgm:spPr/>
      <dgm:t>
        <a:bodyPr/>
        <a:lstStyle/>
        <a:p>
          <a:endParaRPr lang="en-US"/>
        </a:p>
      </dgm:t>
    </dgm:pt>
    <dgm:pt modelId="{FD31B3C9-2E8C-4AE4-BAF7-3C56B0DFDC4A}" type="pres">
      <dgm:prSet presAssocID="{8AAAE57C-782B-4309-AD06-24BB3E881ECA}" presName="spacing" presStyleCnt="0"/>
      <dgm:spPr/>
    </dgm:pt>
    <dgm:pt modelId="{2F99AF18-B2F7-45EA-8D8A-2E38224331D3}" type="pres">
      <dgm:prSet presAssocID="{44A019A7-01AF-49C1-A230-461C0CFAEAEC}" presName="linNode" presStyleCnt="0"/>
      <dgm:spPr/>
    </dgm:pt>
    <dgm:pt modelId="{09963CFC-A84C-4BD7-955A-15F6C7E0A41D}" type="pres">
      <dgm:prSet presAssocID="{44A019A7-01AF-49C1-A230-461C0CFAEAEC}" presName="parentShp" presStyleLbl="node1" presStyleIdx="2" presStyleCnt="3">
        <dgm:presLayoutVars>
          <dgm:bulletEnabled val="1"/>
        </dgm:presLayoutVars>
      </dgm:prSet>
      <dgm:spPr/>
      <dgm:t>
        <a:bodyPr/>
        <a:lstStyle/>
        <a:p>
          <a:endParaRPr lang="en-US"/>
        </a:p>
      </dgm:t>
    </dgm:pt>
    <dgm:pt modelId="{07878274-561A-4E92-A1B2-DA937BE1FF5F}" type="pres">
      <dgm:prSet presAssocID="{44A019A7-01AF-49C1-A230-461C0CFAEAEC}" presName="childShp" presStyleLbl="bgAccFollowNode1" presStyleIdx="2" presStyleCnt="3">
        <dgm:presLayoutVars>
          <dgm:bulletEnabled val="1"/>
        </dgm:presLayoutVars>
      </dgm:prSet>
      <dgm:spPr/>
      <dgm:t>
        <a:bodyPr/>
        <a:lstStyle/>
        <a:p>
          <a:endParaRPr lang="en-US"/>
        </a:p>
      </dgm:t>
    </dgm:pt>
  </dgm:ptLst>
  <dgm:cxnLst>
    <dgm:cxn modelId="{A133DD08-171C-45CD-BE6F-85451635C764}" srcId="{A2678D3D-128A-42CC-83EA-F3B7ED5D9EF8}" destId="{45D484A4-2C68-40CE-97C9-E60B60B534F6}" srcOrd="0" destOrd="0" parTransId="{40DFE13C-E11D-4D2E-B86B-C53FB3713C9E}" sibTransId="{63FA7CD7-5438-4FA8-84DB-FFA0E7921716}"/>
    <dgm:cxn modelId="{F06A3E2D-8312-4153-B351-C4E7E434383F}" type="presOf" srcId="{87A578C1-A1CE-47A1-88D4-863D250B7B5F}" destId="{40735B2D-834D-4352-A7F1-EB7FF0834AD2}" srcOrd="0" destOrd="0" presId="urn:microsoft.com/office/officeart/2005/8/layout/vList6"/>
    <dgm:cxn modelId="{DF2B1C1F-3FA6-495A-A217-4A86972CC015}" srcId="{45D484A4-2C68-40CE-97C9-E60B60B534F6}" destId="{157FB072-A8E1-4673-9D53-C87DB058F77C}" srcOrd="0" destOrd="0" parTransId="{BD8D6DC9-D145-47C3-A246-9DA8FD0046D7}" sibTransId="{70C305E5-85B8-4C86-B4C6-AA049C22E6BA}"/>
    <dgm:cxn modelId="{C954EAB0-6A89-4E7C-AFB9-26AA7082A1CE}" type="presOf" srcId="{740E283C-F03F-4FC1-B5E1-1AD4578322F9}" destId="{40735B2D-834D-4352-A7F1-EB7FF0834AD2}" srcOrd="0" destOrd="2" presId="urn:microsoft.com/office/officeart/2005/8/layout/vList6"/>
    <dgm:cxn modelId="{42B8E2E2-D209-4188-BA41-37DDC707FDE4}" srcId="{A2678D3D-128A-42CC-83EA-F3B7ED5D9EF8}" destId="{A2A0CD02-BF05-4F7C-A35D-9229F0445B52}" srcOrd="1" destOrd="0" parTransId="{BD115586-92A5-4689-84DB-B2870585DDDD}" sibTransId="{8AAAE57C-782B-4309-AD06-24BB3E881ECA}"/>
    <dgm:cxn modelId="{75B4FEF8-B69F-40F0-AF3D-E11358729329}" srcId="{44A019A7-01AF-49C1-A230-461C0CFAEAEC}" destId="{5A5A9C80-0E8A-4A42-B90A-A9DA8A4D121E}" srcOrd="0" destOrd="0" parTransId="{9401533D-05C5-4E43-8DAD-E5ADA8ACF174}" sibTransId="{2CF157B4-82B2-4961-8796-66D19EC0AF41}"/>
    <dgm:cxn modelId="{5B7AAC29-CF9A-4BD7-8092-C3EA0F43FD44}" type="presOf" srcId="{A2A0CD02-BF05-4F7C-A35D-9229F0445B52}" destId="{344C968F-9DFC-4BE1-B6F8-70F80B531D5F}" srcOrd="0" destOrd="0" presId="urn:microsoft.com/office/officeart/2005/8/layout/vList6"/>
    <dgm:cxn modelId="{3751646F-CFE1-45F9-8D69-1922239A1E57}" srcId="{45D484A4-2C68-40CE-97C9-E60B60B534F6}" destId="{B1E20E3D-737B-443D-8375-784B54B94485}" srcOrd="2" destOrd="0" parTransId="{8741DE98-ED42-41E3-9561-91FFDA597E06}" sibTransId="{FD24966D-3CB1-49EC-B0C2-7E5879252A9C}"/>
    <dgm:cxn modelId="{72075E25-3C5F-46E2-8070-5D4186E44602}" type="presOf" srcId="{35EF5016-A068-41D0-BC83-49D1EC525234}" destId="{40735B2D-834D-4352-A7F1-EB7FF0834AD2}" srcOrd="0" destOrd="1" presId="urn:microsoft.com/office/officeart/2005/8/layout/vList6"/>
    <dgm:cxn modelId="{AA89AB7F-CF32-4042-BF57-419792D78C2B}" type="presOf" srcId="{E1F29DAA-4A1E-41BB-846E-C06240BCA2D7}" destId="{2CA3A38A-FF31-4900-83D3-9B6BFDC10B82}" srcOrd="0" destOrd="1" presId="urn:microsoft.com/office/officeart/2005/8/layout/vList6"/>
    <dgm:cxn modelId="{A4B68345-4F57-44AB-866E-493CAAA1D501}" srcId="{44A019A7-01AF-49C1-A230-461C0CFAEAEC}" destId="{0EF7A9D6-BEF7-4924-889A-6463E3660ACB}" srcOrd="1" destOrd="0" parTransId="{01596339-7CCB-43F3-95B5-F385ECE87530}" sibTransId="{06FA9626-C18F-49B4-813D-B2EA08C3C7B3}"/>
    <dgm:cxn modelId="{2BE35F06-469B-4F0F-9B24-A7EA4F96B3C7}" type="presOf" srcId="{45D484A4-2C68-40CE-97C9-E60B60B534F6}" destId="{3E5626F7-0BCA-4FA7-B285-2546B44F9118}" srcOrd="0" destOrd="0" presId="urn:microsoft.com/office/officeart/2005/8/layout/vList6"/>
    <dgm:cxn modelId="{855965A0-0B0E-496B-A058-24436A1D52FC}" type="presOf" srcId="{44A019A7-01AF-49C1-A230-461C0CFAEAEC}" destId="{09963CFC-A84C-4BD7-955A-15F6C7E0A41D}" srcOrd="0" destOrd="0" presId="urn:microsoft.com/office/officeart/2005/8/layout/vList6"/>
    <dgm:cxn modelId="{FE663F05-AC29-42C9-92F9-5EC45AC5FA97}" srcId="{A2A0CD02-BF05-4F7C-A35D-9229F0445B52}" destId="{740E283C-F03F-4FC1-B5E1-1AD4578322F9}" srcOrd="2" destOrd="0" parTransId="{5F88BB67-3E55-40BA-BF4C-BD36D07A4D0D}" sibTransId="{8FF36A09-80F0-4AA6-84B8-47E05DE5D327}"/>
    <dgm:cxn modelId="{B205EC17-FF77-41A4-B4B6-BEBF5727E5BB}" srcId="{A2678D3D-128A-42CC-83EA-F3B7ED5D9EF8}" destId="{44A019A7-01AF-49C1-A230-461C0CFAEAEC}" srcOrd="2" destOrd="0" parTransId="{ABB09B91-9388-412C-88F0-445D58638257}" sibTransId="{3E7C1ABB-D8C9-4AD0-928B-6155213A8350}"/>
    <dgm:cxn modelId="{14472D2F-F7A0-41F3-BAC6-D795F095D25E}" type="presOf" srcId="{157FB072-A8E1-4673-9D53-C87DB058F77C}" destId="{2CA3A38A-FF31-4900-83D3-9B6BFDC10B82}" srcOrd="0" destOrd="0" presId="urn:microsoft.com/office/officeart/2005/8/layout/vList6"/>
    <dgm:cxn modelId="{DAD5FD21-303A-44EE-BBE2-1834ED83D17A}" type="presOf" srcId="{B1E20E3D-737B-443D-8375-784B54B94485}" destId="{2CA3A38A-FF31-4900-83D3-9B6BFDC10B82}" srcOrd="0" destOrd="2" presId="urn:microsoft.com/office/officeart/2005/8/layout/vList6"/>
    <dgm:cxn modelId="{E8693367-4220-4E57-9EA1-A63751F2F678}" srcId="{45D484A4-2C68-40CE-97C9-E60B60B534F6}" destId="{E1F29DAA-4A1E-41BB-846E-C06240BCA2D7}" srcOrd="1" destOrd="0" parTransId="{509F07B7-F2A6-47CD-A4A1-8DF8620516FB}" sibTransId="{6886F106-2924-420D-83A2-45D5DF3F0086}"/>
    <dgm:cxn modelId="{1F985437-5181-4867-AB8C-654520DB7E31}" type="presOf" srcId="{A2678D3D-128A-42CC-83EA-F3B7ED5D9EF8}" destId="{5D8A1D2C-E6EE-4BC6-BE0C-65E9890A4741}" srcOrd="0" destOrd="0" presId="urn:microsoft.com/office/officeart/2005/8/layout/vList6"/>
    <dgm:cxn modelId="{EB3AAEA3-0699-4B2F-858D-05E8812A2EDA}" srcId="{A2A0CD02-BF05-4F7C-A35D-9229F0445B52}" destId="{87A578C1-A1CE-47A1-88D4-863D250B7B5F}" srcOrd="0" destOrd="0" parTransId="{2F810DD1-16A5-4534-8BF7-29D81C953852}" sibTransId="{913D2F00-80D2-443C-81DA-2390A0D8717D}"/>
    <dgm:cxn modelId="{02A36F05-C7AF-4977-8CE0-5CBF1D96F0AE}" srcId="{A2A0CD02-BF05-4F7C-A35D-9229F0445B52}" destId="{35EF5016-A068-41D0-BC83-49D1EC525234}" srcOrd="1" destOrd="0" parTransId="{21786D74-D623-4D57-BFEA-81D69BDC0BDC}" sibTransId="{1AFF6ABD-F18B-4559-B997-B5E94A60702D}"/>
    <dgm:cxn modelId="{8122AC87-2D34-489D-B719-13815235D215}" type="presOf" srcId="{5A5A9C80-0E8A-4A42-B90A-A9DA8A4D121E}" destId="{07878274-561A-4E92-A1B2-DA937BE1FF5F}" srcOrd="0" destOrd="0" presId="urn:microsoft.com/office/officeart/2005/8/layout/vList6"/>
    <dgm:cxn modelId="{139F8213-0862-462C-8EF5-D2B95B3D7A19}" type="presOf" srcId="{0EF7A9D6-BEF7-4924-889A-6463E3660ACB}" destId="{07878274-561A-4E92-A1B2-DA937BE1FF5F}" srcOrd="0" destOrd="1" presId="urn:microsoft.com/office/officeart/2005/8/layout/vList6"/>
    <dgm:cxn modelId="{A522963B-0862-442C-BA0B-CEE358EF467B}" type="presParOf" srcId="{5D8A1D2C-E6EE-4BC6-BE0C-65E9890A4741}" destId="{86C887F1-7513-48D4-9AB7-0706034274D8}" srcOrd="0" destOrd="0" presId="urn:microsoft.com/office/officeart/2005/8/layout/vList6"/>
    <dgm:cxn modelId="{0A2C2B30-293C-4377-A1C0-773DBB81028A}" type="presParOf" srcId="{86C887F1-7513-48D4-9AB7-0706034274D8}" destId="{3E5626F7-0BCA-4FA7-B285-2546B44F9118}" srcOrd="0" destOrd="0" presId="urn:microsoft.com/office/officeart/2005/8/layout/vList6"/>
    <dgm:cxn modelId="{09628C7F-BA57-40A3-B57F-ADF6D2C9124F}" type="presParOf" srcId="{86C887F1-7513-48D4-9AB7-0706034274D8}" destId="{2CA3A38A-FF31-4900-83D3-9B6BFDC10B82}" srcOrd="1" destOrd="0" presId="urn:microsoft.com/office/officeart/2005/8/layout/vList6"/>
    <dgm:cxn modelId="{17E9A5A0-F751-4952-AB14-A4172EB47667}" type="presParOf" srcId="{5D8A1D2C-E6EE-4BC6-BE0C-65E9890A4741}" destId="{464B9B2D-7B03-464C-A679-ECEBC9188173}" srcOrd="1" destOrd="0" presId="urn:microsoft.com/office/officeart/2005/8/layout/vList6"/>
    <dgm:cxn modelId="{14612A81-06F4-4C97-8BB5-B5D2EEB634CF}" type="presParOf" srcId="{5D8A1D2C-E6EE-4BC6-BE0C-65E9890A4741}" destId="{6A7AF0F6-1B8D-4B4E-9B6C-A51C4FDAB443}" srcOrd="2" destOrd="0" presId="urn:microsoft.com/office/officeart/2005/8/layout/vList6"/>
    <dgm:cxn modelId="{540CF223-8FAC-4275-8E94-7FEF6439DF07}" type="presParOf" srcId="{6A7AF0F6-1B8D-4B4E-9B6C-A51C4FDAB443}" destId="{344C968F-9DFC-4BE1-B6F8-70F80B531D5F}" srcOrd="0" destOrd="0" presId="urn:microsoft.com/office/officeart/2005/8/layout/vList6"/>
    <dgm:cxn modelId="{348ECDBD-0FB5-4587-AD29-CD4EB03C712B}" type="presParOf" srcId="{6A7AF0F6-1B8D-4B4E-9B6C-A51C4FDAB443}" destId="{40735B2D-834D-4352-A7F1-EB7FF0834AD2}" srcOrd="1" destOrd="0" presId="urn:microsoft.com/office/officeart/2005/8/layout/vList6"/>
    <dgm:cxn modelId="{512A0424-D525-4FDF-81F7-94E03FB96E12}" type="presParOf" srcId="{5D8A1D2C-E6EE-4BC6-BE0C-65E9890A4741}" destId="{FD31B3C9-2E8C-4AE4-BAF7-3C56B0DFDC4A}" srcOrd="3" destOrd="0" presId="urn:microsoft.com/office/officeart/2005/8/layout/vList6"/>
    <dgm:cxn modelId="{68245F93-23A6-4FBC-BE17-628F1FD42DCE}" type="presParOf" srcId="{5D8A1D2C-E6EE-4BC6-BE0C-65E9890A4741}" destId="{2F99AF18-B2F7-45EA-8D8A-2E38224331D3}" srcOrd="4" destOrd="0" presId="urn:microsoft.com/office/officeart/2005/8/layout/vList6"/>
    <dgm:cxn modelId="{0B6982B6-65C1-45CB-8FD2-88703C95022A}" type="presParOf" srcId="{2F99AF18-B2F7-45EA-8D8A-2E38224331D3}" destId="{09963CFC-A84C-4BD7-955A-15F6C7E0A41D}" srcOrd="0" destOrd="0" presId="urn:microsoft.com/office/officeart/2005/8/layout/vList6"/>
    <dgm:cxn modelId="{C65B4D18-0BC4-4A7B-95D7-DB1B0FB603C5}" type="presParOf" srcId="{2F99AF18-B2F7-45EA-8D8A-2E38224331D3}" destId="{07878274-561A-4E92-A1B2-DA937BE1FF5F}"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F97757-46CF-4A83-9148-42CE41278C3F}">
      <dsp:nvSpPr>
        <dsp:cNvPr id="0" name=""/>
        <dsp:cNvSpPr/>
      </dsp:nvSpPr>
      <dsp:spPr>
        <a:xfrm>
          <a:off x="319087" y="1200149"/>
          <a:ext cx="3600450" cy="3600450"/>
        </a:xfrm>
        <a:prstGeom prst="ellipse">
          <a:avLst/>
        </a:prstGeom>
        <a:solidFill>
          <a:schemeClr val="accent2">
            <a:hueOff val="7729367"/>
            <a:satOff val="-82653"/>
            <a:lumOff val="2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305F55-FA58-4067-ABD0-6030B2A550D1}">
      <dsp:nvSpPr>
        <dsp:cNvPr id="0" name=""/>
        <dsp:cNvSpPr/>
      </dsp:nvSpPr>
      <dsp:spPr>
        <a:xfrm>
          <a:off x="833651" y="1714714"/>
          <a:ext cx="2571321" cy="2571321"/>
        </a:xfrm>
        <a:prstGeom prst="ellipse">
          <a:avLst/>
        </a:prstGeom>
        <a:solidFill>
          <a:schemeClr val="accent2">
            <a:hueOff val="5152912"/>
            <a:satOff val="-55102"/>
            <a:lumOff val="143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8145C6-7805-4908-A483-00193DBB8289}">
      <dsp:nvSpPr>
        <dsp:cNvPr id="0" name=""/>
        <dsp:cNvSpPr/>
      </dsp:nvSpPr>
      <dsp:spPr>
        <a:xfrm>
          <a:off x="1347916" y="2228978"/>
          <a:ext cx="1542792" cy="1542792"/>
        </a:xfrm>
        <a:prstGeom prst="ellipse">
          <a:avLst/>
        </a:prstGeom>
        <a:solidFill>
          <a:schemeClr val="accent2">
            <a:hueOff val="2576456"/>
            <a:satOff val="-27551"/>
            <a:lumOff val="71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551E02-BE52-45A4-B20D-B671E871F05D}">
      <dsp:nvSpPr>
        <dsp:cNvPr id="0" name=""/>
        <dsp:cNvSpPr/>
      </dsp:nvSpPr>
      <dsp:spPr>
        <a:xfrm>
          <a:off x="1862180" y="2743242"/>
          <a:ext cx="514264" cy="51426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0EF225-BFC2-4630-A250-834A096BB3DA}">
      <dsp:nvSpPr>
        <dsp:cNvPr id="0" name=""/>
        <dsp:cNvSpPr/>
      </dsp:nvSpPr>
      <dsp:spPr>
        <a:xfrm>
          <a:off x="4519612" y="0"/>
          <a:ext cx="1800225" cy="861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lvl="0" algn="l" defTabSz="800100">
            <a:lnSpc>
              <a:spcPct val="90000"/>
            </a:lnSpc>
            <a:spcBef>
              <a:spcPct val="0"/>
            </a:spcBef>
            <a:spcAft>
              <a:spcPct val="35000"/>
            </a:spcAft>
          </a:pPr>
          <a:r>
            <a:rPr lang="en-US" sz="1800" kern="1200" dirty="0" smtClean="0"/>
            <a:t>Student</a:t>
          </a:r>
          <a:endParaRPr lang="en-US" sz="1800" kern="1200" dirty="0"/>
        </a:p>
      </dsp:txBody>
      <dsp:txXfrm>
        <a:off x="4519612" y="0"/>
        <a:ext cx="1800225" cy="861107"/>
      </dsp:txXfrm>
    </dsp:sp>
    <dsp:sp modelId="{56D31BCF-1AA9-4D74-8CA4-EAEDB8D5E309}">
      <dsp:nvSpPr>
        <dsp:cNvPr id="0" name=""/>
        <dsp:cNvSpPr/>
      </dsp:nvSpPr>
      <dsp:spPr>
        <a:xfrm>
          <a:off x="4069556" y="430553"/>
          <a:ext cx="450056"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DCA592-F4CA-40DC-B94F-65C26613BBDA}">
      <dsp:nvSpPr>
        <dsp:cNvPr id="0" name=""/>
        <dsp:cNvSpPr/>
      </dsp:nvSpPr>
      <dsp:spPr>
        <a:xfrm rot="5400000">
          <a:off x="1807273" y="714089"/>
          <a:ext cx="2544318" cy="1980247"/>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B3A68A-8D62-4B6F-951B-AC197FFC3C2F}">
      <dsp:nvSpPr>
        <dsp:cNvPr id="0" name=""/>
        <dsp:cNvSpPr/>
      </dsp:nvSpPr>
      <dsp:spPr>
        <a:xfrm>
          <a:off x="4652955" y="609603"/>
          <a:ext cx="1190632" cy="861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lvl="0" algn="l" defTabSz="800100">
            <a:lnSpc>
              <a:spcPct val="90000"/>
            </a:lnSpc>
            <a:spcBef>
              <a:spcPct val="0"/>
            </a:spcBef>
            <a:spcAft>
              <a:spcPct val="35000"/>
            </a:spcAft>
          </a:pPr>
          <a:r>
            <a:rPr lang="en-US" sz="1800" kern="1200" dirty="0" smtClean="0"/>
            <a:t>Faculty </a:t>
          </a:r>
          <a:endParaRPr lang="en-US" sz="1800" kern="1200" dirty="0"/>
        </a:p>
      </dsp:txBody>
      <dsp:txXfrm>
        <a:off x="4652955" y="609603"/>
        <a:ext cx="1190632" cy="861107"/>
      </dsp:txXfrm>
    </dsp:sp>
    <dsp:sp modelId="{5E6E2A53-1F0D-45B1-9713-9FE6DD69E698}">
      <dsp:nvSpPr>
        <dsp:cNvPr id="0" name=""/>
        <dsp:cNvSpPr/>
      </dsp:nvSpPr>
      <dsp:spPr>
        <a:xfrm>
          <a:off x="4195761" y="990600"/>
          <a:ext cx="450056"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3CDE05-86BE-460A-B2D5-D8614C725B85}">
      <dsp:nvSpPr>
        <dsp:cNvPr id="0" name=""/>
        <dsp:cNvSpPr/>
      </dsp:nvSpPr>
      <dsp:spPr>
        <a:xfrm rot="5400000">
          <a:off x="2402630" y="1259732"/>
          <a:ext cx="2089461" cy="1551193"/>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128D01-5D41-445A-9A76-04977F61554D}">
      <dsp:nvSpPr>
        <dsp:cNvPr id="0" name=""/>
        <dsp:cNvSpPr/>
      </dsp:nvSpPr>
      <dsp:spPr>
        <a:xfrm>
          <a:off x="4519612" y="1722215"/>
          <a:ext cx="1800225" cy="861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lvl="0" algn="l" defTabSz="800100">
            <a:lnSpc>
              <a:spcPct val="90000"/>
            </a:lnSpc>
            <a:spcBef>
              <a:spcPct val="0"/>
            </a:spcBef>
            <a:spcAft>
              <a:spcPct val="35000"/>
            </a:spcAft>
          </a:pPr>
          <a:r>
            <a:rPr lang="en-US" sz="1800" kern="1200" dirty="0" smtClean="0"/>
            <a:t>Community  Programs and Schools </a:t>
          </a:r>
          <a:endParaRPr lang="en-US" sz="1800" kern="1200" dirty="0"/>
        </a:p>
      </dsp:txBody>
      <dsp:txXfrm>
        <a:off x="4519612" y="1722215"/>
        <a:ext cx="1800225" cy="861107"/>
      </dsp:txXfrm>
    </dsp:sp>
    <dsp:sp modelId="{06F888CB-691B-4E7E-BA2E-FCC264A104BD}">
      <dsp:nvSpPr>
        <dsp:cNvPr id="0" name=""/>
        <dsp:cNvSpPr/>
      </dsp:nvSpPr>
      <dsp:spPr>
        <a:xfrm>
          <a:off x="4069556" y="2152769"/>
          <a:ext cx="450056"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C14BDF-F2B4-4D40-A4B3-48EFAB1094A1}">
      <dsp:nvSpPr>
        <dsp:cNvPr id="0" name=""/>
        <dsp:cNvSpPr/>
      </dsp:nvSpPr>
      <dsp:spPr>
        <a:xfrm rot="5400000">
          <a:off x="2674081" y="2350493"/>
          <a:ext cx="1593799" cy="1197149"/>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56A0A3-CBEA-4740-B4BF-52A9317F8C9D}">
      <dsp:nvSpPr>
        <dsp:cNvPr id="0" name=""/>
        <dsp:cNvSpPr/>
      </dsp:nvSpPr>
      <dsp:spPr>
        <a:xfrm>
          <a:off x="4433894" y="2819404"/>
          <a:ext cx="2085974" cy="861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lvl="0" algn="l" defTabSz="800100">
            <a:lnSpc>
              <a:spcPct val="90000"/>
            </a:lnSpc>
            <a:spcBef>
              <a:spcPct val="0"/>
            </a:spcBef>
            <a:spcAft>
              <a:spcPct val="35000"/>
            </a:spcAft>
          </a:pPr>
          <a:r>
            <a:rPr lang="en-US" sz="1800" kern="1200" dirty="0" smtClean="0"/>
            <a:t>College Staff  Statewide Programs Administrators </a:t>
          </a:r>
          <a:endParaRPr lang="en-US" sz="1800" kern="1200" dirty="0"/>
        </a:p>
      </dsp:txBody>
      <dsp:txXfrm>
        <a:off x="4433894" y="2819404"/>
        <a:ext cx="2085974" cy="861107"/>
      </dsp:txXfrm>
    </dsp:sp>
    <dsp:sp modelId="{2744B09F-73FC-4295-B06C-17B619B4FFDC}">
      <dsp:nvSpPr>
        <dsp:cNvPr id="0" name=""/>
        <dsp:cNvSpPr/>
      </dsp:nvSpPr>
      <dsp:spPr>
        <a:xfrm>
          <a:off x="4069556" y="3013876"/>
          <a:ext cx="450056"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8DA223-A545-40CB-B991-52FEA9F93673}">
      <dsp:nvSpPr>
        <dsp:cNvPr id="0" name=""/>
        <dsp:cNvSpPr/>
      </dsp:nvSpPr>
      <dsp:spPr>
        <a:xfrm rot="5400000">
          <a:off x="3101455" y="3143012"/>
          <a:ext cx="1095496" cy="836504"/>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0DEFF5-5347-4B9C-A599-D1B9A3A7C107}">
      <dsp:nvSpPr>
        <dsp:cNvPr id="0" name=""/>
        <dsp:cNvSpPr/>
      </dsp:nvSpPr>
      <dsp:spPr>
        <a:xfrm>
          <a:off x="0" y="94853"/>
          <a:ext cx="7499350" cy="4687093"/>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22C67A-820B-466E-BFA1-6965B1A1FCE6}">
      <dsp:nvSpPr>
        <dsp:cNvPr id="0" name=""/>
        <dsp:cNvSpPr/>
      </dsp:nvSpPr>
      <dsp:spPr>
        <a:xfrm>
          <a:off x="952417" y="3329885"/>
          <a:ext cx="194983" cy="1949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EE58B9-493D-40B3-91AE-4F6E77F50021}">
      <dsp:nvSpPr>
        <dsp:cNvPr id="0" name=""/>
        <dsp:cNvSpPr/>
      </dsp:nvSpPr>
      <dsp:spPr>
        <a:xfrm>
          <a:off x="686748" y="3505203"/>
          <a:ext cx="2450149" cy="1315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318" tIns="0" rIns="0" bIns="0" numCol="1" spcCol="1270" anchor="t" anchorCtr="0">
          <a:noAutofit/>
        </a:bodyPr>
        <a:lstStyle/>
        <a:p>
          <a:pPr lvl="0" algn="l" defTabSz="889000">
            <a:lnSpc>
              <a:spcPct val="90000"/>
            </a:lnSpc>
            <a:spcBef>
              <a:spcPct val="0"/>
            </a:spcBef>
            <a:spcAft>
              <a:spcPct val="35000"/>
            </a:spcAft>
          </a:pPr>
          <a:r>
            <a:rPr lang="en-US" sz="2000" kern="1200" dirty="0" smtClean="0"/>
            <a:t>CDEV 101</a:t>
          </a:r>
        </a:p>
        <a:p>
          <a:pPr lvl="0" algn="l" defTabSz="889000">
            <a:lnSpc>
              <a:spcPct val="90000"/>
            </a:lnSpc>
            <a:spcBef>
              <a:spcPct val="0"/>
            </a:spcBef>
            <a:spcAft>
              <a:spcPct val="35000"/>
            </a:spcAft>
          </a:pPr>
          <a:r>
            <a:rPr lang="en-US" sz="2000" kern="1200" dirty="0" smtClean="0"/>
            <a:t> Intro to CDEV </a:t>
          </a:r>
        </a:p>
        <a:p>
          <a:pPr lvl="0" algn="l" defTabSz="889000">
            <a:lnSpc>
              <a:spcPct val="90000"/>
            </a:lnSpc>
            <a:spcBef>
              <a:spcPct val="0"/>
            </a:spcBef>
            <a:spcAft>
              <a:spcPct val="35000"/>
            </a:spcAft>
          </a:pPr>
          <a:r>
            <a:rPr lang="en-US" sz="1800" kern="1200" dirty="0" smtClean="0"/>
            <a:t>20 hours of Observation and Field Experience </a:t>
          </a:r>
        </a:p>
      </dsp:txBody>
      <dsp:txXfrm>
        <a:off x="686748" y="3505203"/>
        <a:ext cx="2450149" cy="1315680"/>
      </dsp:txXfrm>
    </dsp:sp>
    <dsp:sp modelId="{872F2FAF-B1DE-4911-9083-BE78141FDBAA}">
      <dsp:nvSpPr>
        <dsp:cNvPr id="0" name=""/>
        <dsp:cNvSpPr/>
      </dsp:nvSpPr>
      <dsp:spPr>
        <a:xfrm>
          <a:off x="2673518" y="2055933"/>
          <a:ext cx="352469" cy="35246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0D33D2-B37B-441B-8121-D88B8BE3027C}">
      <dsp:nvSpPr>
        <dsp:cNvPr id="0" name=""/>
        <dsp:cNvSpPr/>
      </dsp:nvSpPr>
      <dsp:spPr>
        <a:xfrm>
          <a:off x="2908301" y="2209806"/>
          <a:ext cx="2010173" cy="1527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766" tIns="0" rIns="0" bIns="0" numCol="1" spcCol="1270" anchor="t" anchorCtr="0">
          <a:noAutofit/>
        </a:bodyPr>
        <a:lstStyle/>
        <a:p>
          <a:pPr lvl="0" algn="l" defTabSz="889000">
            <a:lnSpc>
              <a:spcPct val="90000"/>
            </a:lnSpc>
            <a:spcBef>
              <a:spcPct val="0"/>
            </a:spcBef>
            <a:spcAft>
              <a:spcPct val="35000"/>
            </a:spcAft>
          </a:pPr>
          <a:r>
            <a:rPr lang="en-US" sz="2000" kern="1200" dirty="0" smtClean="0"/>
            <a:t>CDEV 220 </a:t>
          </a:r>
        </a:p>
        <a:p>
          <a:pPr lvl="0" algn="l" defTabSz="889000">
            <a:lnSpc>
              <a:spcPct val="90000"/>
            </a:lnSpc>
            <a:spcBef>
              <a:spcPct val="0"/>
            </a:spcBef>
            <a:spcAft>
              <a:spcPct val="35000"/>
            </a:spcAft>
          </a:pPr>
          <a:r>
            <a:rPr lang="en-US" sz="2000" kern="1200" dirty="0" smtClean="0"/>
            <a:t>Instructional Methods </a:t>
          </a:r>
        </a:p>
        <a:p>
          <a:pPr lvl="0" algn="l" defTabSz="889000">
            <a:lnSpc>
              <a:spcPct val="90000"/>
            </a:lnSpc>
            <a:spcBef>
              <a:spcPct val="0"/>
            </a:spcBef>
            <a:spcAft>
              <a:spcPct val="35000"/>
            </a:spcAft>
          </a:pPr>
          <a:r>
            <a:rPr lang="en-US" sz="1800" kern="1200" dirty="0" smtClean="0"/>
            <a:t>5 hours of Field Experience </a:t>
          </a:r>
        </a:p>
      </dsp:txBody>
      <dsp:txXfrm>
        <a:off x="2908301" y="2209806"/>
        <a:ext cx="2010173" cy="1527725"/>
      </dsp:txXfrm>
    </dsp:sp>
    <dsp:sp modelId="{86106B3E-1A22-4F13-827F-255B1CF97D70}">
      <dsp:nvSpPr>
        <dsp:cNvPr id="0" name=""/>
        <dsp:cNvSpPr/>
      </dsp:nvSpPr>
      <dsp:spPr>
        <a:xfrm>
          <a:off x="4743338" y="1280687"/>
          <a:ext cx="487457" cy="4874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31A877-FCF1-4D10-B1C3-2D00CAC5061D}">
      <dsp:nvSpPr>
        <dsp:cNvPr id="0" name=""/>
        <dsp:cNvSpPr/>
      </dsp:nvSpPr>
      <dsp:spPr>
        <a:xfrm>
          <a:off x="4965694" y="1828816"/>
          <a:ext cx="2424623" cy="1770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294" tIns="0" rIns="0" bIns="0" numCol="1" spcCol="1270" anchor="t" anchorCtr="0">
          <a:noAutofit/>
        </a:bodyPr>
        <a:lstStyle/>
        <a:p>
          <a:pPr lvl="0" algn="l" defTabSz="889000">
            <a:lnSpc>
              <a:spcPct val="90000"/>
            </a:lnSpc>
            <a:spcBef>
              <a:spcPct val="0"/>
            </a:spcBef>
            <a:spcAft>
              <a:spcPct val="35000"/>
            </a:spcAft>
          </a:pPr>
          <a:r>
            <a:rPr lang="en-US" sz="2000" kern="1200" dirty="0" smtClean="0"/>
            <a:t>CDEV 255 Internship</a:t>
          </a:r>
        </a:p>
        <a:p>
          <a:pPr lvl="0" algn="l" defTabSz="889000">
            <a:lnSpc>
              <a:spcPct val="90000"/>
            </a:lnSpc>
            <a:spcBef>
              <a:spcPct val="0"/>
            </a:spcBef>
            <a:spcAft>
              <a:spcPct val="35000"/>
            </a:spcAft>
          </a:pPr>
          <a:r>
            <a:rPr lang="en-US" sz="1800" kern="1200" dirty="0" smtClean="0"/>
            <a:t>130 hours of Field Experience </a:t>
          </a:r>
        </a:p>
      </dsp:txBody>
      <dsp:txXfrm>
        <a:off x="4965694" y="1828816"/>
        <a:ext cx="2424623" cy="17708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3A38A-FF31-4900-83D3-9B6BFDC10B82}">
      <dsp:nvSpPr>
        <dsp:cNvPr id="0" name=""/>
        <dsp:cNvSpPr/>
      </dsp:nvSpPr>
      <dsp:spPr>
        <a:xfrm>
          <a:off x="2999739" y="0"/>
          <a:ext cx="4499610" cy="1500187"/>
        </a:xfrm>
        <a:prstGeom prst="rightArrow">
          <a:avLst>
            <a:gd name="adj1" fmla="val 75000"/>
            <a:gd name="adj2" fmla="val 50000"/>
          </a:avLst>
        </a:prstGeom>
        <a:solidFill>
          <a:schemeClr val="accent3">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How have you addressed this challenge? </a:t>
          </a:r>
          <a:endParaRPr lang="en-US" sz="1500" kern="1200" dirty="0"/>
        </a:p>
        <a:p>
          <a:pPr marL="114300" lvl="1" indent="-114300" algn="l" defTabSz="666750">
            <a:lnSpc>
              <a:spcPct val="90000"/>
            </a:lnSpc>
            <a:spcBef>
              <a:spcPct val="0"/>
            </a:spcBef>
            <a:spcAft>
              <a:spcPct val="15000"/>
            </a:spcAft>
            <a:buChar char="••"/>
          </a:pPr>
          <a:r>
            <a:rPr lang="en-US" sz="1500" kern="1200" dirty="0" smtClean="0"/>
            <a:t>Do you think it is a benefit that sites are utilized repeatedly?  Why or why not? </a:t>
          </a:r>
          <a:endParaRPr lang="en-US" sz="1500" kern="1200" dirty="0"/>
        </a:p>
        <a:p>
          <a:pPr marL="114300" lvl="1" indent="-114300" algn="l" defTabSz="666750">
            <a:lnSpc>
              <a:spcPct val="90000"/>
            </a:lnSpc>
            <a:spcBef>
              <a:spcPct val="0"/>
            </a:spcBef>
            <a:spcAft>
              <a:spcPct val="15000"/>
            </a:spcAft>
            <a:buChar char="••"/>
          </a:pPr>
          <a:r>
            <a:rPr lang="en-US" sz="1500" kern="1200" dirty="0" smtClean="0"/>
            <a:t>What challenges are you facing? </a:t>
          </a:r>
          <a:endParaRPr lang="en-US" sz="1500" kern="1200" dirty="0"/>
        </a:p>
      </dsp:txBody>
      <dsp:txXfrm>
        <a:off x="2999739" y="187523"/>
        <a:ext cx="3937040" cy="1125141"/>
      </dsp:txXfrm>
    </dsp:sp>
    <dsp:sp modelId="{3E5626F7-0BCA-4FA7-B285-2546B44F9118}">
      <dsp:nvSpPr>
        <dsp:cNvPr id="0" name=""/>
        <dsp:cNvSpPr/>
      </dsp:nvSpPr>
      <dsp:spPr>
        <a:xfrm>
          <a:off x="0" y="0"/>
          <a:ext cx="2999740" cy="1500187"/>
        </a:xfrm>
        <a:prstGeom prst="roundRect">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sz="2500" kern="1200" dirty="0" smtClean="0"/>
            <a:t>There are  limited options for students to utilize in my area</a:t>
          </a:r>
          <a:endParaRPr lang="en-US" sz="2500" kern="1200" dirty="0"/>
        </a:p>
      </dsp:txBody>
      <dsp:txXfrm>
        <a:off x="73233" y="73233"/>
        <a:ext cx="2853274" cy="1353721"/>
      </dsp:txXfrm>
    </dsp:sp>
    <dsp:sp modelId="{40735B2D-834D-4352-A7F1-EB7FF0834AD2}">
      <dsp:nvSpPr>
        <dsp:cNvPr id="0" name=""/>
        <dsp:cNvSpPr/>
      </dsp:nvSpPr>
      <dsp:spPr>
        <a:xfrm>
          <a:off x="2999739" y="1650206"/>
          <a:ext cx="4499610" cy="1500187"/>
        </a:xfrm>
        <a:prstGeom prst="rightArrow">
          <a:avLst>
            <a:gd name="adj1" fmla="val 75000"/>
            <a:gd name="adj2" fmla="val 50000"/>
          </a:avLst>
        </a:prstGeom>
        <a:solidFill>
          <a:schemeClr val="accent3">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r>
            <a:rPr lang="en-US" sz="1500" kern="1200" dirty="0" smtClean="0"/>
            <a:t>Have you made agreements for your student’s field experiences with any in particular?  </a:t>
          </a:r>
          <a:endParaRPr lang="en-US" sz="1500" kern="1200" dirty="0"/>
        </a:p>
        <a:p>
          <a:pPr marL="114300" lvl="1" indent="-114300" algn="l" defTabSz="666750">
            <a:lnSpc>
              <a:spcPct val="90000"/>
            </a:lnSpc>
            <a:spcBef>
              <a:spcPct val="0"/>
            </a:spcBef>
            <a:spcAft>
              <a:spcPct val="15000"/>
            </a:spcAft>
            <a:buChar char="••"/>
          </a:pPr>
          <a:r>
            <a:rPr lang="en-US" sz="1500" kern="1200" dirty="0" smtClean="0"/>
            <a:t>What challenges are you facing? </a:t>
          </a:r>
          <a:endParaRPr lang="en-US" sz="1500" kern="1200" dirty="0"/>
        </a:p>
      </dsp:txBody>
      <dsp:txXfrm>
        <a:off x="2999739" y="1837729"/>
        <a:ext cx="3937040" cy="1125141"/>
      </dsp:txXfrm>
    </dsp:sp>
    <dsp:sp modelId="{344C968F-9DFC-4BE1-B6F8-70F80B531D5F}">
      <dsp:nvSpPr>
        <dsp:cNvPr id="0" name=""/>
        <dsp:cNvSpPr/>
      </dsp:nvSpPr>
      <dsp:spPr>
        <a:xfrm>
          <a:off x="0" y="1650206"/>
          <a:ext cx="2999740" cy="1500187"/>
        </a:xfrm>
        <a:prstGeom prst="roundRect">
          <a:avLst/>
        </a:prstGeom>
        <a:solidFill>
          <a:schemeClr val="accent3">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sz="2500" kern="1200" dirty="0" smtClean="0"/>
            <a:t>There are many facilities in proximity of my college</a:t>
          </a:r>
          <a:endParaRPr lang="en-US" sz="2500" kern="1200" dirty="0"/>
        </a:p>
      </dsp:txBody>
      <dsp:txXfrm>
        <a:off x="73233" y="1723439"/>
        <a:ext cx="2853274" cy="1353721"/>
      </dsp:txXfrm>
    </dsp:sp>
    <dsp:sp modelId="{07878274-561A-4E92-A1B2-DA937BE1FF5F}">
      <dsp:nvSpPr>
        <dsp:cNvPr id="0" name=""/>
        <dsp:cNvSpPr/>
      </dsp:nvSpPr>
      <dsp:spPr>
        <a:xfrm>
          <a:off x="2999739" y="3300412"/>
          <a:ext cx="4499610" cy="1500187"/>
        </a:xfrm>
        <a:prstGeom prst="rightArrow">
          <a:avLst>
            <a:gd name="adj1" fmla="val 75000"/>
            <a:gd name="adj2" fmla="val 50000"/>
          </a:avLst>
        </a:prstGeom>
        <a:solidFill>
          <a:schemeClr val="accent3">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Are students required to complete hours of experience at this site? </a:t>
          </a:r>
          <a:endParaRPr lang="en-US" sz="1500" kern="1200" dirty="0"/>
        </a:p>
        <a:p>
          <a:pPr marL="114300" lvl="1" indent="-114300" algn="l" defTabSz="666750">
            <a:lnSpc>
              <a:spcPct val="90000"/>
            </a:lnSpc>
            <a:spcBef>
              <a:spcPct val="0"/>
            </a:spcBef>
            <a:spcAft>
              <a:spcPct val="15000"/>
            </a:spcAft>
            <a:buChar char="••"/>
          </a:pPr>
          <a:r>
            <a:rPr lang="en-US" sz="1500" kern="1200" dirty="0" smtClean="0"/>
            <a:t>To what extent </a:t>
          </a:r>
          <a:r>
            <a:rPr lang="en-US" sz="1500" kern="1200" dirty="0" smtClean="0"/>
            <a:t>have </a:t>
          </a:r>
          <a:r>
            <a:rPr lang="en-US" sz="1500" kern="1200" dirty="0" smtClean="0"/>
            <a:t>the degree program and on campus ECE site partnered?  What are the challenges?</a:t>
          </a:r>
          <a:endParaRPr lang="en-US" sz="1500" kern="1200" dirty="0"/>
        </a:p>
      </dsp:txBody>
      <dsp:txXfrm>
        <a:off x="2999739" y="3487935"/>
        <a:ext cx="3937040" cy="1125141"/>
      </dsp:txXfrm>
    </dsp:sp>
    <dsp:sp modelId="{09963CFC-A84C-4BD7-955A-15F6C7E0A41D}">
      <dsp:nvSpPr>
        <dsp:cNvPr id="0" name=""/>
        <dsp:cNvSpPr/>
      </dsp:nvSpPr>
      <dsp:spPr>
        <a:xfrm>
          <a:off x="0" y="3300412"/>
          <a:ext cx="2999740" cy="1500187"/>
        </a:xfrm>
        <a:prstGeom prst="roundRect">
          <a:avLst/>
        </a:prstGeom>
        <a:solidFill>
          <a:schemeClr val="accent3">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sz="2500" kern="1200" dirty="0" smtClean="0"/>
            <a:t>I have an on campus child care or lab school. </a:t>
          </a:r>
          <a:endParaRPr lang="en-US" sz="2500" kern="1200" dirty="0"/>
        </a:p>
      </dsp:txBody>
      <dsp:txXfrm>
        <a:off x="73233" y="3373645"/>
        <a:ext cx="2853274" cy="1353721"/>
      </dsp:txXfrm>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174FE5-98F7-4458-B217-D21905DFB6DF}" type="datetimeFigureOut">
              <a:rPr lang="en-US" smtClean="0"/>
              <a:t>4/11/2016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654799-A41B-427A-82E0-445D879AB518}" type="slidenum">
              <a:rPr lang="en-US" smtClean="0"/>
              <a:t>‹#›</a:t>
            </a:fld>
            <a:endParaRPr lang="en-US" dirty="0"/>
          </a:p>
        </p:txBody>
      </p:sp>
    </p:spTree>
    <p:extLst>
      <p:ext uri="{BB962C8B-B14F-4D97-AF65-F5344CB8AC3E}">
        <p14:creationId xmlns:p14="http://schemas.microsoft.com/office/powerpoint/2010/main" val="4064993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654799-A41B-427A-82E0-445D879AB518}" type="slidenum">
              <a:rPr lang="en-US" smtClean="0"/>
              <a:t>1</a:t>
            </a:fld>
            <a:endParaRPr lang="en-US" dirty="0"/>
          </a:p>
        </p:txBody>
      </p:sp>
    </p:spTree>
    <p:extLst>
      <p:ext uri="{BB962C8B-B14F-4D97-AF65-F5344CB8AC3E}">
        <p14:creationId xmlns:p14="http://schemas.microsoft.com/office/powerpoint/2010/main" val="2580992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654799-A41B-427A-82E0-445D879AB518}" type="slidenum">
              <a:rPr lang="en-US" smtClean="0"/>
              <a:t>2</a:t>
            </a:fld>
            <a:endParaRPr lang="en-US" dirty="0"/>
          </a:p>
        </p:txBody>
      </p:sp>
    </p:spTree>
    <p:extLst>
      <p:ext uri="{BB962C8B-B14F-4D97-AF65-F5344CB8AC3E}">
        <p14:creationId xmlns:p14="http://schemas.microsoft.com/office/powerpoint/2010/main" val="3374247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dirty="0" smtClean="0"/>
              <a:t>
Poll Title: Please reply to the "Poll Everywhere" survey choosing those statements below you agree are true for your program.
https://www.polleverywhere.com/multiple_choice_polls/dZkvNh8jYOHpsac</a:t>
            </a:r>
            <a:endParaRPr lang="en-US" dirty="0"/>
          </a:p>
        </p:txBody>
      </p:sp>
      <p:sp>
        <p:nvSpPr>
          <p:cNvPr id="4" name="Slide Number Placeholder 3"/>
          <p:cNvSpPr>
            <a:spLocks noGrp="1"/>
          </p:cNvSpPr>
          <p:nvPr>
            <p:ph type="sldNum" sz="quarter" idx="10"/>
          </p:nvPr>
        </p:nvSpPr>
        <p:spPr/>
        <p:txBody>
          <a:bodyPr/>
          <a:lstStyle/>
          <a:p>
            <a:fld id="{DF654799-A41B-427A-82E0-445D879AB518}" type="slidenum">
              <a:rPr lang="en-US" smtClean="0"/>
              <a:t>3</a:t>
            </a:fld>
            <a:endParaRPr lang="en-US" dirty="0"/>
          </a:p>
        </p:txBody>
      </p:sp>
    </p:spTree>
    <p:extLst>
      <p:ext uri="{BB962C8B-B14F-4D97-AF65-F5344CB8AC3E}">
        <p14:creationId xmlns:p14="http://schemas.microsoft.com/office/powerpoint/2010/main" val="1306645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9F532B74-B2F9-4839-8D0E-FAFD41248950}" type="datetimeFigureOut">
              <a:rPr lang="en-US" smtClean="0"/>
              <a:t>4/11/2016</a:t>
            </a:fld>
            <a:endParaRPr lang="en-US" dirty="0"/>
          </a:p>
        </p:txBody>
      </p:sp>
      <p:sp>
        <p:nvSpPr>
          <p:cNvPr id="20" name="Footer Placeholder 19"/>
          <p:cNvSpPr>
            <a:spLocks noGrp="1"/>
          </p:cNvSpPr>
          <p:nvPr>
            <p:ph type="ftr" sz="quarter" idx="11"/>
          </p:nvPr>
        </p:nvSpPr>
        <p:spPr/>
        <p:txBody>
          <a:bodyPr/>
          <a:lstStyle>
            <a:extLst/>
          </a:lstStyle>
          <a:p>
            <a:endParaRPr lang="en-US" dirty="0"/>
          </a:p>
        </p:txBody>
      </p:sp>
      <p:sp>
        <p:nvSpPr>
          <p:cNvPr id="10" name="Slide Number Placeholder 9"/>
          <p:cNvSpPr>
            <a:spLocks noGrp="1"/>
          </p:cNvSpPr>
          <p:nvPr>
            <p:ph type="sldNum" sz="quarter" idx="12"/>
          </p:nvPr>
        </p:nvSpPr>
        <p:spPr/>
        <p:txBody>
          <a:bodyPr/>
          <a:lstStyle>
            <a:extLst/>
          </a:lstStyle>
          <a:p>
            <a:fld id="{D4E33AE7-1822-4A2D-BDA7-31F317A1C339}" type="slidenum">
              <a:rPr lang="en-US" smtClean="0"/>
              <a:t>‹#›</a:t>
            </a:fld>
            <a:endParaRPr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F532B74-B2F9-4839-8D0E-FAFD41248950}" type="datetimeFigureOut">
              <a:rPr lang="en-US" smtClean="0"/>
              <a:t>4/11/2016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D4E33AE7-1822-4A2D-BDA7-31F317A1C339}"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F532B74-B2F9-4839-8D0E-FAFD41248950}" type="datetimeFigureOut">
              <a:rPr lang="en-US" smtClean="0"/>
              <a:t>4/11/2016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D4E33AE7-1822-4A2D-BDA7-31F317A1C339}"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F532B74-B2F9-4839-8D0E-FAFD41248950}" type="datetimeFigureOut">
              <a:rPr lang="en-US" smtClean="0"/>
              <a:t>4/11/2016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D4E33AE7-1822-4A2D-BDA7-31F317A1C339}"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F532B74-B2F9-4839-8D0E-FAFD41248950}" type="datetimeFigureOut">
              <a:rPr lang="en-US" smtClean="0"/>
              <a:t>4/11/2016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D4E33AE7-1822-4A2D-BDA7-31F317A1C339}" type="slidenum">
              <a:rPr lang="en-US" smtClean="0"/>
              <a:t>‹#›</a:t>
            </a:fld>
            <a:endParaRPr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F532B74-B2F9-4839-8D0E-FAFD41248950}" type="datetimeFigureOut">
              <a:rPr lang="en-US" smtClean="0"/>
              <a:t>4/11/2016</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D4E33AE7-1822-4A2D-BDA7-31F317A1C339}"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F532B74-B2F9-4839-8D0E-FAFD41248950}" type="datetimeFigureOut">
              <a:rPr lang="en-US" smtClean="0"/>
              <a:t>4/11/2016</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D4E33AE7-1822-4A2D-BDA7-31F317A1C339}"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F532B74-B2F9-4839-8D0E-FAFD41248950}" type="datetimeFigureOut">
              <a:rPr lang="en-US" smtClean="0"/>
              <a:t>4/11/2016</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D4E33AE7-1822-4A2D-BDA7-31F317A1C339}"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Date Placeholder 1"/>
          <p:cNvSpPr>
            <a:spLocks noGrp="1"/>
          </p:cNvSpPr>
          <p:nvPr>
            <p:ph type="dt" sz="half" idx="10"/>
          </p:nvPr>
        </p:nvSpPr>
        <p:spPr/>
        <p:txBody>
          <a:bodyPr/>
          <a:lstStyle>
            <a:extLst/>
          </a:lstStyle>
          <a:p>
            <a:fld id="{9F532B74-B2F9-4839-8D0E-FAFD41248950}" type="datetimeFigureOut">
              <a:rPr lang="en-US" smtClean="0"/>
              <a:t>4/11/2016</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D4E33AE7-1822-4A2D-BDA7-31F317A1C339}" type="slidenum">
              <a:rPr lang="en-US" smtClean="0"/>
              <a:t>‹#›</a:t>
            </a:fld>
            <a:endParaRPr lang="en-US"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F532B74-B2F9-4839-8D0E-FAFD41248950}" type="datetimeFigureOut">
              <a:rPr lang="en-US" smtClean="0"/>
              <a:t>4/11/2016</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D4E33AE7-1822-4A2D-BDA7-31F317A1C339}"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9F532B74-B2F9-4839-8D0E-FAFD41248950}" type="datetimeFigureOut">
              <a:rPr lang="en-US" smtClean="0"/>
              <a:t>4/11/2016</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D4E33AE7-1822-4A2D-BDA7-31F317A1C339}" type="slidenum">
              <a:rPr lang="en-US" smtClean="0"/>
              <a:t>‹#›</a:t>
            </a:fld>
            <a:endParaRPr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dirty="0"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9F532B74-B2F9-4839-8D0E-FAFD41248950}" type="datetimeFigureOut">
              <a:rPr lang="en-US" smtClean="0"/>
              <a:t>4/11/2016</a:t>
            </a:fld>
            <a:endParaRPr lang="en-US"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D4E33AE7-1822-4A2D-BDA7-31F317A1C339}" type="slidenum">
              <a:rPr lang="en-US" smtClean="0"/>
              <a:t>‹#›</a:t>
            </a:fld>
            <a:endParaRPr lang="en-US"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Tandem Preparation of Early Childhood Education Teachers</a:t>
            </a:r>
            <a:endParaRPr lang="en-US" dirty="0"/>
          </a:p>
        </p:txBody>
      </p:sp>
      <p:sp>
        <p:nvSpPr>
          <p:cNvPr id="3" name="Subtitle 2"/>
          <p:cNvSpPr>
            <a:spLocks noGrp="1"/>
          </p:cNvSpPr>
          <p:nvPr>
            <p:ph type="subTitle" idx="1"/>
          </p:nvPr>
        </p:nvSpPr>
        <p:spPr>
          <a:xfrm>
            <a:off x="1447800" y="2209800"/>
            <a:ext cx="7330440" cy="4114800"/>
          </a:xfrm>
        </p:spPr>
        <p:txBody>
          <a:bodyPr>
            <a:normAutofit lnSpcReduction="10000"/>
          </a:bodyPr>
          <a:lstStyle/>
          <a:p>
            <a:r>
              <a:rPr lang="en-US" b="1" dirty="0" smtClean="0"/>
              <a:t>Building Partnerships Within the Field </a:t>
            </a:r>
          </a:p>
          <a:p>
            <a:r>
              <a:rPr lang="en-US" b="1" dirty="0" smtClean="0"/>
              <a:t>2016 Illinois Higher Education Forum </a:t>
            </a:r>
          </a:p>
          <a:p>
            <a:endParaRPr lang="en-US" dirty="0" smtClean="0"/>
          </a:p>
          <a:p>
            <a:endParaRPr lang="en-US" dirty="0" smtClean="0"/>
          </a:p>
          <a:p>
            <a:endParaRPr lang="en-US" dirty="0" smtClean="0"/>
          </a:p>
          <a:p>
            <a:endParaRPr lang="en-US" dirty="0" smtClean="0"/>
          </a:p>
          <a:p>
            <a:pPr algn="r"/>
            <a:r>
              <a:rPr lang="en-US" dirty="0" smtClean="0"/>
              <a:t>Melissa Szymczak, Associate Professor </a:t>
            </a:r>
          </a:p>
          <a:p>
            <a:pPr algn="r"/>
            <a:r>
              <a:rPr lang="en-US" dirty="0" smtClean="0"/>
              <a:t>Joliet Junior College</a:t>
            </a:r>
          </a:p>
          <a:p>
            <a:pPr algn="r"/>
            <a:r>
              <a:rPr lang="en-US" dirty="0" smtClean="0"/>
              <a:t>mszymcza@jjc.edu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714488" cy="1249362"/>
          </a:xfrm>
        </p:spPr>
        <p:txBody>
          <a:bodyPr>
            <a:normAutofit/>
          </a:bodyPr>
          <a:lstStyle/>
          <a:p>
            <a:r>
              <a:rPr lang="en-US" dirty="0" smtClean="0"/>
              <a:t>Teacher Preparation Partnerships</a:t>
            </a:r>
            <a:endParaRPr lang="en-US" dirty="0"/>
          </a:p>
        </p:txBody>
      </p:sp>
      <p:graphicFrame>
        <p:nvGraphicFramePr>
          <p:cNvPr id="6" name="Content Placeholder 5"/>
          <p:cNvGraphicFramePr>
            <a:graphicFrameLocks noGrp="1"/>
          </p:cNvGraphicFramePr>
          <p:nvPr>
            <p:ph idx="1"/>
          </p:nvPr>
        </p:nvGraphicFramePr>
        <p:xfrm>
          <a:off x="1600200" y="1371600"/>
          <a:ext cx="67818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Graduate Competency</a:t>
            </a:r>
            <a:endParaRPr lang="en-US" dirty="0"/>
          </a:p>
        </p:txBody>
      </p:sp>
      <p:sp>
        <p:nvSpPr>
          <p:cNvPr id="3" name="Content Placeholder 2"/>
          <p:cNvSpPr>
            <a:spLocks noGrp="1"/>
          </p:cNvSpPr>
          <p:nvPr>
            <p:ph idx="1"/>
          </p:nvPr>
        </p:nvSpPr>
        <p:spPr>
          <a:xfrm>
            <a:off x="1295400" y="2209800"/>
            <a:ext cx="7638288" cy="4038600"/>
          </a:xfrm>
        </p:spPr>
        <p:txBody>
          <a:bodyPr>
            <a:normAutofit/>
          </a:bodyPr>
          <a:lstStyle/>
          <a:p>
            <a:pPr>
              <a:buNone/>
            </a:pPr>
            <a:r>
              <a:rPr lang="en-US" sz="4000" dirty="0" smtClean="0"/>
              <a:t>	What challenges have you faced, specifically in your internships and student teaching,  that </a:t>
            </a:r>
            <a:r>
              <a:rPr lang="en-US" sz="4000" dirty="0" smtClean="0"/>
              <a:t>have  </a:t>
            </a:r>
            <a:r>
              <a:rPr lang="en-US" sz="4000" dirty="0" smtClean="0"/>
              <a:t>hindered the program’s desired levels of graduate competency? </a:t>
            </a:r>
            <a:endParaRPr lang="en-US" sz="4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Graduate Competency</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   JJC program </a:t>
            </a:r>
            <a:r>
              <a:rPr lang="en-US" dirty="0" smtClean="0"/>
              <a:t>analysis </a:t>
            </a:r>
            <a:r>
              <a:rPr lang="en-US" dirty="0" smtClean="0"/>
              <a:t>indicates students would benefit from increased teaching practice in ECE settings prior to the internship/ capstone course. </a:t>
            </a:r>
          </a:p>
          <a:p>
            <a:pPr>
              <a:buNone/>
            </a:pPr>
            <a:endParaRPr lang="en-US" dirty="0" smtClean="0"/>
          </a:p>
          <a:p>
            <a:pPr lvl="1">
              <a:buFont typeface="Wingdings" pitchFamily="2" charset="2"/>
              <a:buChar char="§"/>
            </a:pPr>
            <a:r>
              <a:rPr lang="en-US" dirty="0" smtClean="0"/>
              <a:t>Internship evaluations</a:t>
            </a:r>
          </a:p>
          <a:p>
            <a:pPr lvl="1">
              <a:buFont typeface="Wingdings" pitchFamily="2" charset="2"/>
              <a:buChar char="§"/>
            </a:pPr>
            <a:endParaRPr lang="en-US" dirty="0" smtClean="0"/>
          </a:p>
          <a:p>
            <a:pPr lvl="1">
              <a:buFont typeface="Wingdings" pitchFamily="2" charset="2"/>
              <a:buChar char="§"/>
            </a:pPr>
            <a:r>
              <a:rPr lang="en-US" dirty="0" smtClean="0"/>
              <a:t>Feedback from cooperating teachers</a:t>
            </a:r>
          </a:p>
          <a:p>
            <a:pPr lvl="1">
              <a:buFont typeface="Wingdings" pitchFamily="2" charset="2"/>
              <a:buChar char="§"/>
            </a:pPr>
            <a:endParaRPr lang="en-US" dirty="0" smtClean="0"/>
          </a:p>
          <a:p>
            <a:pPr lvl="1">
              <a:buFont typeface="Wingdings" pitchFamily="2" charset="2"/>
              <a:buChar char="§"/>
            </a:pPr>
            <a:r>
              <a:rPr lang="en-US" dirty="0" smtClean="0"/>
              <a:t>Student surveys and self reports </a:t>
            </a:r>
          </a:p>
          <a:p>
            <a:pPr lvl="1">
              <a:buFont typeface="Wingdings" pitchFamily="2" charset="2"/>
              <a:buChar char="§"/>
            </a:pPr>
            <a:endParaRPr lang="en-US" dirty="0" smtClean="0"/>
          </a:p>
          <a:p>
            <a:pPr lvl="1">
              <a:buFont typeface="Wingdings" pitchFamily="2" charset="2"/>
              <a:buChar char="§"/>
            </a:pPr>
            <a:r>
              <a:rPr lang="en-US" dirty="0" smtClean="0"/>
              <a:t>In class/ lab observations </a:t>
            </a:r>
          </a:p>
          <a:p>
            <a:endParaRPr lang="en-US" dirty="0" smtClean="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CDEV Program Improvement Tasks  </a:t>
            </a:r>
            <a:endParaRPr lang="en-US" dirty="0"/>
          </a:p>
        </p:txBody>
      </p:sp>
      <p:sp>
        <p:nvSpPr>
          <p:cNvPr id="3" name="Content Placeholder 2"/>
          <p:cNvSpPr>
            <a:spLocks noGrp="1"/>
          </p:cNvSpPr>
          <p:nvPr>
            <p:ph idx="1"/>
          </p:nvPr>
        </p:nvSpPr>
        <p:spPr/>
        <p:txBody>
          <a:bodyPr/>
          <a:lstStyle/>
          <a:p>
            <a:pPr marL="596646" indent="-514350">
              <a:buFont typeface="+mj-lt"/>
              <a:buAutoNum type="arabicParenR"/>
            </a:pPr>
            <a:r>
              <a:rPr lang="en-US" dirty="0" smtClean="0"/>
              <a:t>Competency/ Curriculum Mapping </a:t>
            </a:r>
          </a:p>
          <a:p>
            <a:pPr marL="596646" indent="-514350">
              <a:buFont typeface="+mj-lt"/>
              <a:buAutoNum type="arabicParenR"/>
            </a:pPr>
            <a:endParaRPr lang="en-US" dirty="0" smtClean="0"/>
          </a:p>
          <a:p>
            <a:pPr marL="596646" indent="-514350">
              <a:buFont typeface="+mj-lt"/>
              <a:buAutoNum type="arabicParenR"/>
            </a:pPr>
            <a:r>
              <a:rPr lang="en-US" dirty="0" smtClean="0"/>
              <a:t>Teaching Experience Feedback Forms </a:t>
            </a:r>
          </a:p>
          <a:p>
            <a:pPr marL="596646" indent="-514350">
              <a:buFont typeface="+mj-lt"/>
              <a:buAutoNum type="arabicParenR"/>
            </a:pPr>
            <a:endParaRPr lang="en-US" dirty="0" smtClean="0"/>
          </a:p>
          <a:p>
            <a:pPr marL="596646" indent="-514350">
              <a:buFont typeface="+mj-lt"/>
              <a:buAutoNum type="arabicParenR"/>
            </a:pPr>
            <a:r>
              <a:rPr lang="en-US" dirty="0" smtClean="0"/>
              <a:t>Faculty Observation (day classes) </a:t>
            </a:r>
          </a:p>
          <a:p>
            <a:pPr marL="596646" indent="-514350">
              <a:buFont typeface="+mj-lt"/>
              <a:buAutoNum type="arabicParenR"/>
            </a:pPr>
            <a:endParaRPr lang="en-US" dirty="0" smtClean="0"/>
          </a:p>
          <a:p>
            <a:pPr marL="596646" indent="-514350">
              <a:buFont typeface="+mj-lt"/>
              <a:buAutoNum type="arabicParenR"/>
            </a:pPr>
            <a:r>
              <a:rPr lang="en-US" dirty="0" smtClean="0"/>
              <a:t>Student Peer Observations Reviews </a:t>
            </a:r>
          </a:p>
          <a:p>
            <a:pPr marL="596646" indent="-514350">
              <a:buFont typeface="+mj-lt"/>
              <a:buAutoNum type="arabicParenR"/>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Curriculum Mapping Courses </a:t>
            </a:r>
            <a:endParaRPr lang="en-US" dirty="0"/>
          </a:p>
        </p:txBody>
      </p:sp>
      <p:graphicFrame>
        <p:nvGraphicFramePr>
          <p:cNvPr id="4" name="Content Placeholder 3"/>
          <p:cNvGraphicFramePr>
            <a:graphicFrameLocks noGrp="1"/>
          </p:cNvGraphicFramePr>
          <p:nvPr>
            <p:ph idx="1"/>
          </p:nvPr>
        </p:nvGraphicFramePr>
        <p:xfrm>
          <a:off x="1435100" y="1447800"/>
          <a:ext cx="749935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Teaching Experience Feedback </a:t>
            </a:r>
            <a:endParaRPr lang="en-US" dirty="0"/>
          </a:p>
        </p:txBody>
      </p:sp>
      <p:sp>
        <p:nvSpPr>
          <p:cNvPr id="3" name="Content Placeholder 2"/>
          <p:cNvSpPr>
            <a:spLocks noGrp="1"/>
          </p:cNvSpPr>
          <p:nvPr>
            <p:ph idx="1"/>
          </p:nvPr>
        </p:nvSpPr>
        <p:spPr>
          <a:xfrm>
            <a:off x="1143000" y="1447800"/>
            <a:ext cx="7790688" cy="4800600"/>
          </a:xfrm>
        </p:spPr>
        <p:txBody>
          <a:bodyPr>
            <a:normAutofit/>
          </a:bodyPr>
          <a:lstStyle/>
          <a:p>
            <a:r>
              <a:rPr lang="en-US" dirty="0" smtClean="0"/>
              <a:t>Using a consistent rating form for all three courses, so the student can see growth </a:t>
            </a:r>
          </a:p>
          <a:p>
            <a:endParaRPr lang="en-US" dirty="0" smtClean="0"/>
          </a:p>
          <a:p>
            <a:r>
              <a:rPr lang="en-US" dirty="0" smtClean="0"/>
              <a:t>Identified non-threatening teacher behaviors that would be easier to adapt</a:t>
            </a:r>
          </a:p>
          <a:p>
            <a:pPr>
              <a:buNone/>
            </a:pPr>
            <a:r>
              <a:rPr lang="en-US" dirty="0" smtClean="0"/>
              <a:t> </a:t>
            </a:r>
          </a:p>
          <a:p>
            <a:r>
              <a:rPr lang="en-US" dirty="0" smtClean="0"/>
              <a:t>Asking student to receive this feedback from both community and on campus lab teachers </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Faculty Observation </a:t>
            </a:r>
            <a:endParaRPr lang="en-US" dirty="0"/>
          </a:p>
        </p:txBody>
      </p:sp>
      <p:sp>
        <p:nvSpPr>
          <p:cNvPr id="3" name="Content Placeholder 2"/>
          <p:cNvSpPr>
            <a:spLocks noGrp="1"/>
          </p:cNvSpPr>
          <p:nvPr>
            <p:ph idx="1"/>
          </p:nvPr>
        </p:nvSpPr>
        <p:spPr/>
        <p:txBody>
          <a:bodyPr/>
          <a:lstStyle/>
          <a:p>
            <a:r>
              <a:rPr lang="en-US" dirty="0" smtClean="0"/>
              <a:t>Rating scale form based on Internship outcomes was performed in the Instructional Methods course</a:t>
            </a:r>
          </a:p>
          <a:p>
            <a:endParaRPr lang="en-US" dirty="0" smtClean="0"/>
          </a:p>
          <a:p>
            <a:r>
              <a:rPr lang="en-US" dirty="0" smtClean="0"/>
              <a:t>Students received one on one mentoring/coaching from Christie Easley,  Adjunct Instructor, and a Doctoral student at Concordia University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Student Peer Review </a:t>
            </a:r>
            <a:endParaRPr lang="en-US" dirty="0"/>
          </a:p>
        </p:txBody>
      </p:sp>
      <p:sp>
        <p:nvSpPr>
          <p:cNvPr id="6" name="Content Placeholder 5"/>
          <p:cNvSpPr>
            <a:spLocks noGrp="1"/>
          </p:cNvSpPr>
          <p:nvPr>
            <p:ph sz="half" idx="2"/>
          </p:nvPr>
        </p:nvSpPr>
        <p:spPr/>
        <p:txBody>
          <a:bodyPr/>
          <a:lstStyle/>
          <a:p>
            <a:r>
              <a:rPr lang="en-US" dirty="0" smtClean="0"/>
              <a:t>Students create and lead a math lesson with preschoolers during class, which is observed by their peers through one  way windows. </a:t>
            </a:r>
          </a:p>
          <a:p>
            <a:r>
              <a:rPr lang="en-US" dirty="0" smtClean="0"/>
              <a:t>Peers complete a supportive review as they observe.</a:t>
            </a:r>
            <a:endParaRPr lang="en-US" dirty="0"/>
          </a:p>
        </p:txBody>
      </p:sp>
      <p:pic>
        <p:nvPicPr>
          <p:cNvPr id="9" name="Content Placeholder 8" descr="10-09-2015 %288%29.JPG"/>
          <p:cNvPicPr>
            <a:picLocks noGrp="1" noChangeAspect="1"/>
          </p:cNvPicPr>
          <p:nvPr>
            <p:ph sz="half" idx="1"/>
          </p:nvPr>
        </p:nvPicPr>
        <p:blipFill>
          <a:blip r:embed="rId2" cstate="print"/>
          <a:stretch>
            <a:fillRect/>
          </a:stretch>
        </p:blipFill>
        <p:spPr>
          <a:xfrm>
            <a:off x="1295400" y="2209800"/>
            <a:ext cx="3515783" cy="2636837"/>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Student Graduate Competency</a:t>
            </a:r>
            <a:endParaRPr lang="en-US" dirty="0"/>
          </a:p>
        </p:txBody>
      </p:sp>
      <p:sp>
        <p:nvSpPr>
          <p:cNvPr id="7" name="Oval Callout 6"/>
          <p:cNvSpPr/>
          <p:nvPr/>
        </p:nvSpPr>
        <p:spPr>
          <a:xfrm>
            <a:off x="990600" y="1295400"/>
            <a:ext cx="3505200" cy="2209800"/>
          </a:xfrm>
          <a:prstGeom prst="wedgeEllipseCallout">
            <a:avLst>
              <a:gd name="adj1" fmla="val 34431"/>
              <a:gd name="adj2" fmla="val 84049"/>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2060"/>
                </a:solidFill>
              </a:rPr>
              <a:t>“I can see what my strengths are when interacting with a child and how to meet their needs.” CDEV 101 Student </a:t>
            </a:r>
            <a:endParaRPr lang="en-US" dirty="0">
              <a:solidFill>
                <a:srgbClr val="002060"/>
              </a:solidFill>
            </a:endParaRPr>
          </a:p>
        </p:txBody>
      </p:sp>
      <p:sp>
        <p:nvSpPr>
          <p:cNvPr id="8" name="Rounded Rectangular Callout 7"/>
          <p:cNvSpPr/>
          <p:nvPr/>
        </p:nvSpPr>
        <p:spPr>
          <a:xfrm>
            <a:off x="1143000" y="4876800"/>
            <a:ext cx="6248400" cy="1037192"/>
          </a:xfrm>
          <a:prstGeom prst="wedgeRoundRectCallout">
            <a:avLst>
              <a:gd name="adj1" fmla="val -2892"/>
              <a:gd name="adj2" fmla="val 1224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latin typeface="Comic Sans MS" pitchFamily="66" charset="0"/>
                <a:cs typeface="Aparajita" pitchFamily="34" charset="0"/>
              </a:rPr>
              <a:t>“I feel we should have more experience hours put into the course to be able to try and apply the knowledge we have learned.” CDEV 101 Student</a:t>
            </a:r>
            <a:endParaRPr lang="en-US" sz="2000" dirty="0">
              <a:solidFill>
                <a:schemeClr val="tx1"/>
              </a:solidFill>
              <a:latin typeface="Comic Sans MS" pitchFamily="66" charset="0"/>
              <a:cs typeface="Aparajita" pitchFamily="34" charset="0"/>
            </a:endParaRPr>
          </a:p>
        </p:txBody>
      </p:sp>
      <p:sp>
        <p:nvSpPr>
          <p:cNvPr id="9" name="Oval Callout 8"/>
          <p:cNvSpPr/>
          <p:nvPr/>
        </p:nvSpPr>
        <p:spPr>
          <a:xfrm>
            <a:off x="4648200" y="1295400"/>
            <a:ext cx="4267200" cy="2438400"/>
          </a:xfrm>
          <a:prstGeom prst="wedgeEllipseCallout">
            <a:avLst>
              <a:gd name="adj1" fmla="val -29956"/>
              <a:gd name="adj2" fmla="val 85806"/>
            </a:avLst>
          </a:prstGeom>
          <a:solidFill>
            <a:schemeClr val="accent4">
              <a:lumMod val="20000"/>
              <a:lumOff val="80000"/>
            </a:schemeClr>
          </a:solidFill>
          <a:effectLst>
            <a:outerShdw blurRad="50800" dist="50800" dir="5400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latin typeface="Baskerville Old Face" pitchFamily="18" charset="0"/>
              </a:rPr>
              <a:t>“After reading my peer reviews, I learned I need to ask more open ended questions. I will definitely work on this as I continue my development.” Instructional Methods Student</a:t>
            </a:r>
            <a:endParaRPr lang="en-US" dirty="0">
              <a:solidFill>
                <a:schemeClr val="tx1"/>
              </a:solidFill>
              <a:latin typeface="Baskerville Old Face" pitchFamily="18" charset="0"/>
            </a:endParaRPr>
          </a:p>
        </p:txBody>
      </p:sp>
    </p:spTree>
    <p:extLst>
      <p:ext uri="{BB962C8B-B14F-4D97-AF65-F5344CB8AC3E}">
        <p14:creationId xmlns:p14="http://schemas.microsoft.com/office/powerpoint/2010/main" val="3142511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Cooperating Teacher Mentors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57959684"/>
              </p:ext>
            </p:extLst>
          </p:nvPr>
        </p:nvGraphicFramePr>
        <p:xfrm>
          <a:off x="1435100" y="1447800"/>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Objectives </a:t>
            </a:r>
            <a:endParaRPr lang="en-US" dirty="0"/>
          </a:p>
        </p:txBody>
      </p:sp>
      <p:sp>
        <p:nvSpPr>
          <p:cNvPr id="3" name="Content Placeholder 2"/>
          <p:cNvSpPr>
            <a:spLocks noGrp="1"/>
          </p:cNvSpPr>
          <p:nvPr>
            <p:ph idx="1"/>
          </p:nvPr>
        </p:nvSpPr>
        <p:spPr/>
        <p:txBody>
          <a:bodyPr/>
          <a:lstStyle/>
          <a:p>
            <a:r>
              <a:rPr lang="en-US" dirty="0" smtClean="0"/>
              <a:t>Analyze and describe opportunities to integrate </a:t>
            </a:r>
            <a:r>
              <a:rPr lang="en-US" b="1" i="1" dirty="0" smtClean="0">
                <a:solidFill>
                  <a:srgbClr val="0070C0"/>
                </a:solidFill>
              </a:rPr>
              <a:t>enhanced Student Competency Feedback</a:t>
            </a:r>
            <a:r>
              <a:rPr lang="en-US" dirty="0" smtClean="0">
                <a:solidFill>
                  <a:srgbClr val="0070C0"/>
                </a:solidFill>
              </a:rPr>
              <a:t> </a:t>
            </a:r>
            <a:r>
              <a:rPr lang="en-US" dirty="0" smtClean="0"/>
              <a:t>into course sequences</a:t>
            </a:r>
          </a:p>
          <a:p>
            <a:r>
              <a:rPr lang="en-US" dirty="0" smtClean="0"/>
              <a:t>Prepare for successful </a:t>
            </a:r>
            <a:r>
              <a:rPr lang="en-US" b="1" dirty="0" smtClean="0">
                <a:solidFill>
                  <a:srgbClr val="0070C0"/>
                </a:solidFill>
              </a:rPr>
              <a:t>internships/ student teaching </a:t>
            </a:r>
          </a:p>
          <a:p>
            <a:r>
              <a:rPr lang="en-US" dirty="0" smtClean="0"/>
              <a:t>Improve quality of field experiences by creating </a:t>
            </a:r>
            <a:r>
              <a:rPr lang="en-US" b="1" i="1" dirty="0" smtClean="0">
                <a:solidFill>
                  <a:srgbClr val="0070C0"/>
                </a:solidFill>
              </a:rPr>
              <a:t>realistic</a:t>
            </a:r>
            <a:r>
              <a:rPr lang="en-US" dirty="0" smtClean="0"/>
              <a:t> </a:t>
            </a:r>
            <a:r>
              <a:rPr lang="en-US" b="1" i="1" dirty="0" smtClean="0">
                <a:solidFill>
                  <a:srgbClr val="0070C0"/>
                </a:solidFill>
              </a:rPr>
              <a:t>supervising teacher </a:t>
            </a:r>
            <a:r>
              <a:rPr lang="en-US" dirty="0" smtClean="0"/>
              <a:t>responsibilities with limited resources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EPPI grant work to improve cooperating teacher mentoring effectiveness</a:t>
            </a:r>
          </a:p>
          <a:p>
            <a:endParaRPr lang="en-US" dirty="0" smtClean="0"/>
          </a:p>
          <a:p>
            <a:r>
              <a:rPr lang="en-US" dirty="0" smtClean="0"/>
              <a:t>Partnering to increase and diversify child enrollment at on campus EC program</a:t>
            </a:r>
          </a:p>
          <a:p>
            <a:endParaRPr lang="en-US" dirty="0" smtClean="0"/>
          </a:p>
          <a:p>
            <a:r>
              <a:rPr lang="en-US" dirty="0" smtClean="0"/>
              <a:t> Completing Employer surveys as part of Annual Program Plan </a:t>
            </a:r>
          </a:p>
          <a:p>
            <a:pPr>
              <a:buNone/>
            </a:pPr>
            <a:endParaRPr lang="en-US" dirty="0" smtClean="0"/>
          </a:p>
          <a:p>
            <a:r>
              <a:rPr lang="en-US" dirty="0" smtClean="0"/>
              <a:t>Pathways to Completion Plan- field experiences in ECE courses of High schools </a:t>
            </a:r>
          </a:p>
          <a:p>
            <a:endParaRPr lang="en-US" dirty="0" smtClean="0"/>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Exceptional Teachers </a:t>
            </a:r>
            <a:endParaRPr lang="en-US" dirty="0"/>
          </a:p>
        </p:txBody>
      </p:sp>
      <p:sp>
        <p:nvSpPr>
          <p:cNvPr id="3" name="Content Placeholder 2"/>
          <p:cNvSpPr>
            <a:spLocks noGrp="1"/>
          </p:cNvSpPr>
          <p:nvPr>
            <p:ph idx="1"/>
          </p:nvPr>
        </p:nvSpPr>
        <p:spPr>
          <a:xfrm>
            <a:off x="1143000" y="1447800"/>
            <a:ext cx="7790688" cy="4800600"/>
          </a:xfrm>
        </p:spPr>
        <p:txBody>
          <a:bodyPr>
            <a:normAutofit fontScale="92500" lnSpcReduction="20000"/>
          </a:bodyPr>
          <a:lstStyle/>
          <a:p>
            <a:pPr>
              <a:buNone/>
            </a:pPr>
            <a:r>
              <a:rPr lang="en-US" dirty="0" smtClean="0"/>
              <a:t>   “Although we did learn a lot in class during the reading and power point, I know I personally benefitted by working hands on with the children.  I would not have understood how to implement this method within my own classroom without practicing it first within the ECE classroom with real children.  Overall, the teaching practices during the semester within this class has only helped me gain, not only my understanding, but also my confidence as a teacher and adult.”- </a:t>
            </a:r>
          </a:p>
          <a:p>
            <a:pPr algn="r">
              <a:buNone/>
            </a:pPr>
            <a:r>
              <a:rPr lang="en-US" dirty="0" smtClean="0"/>
              <a:t>Instructional Methods Student Fall 2015</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95400" y="381000"/>
            <a:ext cx="7543800" cy="3581400"/>
          </a:xfrm>
        </p:spPr>
        <p:txBody>
          <a:bodyPr>
            <a:normAutofit/>
          </a:bodyPr>
          <a:lstStyle/>
          <a:p>
            <a:r>
              <a:rPr lang="en-US" dirty="0" smtClean="0"/>
              <a:t>Many thanks to the JJC CDEV and EDUC students, and the children and staff of the JJC Early Childhood Center </a:t>
            </a:r>
            <a:br>
              <a:rPr lang="en-US" dirty="0" smtClean="0"/>
            </a:br>
            <a:endParaRPr lang="en-US" dirty="0"/>
          </a:p>
        </p:txBody>
      </p:sp>
      <p:pic>
        <p:nvPicPr>
          <p:cNvPr id="6" name="Picture 5" descr="DSC00625.JPG"/>
          <p:cNvPicPr>
            <a:picLocks noChangeAspect="1"/>
          </p:cNvPicPr>
          <p:nvPr/>
        </p:nvPicPr>
        <p:blipFill>
          <a:blip r:embed="rId2" cstate="print"/>
          <a:srcRect l="15000" t="13333" r="7500" b="6667"/>
          <a:stretch>
            <a:fillRect/>
          </a:stretch>
        </p:blipFill>
        <p:spPr>
          <a:xfrm>
            <a:off x="1981200" y="3733800"/>
            <a:ext cx="3248025" cy="2514600"/>
          </a:xfrm>
          <a:prstGeom prst="rect">
            <a:avLst/>
          </a:prstGeom>
        </p:spPr>
      </p:pic>
      <p:pic>
        <p:nvPicPr>
          <p:cNvPr id="7" name="Picture 6" descr="04-18-08 007.jpg"/>
          <p:cNvPicPr>
            <a:picLocks noChangeAspect="1"/>
          </p:cNvPicPr>
          <p:nvPr/>
        </p:nvPicPr>
        <p:blipFill>
          <a:blip r:embed="rId3" cstate="print"/>
          <a:srcRect l="15834" t="11111" r="15833" b="13333"/>
          <a:stretch>
            <a:fillRect/>
          </a:stretch>
        </p:blipFill>
        <p:spPr>
          <a:xfrm>
            <a:off x="5257800" y="4267200"/>
            <a:ext cx="2743200" cy="227484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laceholderInfo_55bfd3d4-1f20-4a84-888f-9b6e8c598ba1.png"/>
          <p:cNvPicPr>
            <a:picLocks/>
          </p:cNvPicPr>
          <p:nvPr>
            <p:custDataLst>
              <p:tags r:id="rId1"/>
            </p:custDataLst>
          </p:nvPr>
        </p:nvPicPr>
        <p:blipFill>
          <a:blip r:embed="rId4" cstate="print"/>
          <a:stretch>
            <a:fillRect/>
          </a:stretch>
        </p:blipFill>
        <p:spPr>
          <a:xfrm>
            <a:off x="254000" y="254000"/>
            <a:ext cx="8636000" cy="6350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Joliet Junior College </a:t>
            </a:r>
            <a:endParaRPr lang="en-US" dirty="0"/>
          </a:p>
        </p:txBody>
      </p:sp>
      <p:pic>
        <p:nvPicPr>
          <p:cNvPr id="3" name="Picture 2" descr="IMG_2591.jpg"/>
          <p:cNvPicPr>
            <a:picLocks noChangeAspect="1"/>
          </p:cNvPicPr>
          <p:nvPr/>
        </p:nvPicPr>
        <p:blipFill>
          <a:blip r:embed="rId2" cstate="print"/>
          <a:stretch>
            <a:fillRect/>
          </a:stretch>
        </p:blipFill>
        <p:spPr>
          <a:xfrm>
            <a:off x="5334000" y="1600200"/>
            <a:ext cx="3449782" cy="2576689"/>
          </a:xfrm>
          <a:prstGeom prst="rect">
            <a:avLst/>
          </a:prstGeom>
          <a:ln>
            <a:noFill/>
          </a:ln>
          <a:effectLst>
            <a:outerShdw blurRad="292100" dist="139700" dir="2700000" algn="tl" rotWithShape="0">
              <a:srgbClr val="333333">
                <a:alpha val="65000"/>
              </a:srgbClr>
            </a:outerShdw>
          </a:effectLst>
        </p:spPr>
      </p:pic>
      <p:pic>
        <p:nvPicPr>
          <p:cNvPr id="4" name="Picture 3" descr="IMG_3078.JPG"/>
          <p:cNvPicPr>
            <a:picLocks noChangeAspect="1"/>
          </p:cNvPicPr>
          <p:nvPr/>
        </p:nvPicPr>
        <p:blipFill>
          <a:blip r:embed="rId3" cstate="print"/>
          <a:stretch>
            <a:fillRect/>
          </a:stretch>
        </p:blipFill>
        <p:spPr>
          <a:xfrm>
            <a:off x="1371600" y="1828800"/>
            <a:ext cx="3454400" cy="2590800"/>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1447800" y="4724401"/>
            <a:ext cx="7010401" cy="2246769"/>
          </a:xfrm>
          <a:prstGeom prst="rect">
            <a:avLst/>
          </a:prstGeom>
          <a:noFill/>
        </p:spPr>
        <p:txBody>
          <a:bodyPr wrap="square" rtlCol="0">
            <a:spAutoFit/>
          </a:bodyPr>
          <a:lstStyle/>
          <a:p>
            <a:pPr algn="ctr"/>
            <a:r>
              <a:rPr lang="en-US" sz="2000" b="1" dirty="0"/>
              <a:t>The mission of the JJC Child Development Career program is to strengthen delivery of early childhood care and education services by providing cohesive, high quality pre-service and professional development which responds to the evolving needs of our community and the educational system. </a:t>
            </a:r>
            <a:endParaRPr lang="en-US" sz="2000" dirty="0"/>
          </a:p>
          <a:p>
            <a:pPr algn="ctr"/>
            <a:r>
              <a:rPr lang="en-US" sz="2000" b="1" dirty="0"/>
              <a:t> </a:t>
            </a:r>
            <a:endParaRPr lang="en-US"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JJC CDEV Enrollment </a:t>
            </a:r>
            <a:endParaRPr lang="en-US" dirty="0"/>
          </a:p>
        </p:txBody>
      </p:sp>
      <p:graphicFrame>
        <p:nvGraphicFramePr>
          <p:cNvPr id="4" name="Content Placeholder 3"/>
          <p:cNvGraphicFramePr>
            <a:graphicFrameLocks noGrp="1"/>
          </p:cNvGraphicFramePr>
          <p:nvPr>
            <p:ph idx="1"/>
          </p:nvPr>
        </p:nvGraphicFramePr>
        <p:xfrm>
          <a:off x="1905000" y="1447800"/>
          <a:ext cx="4508500" cy="2514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5"/>
          <p:cNvGraphicFramePr>
            <a:graphicFrameLocks/>
          </p:cNvGraphicFramePr>
          <p:nvPr/>
        </p:nvGraphicFramePr>
        <p:xfrm>
          <a:off x="2743200" y="3962400"/>
          <a:ext cx="6096000" cy="2895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lstStyle/>
          <a:p>
            <a:r>
              <a:rPr lang="en-US" dirty="0" smtClean="0"/>
              <a:t>Joliet Junior College  </a:t>
            </a:r>
            <a:endParaRPr lang="en-US" dirty="0"/>
          </a:p>
        </p:txBody>
      </p:sp>
      <p:pic>
        <p:nvPicPr>
          <p:cNvPr id="7" name="Picture 6" descr="10-16-2015 %289%29 (2).JPG"/>
          <p:cNvPicPr>
            <a:picLocks noChangeAspect="1"/>
          </p:cNvPicPr>
          <p:nvPr/>
        </p:nvPicPr>
        <p:blipFill>
          <a:blip r:embed="rId2" cstate="print"/>
          <a:srcRect r="806" b="12903"/>
          <a:stretch>
            <a:fillRect/>
          </a:stretch>
        </p:blipFill>
        <p:spPr>
          <a:xfrm>
            <a:off x="4876800" y="4191000"/>
            <a:ext cx="3124200" cy="2057400"/>
          </a:xfrm>
          <a:prstGeom prst="rect">
            <a:avLst/>
          </a:prstGeom>
          <a:ln>
            <a:noFill/>
          </a:ln>
          <a:effectLst>
            <a:outerShdw blurRad="292100" dist="139700" dir="2700000" algn="tl" rotWithShape="0">
              <a:srgbClr val="333333">
                <a:alpha val="65000"/>
              </a:srgbClr>
            </a:outerShdw>
          </a:effectLst>
        </p:spPr>
      </p:pic>
      <p:pic>
        <p:nvPicPr>
          <p:cNvPr id="8" name="Picture 7" descr="03-19-2015 %2835%29 (7).jpg"/>
          <p:cNvPicPr>
            <a:picLocks noChangeAspect="1"/>
          </p:cNvPicPr>
          <p:nvPr/>
        </p:nvPicPr>
        <p:blipFill>
          <a:blip r:embed="rId3" cstate="print"/>
          <a:srcRect l="7312" r="2503" b="3571"/>
          <a:stretch>
            <a:fillRect/>
          </a:stretch>
        </p:blipFill>
        <p:spPr>
          <a:xfrm>
            <a:off x="1447800" y="3276600"/>
            <a:ext cx="2819400" cy="2057400"/>
          </a:xfrm>
          <a:prstGeom prst="rect">
            <a:avLst/>
          </a:prstGeom>
          <a:ln>
            <a:noFill/>
          </a:ln>
          <a:effectLst>
            <a:outerShdw blurRad="292100" dist="139700" dir="2700000" algn="tl" rotWithShape="0">
              <a:srgbClr val="333333">
                <a:alpha val="65000"/>
              </a:srgbClr>
            </a:outerShdw>
          </a:effectLst>
        </p:spPr>
      </p:pic>
      <p:pic>
        <p:nvPicPr>
          <p:cNvPr id="10" name="Picture 9" descr="007.JPG"/>
          <p:cNvPicPr>
            <a:picLocks noChangeAspect="1"/>
          </p:cNvPicPr>
          <p:nvPr/>
        </p:nvPicPr>
        <p:blipFill>
          <a:blip r:embed="rId4" cstate="print"/>
          <a:srcRect b="13333"/>
          <a:stretch>
            <a:fillRect/>
          </a:stretch>
        </p:blipFill>
        <p:spPr>
          <a:xfrm>
            <a:off x="5181600" y="1600200"/>
            <a:ext cx="3048000" cy="1981200"/>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1295400" y="1524000"/>
            <a:ext cx="3200400" cy="1477328"/>
          </a:xfrm>
          <a:prstGeom prst="rect">
            <a:avLst/>
          </a:prstGeom>
          <a:noFill/>
        </p:spPr>
        <p:txBody>
          <a:bodyPr wrap="square" rtlCol="0">
            <a:spAutoFit/>
          </a:bodyPr>
          <a:lstStyle/>
          <a:p>
            <a:pPr algn="ctr"/>
            <a:r>
              <a:rPr lang="en-US" b="1" u="sng" dirty="0" smtClean="0"/>
              <a:t>Early Childhood Center</a:t>
            </a:r>
          </a:p>
          <a:p>
            <a:pPr algn="ctr"/>
            <a:endParaRPr lang="en-US" b="1" u="sng" dirty="0" smtClean="0"/>
          </a:p>
          <a:p>
            <a:pPr algn="ctr"/>
            <a:r>
              <a:rPr lang="en-US" dirty="0" smtClean="0"/>
              <a:t>NAEYC Accredited Program Serving up to 40 children</a:t>
            </a:r>
          </a:p>
          <a:p>
            <a:pPr algn="ctr"/>
            <a:r>
              <a:rPr lang="en-US" dirty="0" smtClean="0"/>
              <a:t> ages 3-5 years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5943600" cy="773822"/>
          </a:xfrm>
        </p:spPr>
        <p:txBody>
          <a:bodyPr>
            <a:normAutofit/>
          </a:bodyPr>
          <a:lstStyle/>
          <a:p>
            <a:r>
              <a:rPr lang="en-US" sz="3200" dirty="0" smtClean="0"/>
              <a:t>Barriers and Threats</a:t>
            </a:r>
            <a:endParaRPr lang="en-US" sz="3200" dirty="0"/>
          </a:p>
        </p:txBody>
      </p:sp>
      <p:sp>
        <p:nvSpPr>
          <p:cNvPr id="3" name="Content Placeholder 2"/>
          <p:cNvSpPr>
            <a:spLocks noGrp="1"/>
          </p:cNvSpPr>
          <p:nvPr>
            <p:ph sz="half" idx="1"/>
          </p:nvPr>
        </p:nvSpPr>
        <p:spPr>
          <a:xfrm>
            <a:off x="457200" y="1524000"/>
            <a:ext cx="8153400" cy="4602163"/>
          </a:xfrm>
        </p:spPr>
        <p:txBody>
          <a:bodyPr>
            <a:normAutofit lnSpcReduction="10000"/>
          </a:bodyPr>
          <a:lstStyle/>
          <a:p>
            <a:r>
              <a:rPr lang="en-US" dirty="0" smtClean="0"/>
              <a:t>How do we communicate the benefits of well prepared ECE and CDEV graduates to our communities?</a:t>
            </a:r>
          </a:p>
          <a:p>
            <a:endParaRPr lang="en-US" dirty="0" smtClean="0"/>
          </a:p>
          <a:p>
            <a:r>
              <a:rPr lang="en-US" dirty="0" smtClean="0"/>
              <a:t>How do we explain the value of field experiences, observations, and teacher practice to graduate competencies? </a:t>
            </a:r>
          </a:p>
          <a:p>
            <a:endParaRPr lang="en-US" dirty="0" smtClean="0"/>
          </a:p>
          <a:p>
            <a:r>
              <a:rPr lang="en-US" dirty="0" smtClean="0"/>
              <a:t>WHO needs to hear this message?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Improvement Foci </a:t>
            </a:r>
            <a:endParaRPr lang="en-US" dirty="0"/>
          </a:p>
        </p:txBody>
      </p:sp>
      <p:sp>
        <p:nvSpPr>
          <p:cNvPr id="3" name="Content Placeholder 2"/>
          <p:cNvSpPr>
            <a:spLocks noGrp="1"/>
          </p:cNvSpPr>
          <p:nvPr>
            <p:ph sz="half" idx="1"/>
          </p:nvPr>
        </p:nvSpPr>
        <p:spPr>
          <a:xfrm>
            <a:off x="1143000" y="1524000"/>
            <a:ext cx="4191000" cy="4663440"/>
          </a:xfrm>
        </p:spPr>
        <p:txBody>
          <a:bodyPr>
            <a:normAutofit/>
          </a:bodyPr>
          <a:lstStyle/>
          <a:p>
            <a:r>
              <a:rPr lang="en-US" sz="3200" dirty="0" smtClean="0"/>
              <a:t>Student – Graduate Competency</a:t>
            </a:r>
          </a:p>
          <a:p>
            <a:endParaRPr lang="en-US" sz="3200" dirty="0" smtClean="0"/>
          </a:p>
          <a:p>
            <a:r>
              <a:rPr lang="en-US" sz="3200" dirty="0" smtClean="0"/>
              <a:t>Building Partnerships</a:t>
            </a:r>
          </a:p>
          <a:p>
            <a:endParaRPr lang="en-US" sz="3200" dirty="0" smtClean="0"/>
          </a:p>
          <a:p>
            <a:endParaRPr lang="en-US" sz="3200" dirty="0" smtClean="0"/>
          </a:p>
          <a:p>
            <a:r>
              <a:rPr lang="en-US" sz="3200" dirty="0" smtClean="0"/>
              <a:t>Shared Responsibility </a:t>
            </a:r>
            <a:endParaRPr lang="en-US" sz="3200" dirty="0"/>
          </a:p>
        </p:txBody>
      </p:sp>
      <p:pic>
        <p:nvPicPr>
          <p:cNvPr id="5" name="Content Placeholder 4" descr="09-09-2015 %281%29.JPG"/>
          <p:cNvPicPr>
            <a:picLocks noGrp="1" noChangeAspect="1"/>
          </p:cNvPicPr>
          <p:nvPr>
            <p:ph sz="half" idx="2"/>
          </p:nvPr>
        </p:nvPicPr>
        <p:blipFill>
          <a:blip r:embed="rId2" cstate="print"/>
          <a:srcRect t="8169" b="10143"/>
          <a:stretch>
            <a:fillRect/>
          </a:stretch>
        </p:blipFill>
        <p:spPr>
          <a:xfrm>
            <a:off x="5410200" y="1828800"/>
            <a:ext cx="3498056" cy="38100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Responsibility Mindset  </a:t>
            </a:r>
            <a:endParaRPr lang="en-US" dirty="0"/>
          </a:p>
        </p:txBody>
      </p:sp>
      <p:sp>
        <p:nvSpPr>
          <p:cNvPr id="3" name="Content Placeholder 2"/>
          <p:cNvSpPr>
            <a:spLocks noGrp="1"/>
          </p:cNvSpPr>
          <p:nvPr>
            <p:ph sz="half" idx="1"/>
          </p:nvPr>
        </p:nvSpPr>
        <p:spPr>
          <a:xfrm>
            <a:off x="1066800" y="1524000"/>
            <a:ext cx="4026408" cy="4663440"/>
          </a:xfrm>
        </p:spPr>
        <p:txBody>
          <a:bodyPr>
            <a:normAutofit/>
          </a:bodyPr>
          <a:lstStyle/>
          <a:p>
            <a:r>
              <a:rPr lang="en-US" dirty="0" smtClean="0"/>
              <a:t>Joliet Junior College offers 63 AAS degrees under Career and Technical Education. </a:t>
            </a:r>
          </a:p>
          <a:p>
            <a:endParaRPr lang="en-US" dirty="0" smtClean="0"/>
          </a:p>
          <a:p>
            <a:pPr>
              <a:buNone/>
            </a:pPr>
            <a:r>
              <a:rPr lang="en-US" dirty="0" smtClean="0"/>
              <a:t>   Of those degrees, at least 31 have a lab presence on campus.  </a:t>
            </a:r>
            <a:endParaRPr lang="en-US" dirty="0"/>
          </a:p>
        </p:txBody>
      </p:sp>
      <p:sp>
        <p:nvSpPr>
          <p:cNvPr id="4" name="Content Placeholder 3"/>
          <p:cNvSpPr>
            <a:spLocks noGrp="1"/>
          </p:cNvSpPr>
          <p:nvPr>
            <p:ph sz="half" idx="2"/>
          </p:nvPr>
        </p:nvSpPr>
        <p:spPr>
          <a:xfrm>
            <a:off x="5257800" y="2133600"/>
            <a:ext cx="3675888" cy="3657600"/>
          </a:xfrm>
        </p:spPr>
        <p:txBody>
          <a:bodyPr>
            <a:normAutofit/>
          </a:bodyPr>
          <a:lstStyle/>
          <a:p>
            <a:r>
              <a:rPr lang="en-US" dirty="0" smtClean="0"/>
              <a:t>CDEV AAS graduates  have completed a minimum of 65 observation and 140 field experience hours, at multiple sites within the community. </a:t>
            </a:r>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POLL_EMBED_ID" val="4d088db2-8efb-4adb-a002-22fcef731423"/>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339</TotalTime>
  <Words>851</Words>
  <Application>Microsoft Office PowerPoint</Application>
  <PresentationFormat>On-screen Show (4:3)</PresentationFormat>
  <Paragraphs>123</Paragraphs>
  <Slides>22</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Aparajita</vt:lpstr>
      <vt:lpstr>Baskerville Old Face</vt:lpstr>
      <vt:lpstr>Calibri</vt:lpstr>
      <vt:lpstr>Comic Sans MS</vt:lpstr>
      <vt:lpstr>Gill Sans MT</vt:lpstr>
      <vt:lpstr>Verdana</vt:lpstr>
      <vt:lpstr>Wingdings</vt:lpstr>
      <vt:lpstr>Wingdings 2</vt:lpstr>
      <vt:lpstr>Solstice</vt:lpstr>
      <vt:lpstr>Tandem Preparation of Early Childhood Education Teachers</vt:lpstr>
      <vt:lpstr>Session Objectives </vt:lpstr>
      <vt:lpstr>PowerPoint Presentation</vt:lpstr>
      <vt:lpstr>Joliet Junior College </vt:lpstr>
      <vt:lpstr>JJC CDEV Enrollment </vt:lpstr>
      <vt:lpstr>Joliet Junior College  </vt:lpstr>
      <vt:lpstr>Barriers and Threats</vt:lpstr>
      <vt:lpstr>Improvement Foci </vt:lpstr>
      <vt:lpstr>Shared Responsibility Mindset  </vt:lpstr>
      <vt:lpstr>Teacher Preparation Partnerships</vt:lpstr>
      <vt:lpstr>Student- Graduate Competency</vt:lpstr>
      <vt:lpstr>Student- Graduate Competency</vt:lpstr>
      <vt:lpstr>CDEV Program Improvement Tasks  </vt:lpstr>
      <vt:lpstr>Curriculum Mapping Courses </vt:lpstr>
      <vt:lpstr>Teaching Experience Feedback </vt:lpstr>
      <vt:lpstr>Faculty Observation </vt:lpstr>
      <vt:lpstr>Student Peer Review </vt:lpstr>
      <vt:lpstr>Student Graduate Competency</vt:lpstr>
      <vt:lpstr>Cooperating Teacher Mentors </vt:lpstr>
      <vt:lpstr>Next Steps </vt:lpstr>
      <vt:lpstr>Preparing Exceptional Teachers </vt:lpstr>
      <vt:lpstr>Many thanks to the JJC CDEV and EDUC students, and the children and staff of the JJC Early Childhood Center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Tandem Preparation of Early Childhood Education Teachers</dc:title>
  <dc:creator>Melissa</dc:creator>
  <cp:lastModifiedBy>Szymczak, Melissa</cp:lastModifiedBy>
  <cp:revision>39</cp:revision>
  <dcterms:created xsi:type="dcterms:W3CDTF">2016-04-10T18:51:38Z</dcterms:created>
  <dcterms:modified xsi:type="dcterms:W3CDTF">2016-04-11T14:36:24Z</dcterms:modified>
</cp:coreProperties>
</file>