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4"/>
  </p:notesMasterIdLst>
  <p:sldIdLst>
    <p:sldId id="299" r:id="rId2"/>
    <p:sldId id="281" r:id="rId3"/>
    <p:sldId id="316" r:id="rId4"/>
    <p:sldId id="258" r:id="rId5"/>
    <p:sldId id="277" r:id="rId6"/>
    <p:sldId id="314" r:id="rId7"/>
    <p:sldId id="272" r:id="rId8"/>
    <p:sldId id="273" r:id="rId9"/>
    <p:sldId id="291" r:id="rId10"/>
    <p:sldId id="320" r:id="rId11"/>
    <p:sldId id="315" r:id="rId12"/>
    <p:sldId id="321" r:id="rId13"/>
    <p:sldId id="317" r:id="rId14"/>
    <p:sldId id="298" r:id="rId15"/>
    <p:sldId id="274" r:id="rId16"/>
    <p:sldId id="318" r:id="rId17"/>
    <p:sldId id="313" r:id="rId18"/>
    <p:sldId id="284" r:id="rId19"/>
    <p:sldId id="319" r:id="rId20"/>
    <p:sldId id="269" r:id="rId21"/>
    <p:sldId id="264" r:id="rId22"/>
    <p:sldId id="289"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79A4"/>
    <a:srgbClr val="66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21" autoAdjust="0"/>
    <p:restoredTop sz="94014" autoAdjust="0"/>
  </p:normalViewPr>
  <p:slideViewPr>
    <p:cSldViewPr>
      <p:cViewPr varScale="1">
        <p:scale>
          <a:sx n="64" d="100"/>
          <a:sy n="64" d="100"/>
        </p:scale>
        <p:origin x="1368" y="3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2112" y="4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454895-FC74-4EB8-9F5C-68EC204CA666}" type="doc">
      <dgm:prSet loTypeId="urn:microsoft.com/office/officeart/2005/8/layout/radial3" loCatId="cycle" qsTypeId="urn:microsoft.com/office/officeart/2005/8/quickstyle/simple2" qsCatId="simple" csTypeId="urn:microsoft.com/office/officeart/2005/8/colors/accent0_2" csCatId="mainScheme" phldr="1"/>
      <dgm:spPr/>
      <dgm:t>
        <a:bodyPr/>
        <a:lstStyle/>
        <a:p>
          <a:endParaRPr lang="en-US"/>
        </a:p>
      </dgm:t>
    </dgm:pt>
    <dgm:pt modelId="{091C60AF-8945-465A-BA26-1608FCC87A02}">
      <dgm:prSet phldrT="[Text]"/>
      <dgm:spPr/>
      <dgm:t>
        <a:bodyPr/>
        <a:lstStyle/>
        <a:p>
          <a:r>
            <a:rPr lang="en-US" dirty="0"/>
            <a:t>Teacher Bias</a:t>
          </a:r>
        </a:p>
      </dgm:t>
    </dgm:pt>
    <dgm:pt modelId="{084F139C-35CB-4477-90E6-49ECDEC9403C}" type="parTrans" cxnId="{58C86BA6-EDB7-413D-9844-524493D4F1E6}">
      <dgm:prSet/>
      <dgm:spPr/>
      <dgm:t>
        <a:bodyPr/>
        <a:lstStyle/>
        <a:p>
          <a:endParaRPr lang="en-US"/>
        </a:p>
      </dgm:t>
    </dgm:pt>
    <dgm:pt modelId="{EEFA4CB3-1BA9-4302-811C-6B4F8B15C949}" type="sibTrans" cxnId="{58C86BA6-EDB7-413D-9844-524493D4F1E6}">
      <dgm:prSet/>
      <dgm:spPr/>
      <dgm:t>
        <a:bodyPr/>
        <a:lstStyle/>
        <a:p>
          <a:endParaRPr lang="en-US"/>
        </a:p>
      </dgm:t>
    </dgm:pt>
    <dgm:pt modelId="{5EBCFAA7-C650-4A42-BCC3-0D1FC30DFB25}">
      <dgm:prSet phldrT="[Text]"/>
      <dgm:spPr/>
      <dgm:t>
        <a:bodyPr/>
        <a:lstStyle/>
        <a:p>
          <a:r>
            <a:rPr lang="en-US" dirty="0"/>
            <a:t>Child Development</a:t>
          </a:r>
        </a:p>
      </dgm:t>
    </dgm:pt>
    <dgm:pt modelId="{6A30366A-C3FC-40C5-BF19-0CBB05707A7B}" type="parTrans" cxnId="{93A0B5F8-6E73-41FF-9B9F-236E7D309C73}">
      <dgm:prSet/>
      <dgm:spPr/>
      <dgm:t>
        <a:bodyPr/>
        <a:lstStyle/>
        <a:p>
          <a:endParaRPr lang="en-US"/>
        </a:p>
      </dgm:t>
    </dgm:pt>
    <dgm:pt modelId="{CADF6A0A-E1A2-4739-B154-72FFC0BE8E0C}" type="sibTrans" cxnId="{93A0B5F8-6E73-41FF-9B9F-236E7D309C73}">
      <dgm:prSet/>
      <dgm:spPr/>
      <dgm:t>
        <a:bodyPr/>
        <a:lstStyle/>
        <a:p>
          <a:endParaRPr lang="en-US"/>
        </a:p>
      </dgm:t>
    </dgm:pt>
    <dgm:pt modelId="{349991CC-0350-48C3-A189-7971D413924C}">
      <dgm:prSet phldrT="[Text]"/>
      <dgm:spPr/>
      <dgm:t>
        <a:bodyPr/>
        <a:lstStyle/>
        <a:p>
          <a:r>
            <a:rPr lang="en-US" dirty="0"/>
            <a:t>Bias </a:t>
          </a:r>
        </a:p>
      </dgm:t>
    </dgm:pt>
    <dgm:pt modelId="{5481E9F6-8210-4F6C-BF27-086A3281F367}" type="parTrans" cxnId="{7E67ACD7-135F-40AC-A4D2-6AD0EBB66FFB}">
      <dgm:prSet/>
      <dgm:spPr/>
      <dgm:t>
        <a:bodyPr/>
        <a:lstStyle/>
        <a:p>
          <a:endParaRPr lang="en-US"/>
        </a:p>
      </dgm:t>
    </dgm:pt>
    <dgm:pt modelId="{A73911D0-60F1-40BC-AF33-8E72F517225B}" type="sibTrans" cxnId="{7E67ACD7-135F-40AC-A4D2-6AD0EBB66FFB}">
      <dgm:prSet/>
      <dgm:spPr/>
      <dgm:t>
        <a:bodyPr/>
        <a:lstStyle/>
        <a:p>
          <a:endParaRPr lang="en-US"/>
        </a:p>
      </dgm:t>
    </dgm:pt>
    <dgm:pt modelId="{850514E0-9F72-4A90-9BE3-3912BCD0BB27}">
      <dgm:prSet phldrT="[Text]"/>
      <dgm:spPr/>
      <dgm:t>
        <a:bodyPr/>
        <a:lstStyle/>
        <a:p>
          <a:r>
            <a:rPr lang="en-US" dirty="0"/>
            <a:t>Observational Assessment</a:t>
          </a:r>
        </a:p>
      </dgm:t>
    </dgm:pt>
    <dgm:pt modelId="{CDBC6CF0-A514-4BE9-BB30-36FA655CE27A}" type="parTrans" cxnId="{D82EF083-1D52-47F3-9386-ECED29A7012A}">
      <dgm:prSet/>
      <dgm:spPr/>
      <dgm:t>
        <a:bodyPr/>
        <a:lstStyle/>
        <a:p>
          <a:endParaRPr lang="en-US"/>
        </a:p>
      </dgm:t>
    </dgm:pt>
    <dgm:pt modelId="{F5886250-37C7-4BC7-88B6-85DBB16ACE34}" type="sibTrans" cxnId="{D82EF083-1D52-47F3-9386-ECED29A7012A}">
      <dgm:prSet/>
      <dgm:spPr/>
      <dgm:t>
        <a:bodyPr/>
        <a:lstStyle/>
        <a:p>
          <a:endParaRPr lang="en-US"/>
        </a:p>
      </dgm:t>
    </dgm:pt>
    <dgm:pt modelId="{82792EE9-D401-4E52-8FFB-A064D315BF11}" type="pres">
      <dgm:prSet presAssocID="{64454895-FC74-4EB8-9F5C-68EC204CA666}" presName="composite" presStyleCnt="0">
        <dgm:presLayoutVars>
          <dgm:chMax val="1"/>
          <dgm:dir/>
          <dgm:resizeHandles val="exact"/>
        </dgm:presLayoutVars>
      </dgm:prSet>
      <dgm:spPr/>
    </dgm:pt>
    <dgm:pt modelId="{402A1B65-92A7-4E5E-9B2A-24D94F347AD2}" type="pres">
      <dgm:prSet presAssocID="{64454895-FC74-4EB8-9F5C-68EC204CA666}" presName="radial" presStyleCnt="0">
        <dgm:presLayoutVars>
          <dgm:animLvl val="ctr"/>
        </dgm:presLayoutVars>
      </dgm:prSet>
      <dgm:spPr/>
    </dgm:pt>
    <dgm:pt modelId="{87CBC142-9C35-40F0-82B1-35A4F7196B9B}" type="pres">
      <dgm:prSet presAssocID="{091C60AF-8945-465A-BA26-1608FCC87A02}" presName="centerShape" presStyleLbl="vennNode1" presStyleIdx="0" presStyleCnt="4"/>
      <dgm:spPr/>
    </dgm:pt>
    <dgm:pt modelId="{DBB682C8-5BEF-4E7F-9990-423EE131989D}" type="pres">
      <dgm:prSet presAssocID="{5EBCFAA7-C650-4A42-BCC3-0D1FC30DFB25}" presName="node" presStyleLbl="vennNode1" presStyleIdx="1" presStyleCnt="4">
        <dgm:presLayoutVars>
          <dgm:bulletEnabled val="1"/>
        </dgm:presLayoutVars>
      </dgm:prSet>
      <dgm:spPr/>
    </dgm:pt>
    <dgm:pt modelId="{38F6D37C-E9A0-4DE7-8FF5-610EAEC9FC92}" type="pres">
      <dgm:prSet presAssocID="{349991CC-0350-48C3-A189-7971D413924C}" presName="node" presStyleLbl="vennNode1" presStyleIdx="2" presStyleCnt="4">
        <dgm:presLayoutVars>
          <dgm:bulletEnabled val="1"/>
        </dgm:presLayoutVars>
      </dgm:prSet>
      <dgm:spPr/>
    </dgm:pt>
    <dgm:pt modelId="{A2012A6E-0815-4BFC-993B-D6F99AD16FAB}" type="pres">
      <dgm:prSet presAssocID="{850514E0-9F72-4A90-9BE3-3912BCD0BB27}" presName="node" presStyleLbl="vennNode1" presStyleIdx="3" presStyleCnt="4">
        <dgm:presLayoutVars>
          <dgm:bulletEnabled val="1"/>
        </dgm:presLayoutVars>
      </dgm:prSet>
      <dgm:spPr/>
    </dgm:pt>
  </dgm:ptLst>
  <dgm:cxnLst>
    <dgm:cxn modelId="{A457104F-2A0E-445E-BA9D-AFA434A834EA}" type="presOf" srcId="{349991CC-0350-48C3-A189-7971D413924C}" destId="{38F6D37C-E9A0-4DE7-8FF5-610EAEC9FC92}" srcOrd="0" destOrd="0" presId="urn:microsoft.com/office/officeart/2005/8/layout/radial3"/>
    <dgm:cxn modelId="{BA76B93F-F7A2-4C44-8BDB-D1D24096E519}" type="presOf" srcId="{850514E0-9F72-4A90-9BE3-3912BCD0BB27}" destId="{A2012A6E-0815-4BFC-993B-D6F99AD16FAB}" srcOrd="0" destOrd="0" presId="urn:microsoft.com/office/officeart/2005/8/layout/radial3"/>
    <dgm:cxn modelId="{58C86BA6-EDB7-413D-9844-524493D4F1E6}" srcId="{64454895-FC74-4EB8-9F5C-68EC204CA666}" destId="{091C60AF-8945-465A-BA26-1608FCC87A02}" srcOrd="0" destOrd="0" parTransId="{084F139C-35CB-4477-90E6-49ECDEC9403C}" sibTransId="{EEFA4CB3-1BA9-4302-811C-6B4F8B15C949}"/>
    <dgm:cxn modelId="{03955C16-1AD4-462A-BE19-1C5D2EEB21D4}" type="presOf" srcId="{64454895-FC74-4EB8-9F5C-68EC204CA666}" destId="{82792EE9-D401-4E52-8FFB-A064D315BF11}" srcOrd="0" destOrd="0" presId="urn:microsoft.com/office/officeart/2005/8/layout/radial3"/>
    <dgm:cxn modelId="{7E67ACD7-135F-40AC-A4D2-6AD0EBB66FFB}" srcId="{091C60AF-8945-465A-BA26-1608FCC87A02}" destId="{349991CC-0350-48C3-A189-7971D413924C}" srcOrd="1" destOrd="0" parTransId="{5481E9F6-8210-4F6C-BF27-086A3281F367}" sibTransId="{A73911D0-60F1-40BC-AF33-8E72F517225B}"/>
    <dgm:cxn modelId="{93A0B5F8-6E73-41FF-9B9F-236E7D309C73}" srcId="{091C60AF-8945-465A-BA26-1608FCC87A02}" destId="{5EBCFAA7-C650-4A42-BCC3-0D1FC30DFB25}" srcOrd="0" destOrd="0" parTransId="{6A30366A-C3FC-40C5-BF19-0CBB05707A7B}" sibTransId="{CADF6A0A-E1A2-4739-B154-72FFC0BE8E0C}"/>
    <dgm:cxn modelId="{FD67A63A-2CDB-4862-85EE-936B0CA7FB40}" type="presOf" srcId="{5EBCFAA7-C650-4A42-BCC3-0D1FC30DFB25}" destId="{DBB682C8-5BEF-4E7F-9990-423EE131989D}" srcOrd="0" destOrd="0" presId="urn:microsoft.com/office/officeart/2005/8/layout/radial3"/>
    <dgm:cxn modelId="{D82EF083-1D52-47F3-9386-ECED29A7012A}" srcId="{091C60AF-8945-465A-BA26-1608FCC87A02}" destId="{850514E0-9F72-4A90-9BE3-3912BCD0BB27}" srcOrd="2" destOrd="0" parTransId="{CDBC6CF0-A514-4BE9-BB30-36FA655CE27A}" sibTransId="{F5886250-37C7-4BC7-88B6-85DBB16ACE34}"/>
    <dgm:cxn modelId="{A9EB4E23-597F-4249-A10A-534BDD50186D}" type="presOf" srcId="{091C60AF-8945-465A-BA26-1608FCC87A02}" destId="{87CBC142-9C35-40F0-82B1-35A4F7196B9B}" srcOrd="0" destOrd="0" presId="urn:microsoft.com/office/officeart/2005/8/layout/radial3"/>
    <dgm:cxn modelId="{4DA737A9-D9E8-4C3B-8CCC-FA563B53C5B4}" type="presParOf" srcId="{82792EE9-D401-4E52-8FFB-A064D315BF11}" destId="{402A1B65-92A7-4E5E-9B2A-24D94F347AD2}" srcOrd="0" destOrd="0" presId="urn:microsoft.com/office/officeart/2005/8/layout/radial3"/>
    <dgm:cxn modelId="{F6C88C8F-D2B3-410D-9F8F-F2542CE80BE9}" type="presParOf" srcId="{402A1B65-92A7-4E5E-9B2A-24D94F347AD2}" destId="{87CBC142-9C35-40F0-82B1-35A4F7196B9B}" srcOrd="0" destOrd="0" presId="urn:microsoft.com/office/officeart/2005/8/layout/radial3"/>
    <dgm:cxn modelId="{C98E5CE5-1EA6-49C1-9DEB-691C18FBE55E}" type="presParOf" srcId="{402A1B65-92A7-4E5E-9B2A-24D94F347AD2}" destId="{DBB682C8-5BEF-4E7F-9990-423EE131989D}" srcOrd="1" destOrd="0" presId="urn:microsoft.com/office/officeart/2005/8/layout/radial3"/>
    <dgm:cxn modelId="{0AB99E74-F990-464D-B2CE-BEF4ECC8C5EA}" type="presParOf" srcId="{402A1B65-92A7-4E5E-9B2A-24D94F347AD2}" destId="{38F6D37C-E9A0-4DE7-8FF5-610EAEC9FC92}" srcOrd="2" destOrd="0" presId="urn:microsoft.com/office/officeart/2005/8/layout/radial3"/>
    <dgm:cxn modelId="{88597E24-8050-47D8-A6E7-422E978055E2}" type="presParOf" srcId="{402A1B65-92A7-4E5E-9B2A-24D94F347AD2}" destId="{A2012A6E-0815-4BFC-993B-D6F99AD16FAB}" srcOrd="3" destOrd="0" presId="urn:microsoft.com/office/officeart/2005/8/layout/radial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BC142-9C35-40F0-82B1-35A4F7196B9B}">
      <dsp:nvSpPr>
        <dsp:cNvPr id="0" name=""/>
        <dsp:cNvSpPr/>
      </dsp:nvSpPr>
      <dsp:spPr>
        <a:xfrm>
          <a:off x="1152128" y="1189854"/>
          <a:ext cx="2496343" cy="2496343"/>
        </a:xfrm>
        <a:prstGeom prst="ellipse">
          <a:avLst/>
        </a:prstGeom>
        <a:solidFill>
          <a:schemeClr val="lt1">
            <a:alpha val="50000"/>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en-US" sz="3600" kern="1200" dirty="0"/>
            <a:t>Teacher Bias</a:t>
          </a:r>
        </a:p>
      </dsp:txBody>
      <dsp:txXfrm>
        <a:off x="1152128" y="1189854"/>
        <a:ext cx="2496343" cy="2496343"/>
      </dsp:txXfrm>
    </dsp:sp>
    <dsp:sp modelId="{DBB682C8-5BEF-4E7F-9990-423EE131989D}">
      <dsp:nvSpPr>
        <dsp:cNvPr id="0" name=""/>
        <dsp:cNvSpPr/>
      </dsp:nvSpPr>
      <dsp:spPr>
        <a:xfrm>
          <a:off x="1776214" y="189835"/>
          <a:ext cx="1248171" cy="1248171"/>
        </a:xfrm>
        <a:prstGeom prst="ellipse">
          <a:avLst/>
        </a:prstGeom>
        <a:solidFill>
          <a:schemeClr val="lt1">
            <a:alpha val="50000"/>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Child Development</a:t>
          </a:r>
        </a:p>
      </dsp:txBody>
      <dsp:txXfrm>
        <a:off x="1776214" y="189835"/>
        <a:ext cx="1248171" cy="1248171"/>
      </dsp:txXfrm>
    </dsp:sp>
    <dsp:sp modelId="{38F6D37C-E9A0-4DE7-8FF5-610EAEC9FC92}">
      <dsp:nvSpPr>
        <dsp:cNvPr id="0" name=""/>
        <dsp:cNvSpPr/>
      </dsp:nvSpPr>
      <dsp:spPr>
        <a:xfrm>
          <a:off x="3182730" y="2625992"/>
          <a:ext cx="1248171" cy="1248171"/>
        </a:xfrm>
        <a:prstGeom prst="ellipse">
          <a:avLst/>
        </a:prstGeom>
        <a:solidFill>
          <a:schemeClr val="lt1">
            <a:alpha val="50000"/>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Bias </a:t>
          </a:r>
        </a:p>
      </dsp:txBody>
      <dsp:txXfrm>
        <a:off x="3182730" y="2625992"/>
        <a:ext cx="1248171" cy="1248171"/>
      </dsp:txXfrm>
    </dsp:sp>
    <dsp:sp modelId="{A2012A6E-0815-4BFC-993B-D6F99AD16FAB}">
      <dsp:nvSpPr>
        <dsp:cNvPr id="0" name=""/>
        <dsp:cNvSpPr/>
      </dsp:nvSpPr>
      <dsp:spPr>
        <a:xfrm>
          <a:off x="369697" y="2625992"/>
          <a:ext cx="1248171" cy="1248171"/>
        </a:xfrm>
        <a:prstGeom prst="ellipse">
          <a:avLst/>
        </a:prstGeom>
        <a:solidFill>
          <a:schemeClr val="lt1">
            <a:alpha val="50000"/>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dirty="0"/>
            <a:t>Observational Assessment</a:t>
          </a:r>
        </a:p>
      </dsp:txBody>
      <dsp:txXfrm>
        <a:off x="369697" y="2625992"/>
        <a:ext cx="1248171" cy="1248171"/>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0B4402-2613-4519-A981-D6114149D5AF}"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E658DF-DF4C-4130-9D83-34AFB5E7BA63}" type="slidenum">
              <a:rPr lang="en-US"/>
              <a:pPr/>
              <a:t>1</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C92F70-E2B0-4C9C-9F77-433FA8E8181D}" type="slidenum">
              <a:rPr lang="en-US"/>
              <a:pPr/>
              <a:t>15</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pPr marL="228600" indent="-228600">
              <a:lnSpc>
                <a:spcPct val="90000"/>
              </a:lnSpc>
            </a:pPr>
            <a:endParaRPr lang="en-US" sz="10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0B4402-2613-4519-A981-D6114149D5AF}" type="slidenum">
              <a:rPr lang="en-US" smtClean="0"/>
              <a:pPr/>
              <a:t>16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364E6B-B9E9-4E90-A96A-5429C62CE2CF}" type="slidenum">
              <a:rPr lang="en-US"/>
              <a:pPr/>
              <a:t>17</a:t>
            </a:fld>
            <a:endParaRPr lang="en-US"/>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8E3CAB-87C4-416A-8D22-715391257EF4}" type="slidenum">
              <a:rPr lang="en-US"/>
              <a:pPr/>
              <a:t>18</a:t>
            </a:fld>
            <a:endParaRPr 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dirty="0">
              <a:latin typeface="Trebuchet MS"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US" sz="1200" kern="1200" dirty="0">
                <a:solidFill>
                  <a:schemeClr val="tx1"/>
                </a:solidFill>
                <a:latin typeface="Arial" charset="0"/>
                <a:ea typeface="+mn-ea"/>
                <a:cs typeface="Arial" charset="0"/>
              </a:rPr>
              <a:t>Under the heading “Observation” the actual observation with no opinion or interpretation is documented. Very precise words are used to describe the observation.</a:t>
            </a:r>
          </a:p>
          <a:p>
            <a:pPr lvl="0"/>
            <a:r>
              <a:rPr lang="en-US" sz="1200" kern="1200" dirty="0">
                <a:solidFill>
                  <a:schemeClr val="tx1"/>
                </a:solidFill>
                <a:latin typeface="Arial" charset="0"/>
                <a:ea typeface="+mn-ea"/>
                <a:cs typeface="Arial" charset="0"/>
              </a:rPr>
              <a:t>Under the heading “Interpretation” the child’s learning is described.</a:t>
            </a:r>
          </a:p>
          <a:p>
            <a:pPr lvl="0"/>
            <a:r>
              <a:rPr lang="en-US" sz="1200" kern="1200" dirty="0">
                <a:solidFill>
                  <a:schemeClr val="tx1"/>
                </a:solidFill>
                <a:latin typeface="Arial" charset="0"/>
                <a:ea typeface="+mn-ea"/>
                <a:cs typeface="Arial" charset="0"/>
              </a:rPr>
              <a:t>Under the heading “Opinion” the teacher’s opinion of what is learned or what needs to be learned by the child is described. This is the heading where the teacher has freedom to document opinion. </a:t>
            </a:r>
          </a:p>
          <a:p>
            <a:endParaRPr lang="en-US" dirty="0"/>
          </a:p>
        </p:txBody>
      </p:sp>
      <p:sp>
        <p:nvSpPr>
          <p:cNvPr id="4" name="Slide Number Placeholder 3"/>
          <p:cNvSpPr>
            <a:spLocks noGrp="1"/>
          </p:cNvSpPr>
          <p:nvPr>
            <p:ph type="sldNum" sz="quarter" idx="10"/>
          </p:nvPr>
        </p:nvSpPr>
        <p:spPr/>
        <p:txBody>
          <a:bodyPr/>
          <a:lstStyle/>
          <a:p>
            <a:fld id="{C80B4402-2613-4519-A981-D6114149D5AF}" type="slidenum">
              <a:rPr lang="en-US" smtClean="0"/>
              <a:pPr/>
              <a:t>19</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7A95F-2478-45E0-8E9E-9F03F8E9D99A}" type="slidenum">
              <a:rPr lang="en-US"/>
              <a:pPr/>
              <a:t>20</a:t>
            </a:fld>
            <a:endParaRPr lang="en-US"/>
          </a:p>
        </p:txBody>
      </p:sp>
      <p:sp>
        <p:nvSpPr>
          <p:cNvPr id="113666" name="Rectangle 2"/>
          <p:cNvSpPr>
            <a:spLocks noGrp="1" noRot="1" noChangeAspec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C991FA-7CD1-49C9-B0C3-F33ACD2F8D19}" type="slidenum">
              <a:rPr lang="en-US"/>
              <a:pPr/>
              <a:t>21</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65BBAA-E133-474C-B9D4-050074CB11FE}" type="slidenum">
              <a:rPr lang="en-US"/>
              <a:pPr/>
              <a:t>22</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E0C58A-0C88-4FCF-B548-1FB90C0F159B}" type="slidenum">
              <a:rPr lang="en-US"/>
              <a:pPr/>
              <a:t>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Effective Teaching:</a:t>
            </a:r>
            <a:r>
              <a:rPr lang="en-US" baseline="0" dirty="0"/>
              <a:t> teaching with out bias can be more effective</a:t>
            </a:r>
          </a:p>
          <a:p>
            <a:r>
              <a:rPr lang="en-US" baseline="0" dirty="0"/>
              <a:t>New kind of assessment: Assessment with out bias can alleviate  stress on learners and teachers</a:t>
            </a:r>
          </a:p>
          <a:p>
            <a:r>
              <a:rPr lang="en-US" dirty="0"/>
              <a:t>Personal Interest in Bias: Learning how to be effective with bias can help elevate own skills</a:t>
            </a:r>
          </a:p>
        </p:txBody>
      </p:sp>
      <p:sp>
        <p:nvSpPr>
          <p:cNvPr id="4" name="Slide Number Placeholder 3"/>
          <p:cNvSpPr>
            <a:spLocks noGrp="1"/>
          </p:cNvSpPr>
          <p:nvPr>
            <p:ph type="sldNum" sz="quarter" idx="10"/>
          </p:nvPr>
        </p:nvSpPr>
        <p:spPr/>
        <p:txBody>
          <a:bodyPr/>
          <a:lstStyle/>
          <a:p>
            <a:fld id="{C80B4402-2613-4519-A981-D6114149D5A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0BD66A-D423-41D4-B49B-60BF9814BF57}" type="slidenum">
              <a:rPr lang="en-US"/>
              <a:pPr/>
              <a:t>4</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A4B84A-1A78-4FFD-97D9-79B68FE6CC45}" type="slidenum">
              <a:rPr lang="en-US"/>
              <a:pPr/>
              <a:t>5</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ECF98C-7615-4FD7-92BB-F6D23DB4003B}" type="slidenum">
              <a:rPr lang="en-US"/>
              <a:pPr/>
              <a:t>7</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1C4DC1-AE0A-4FB6-AC37-92B486FF0738}" type="slidenum">
              <a:rPr lang="en-US"/>
              <a:pPr/>
              <a:t>8</a:t>
            </a:fld>
            <a:endParaRPr 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F86F6D-358C-4E8B-990E-DF01829B0DC2}" type="slidenum">
              <a:rPr lang="en-US"/>
              <a:pPr/>
              <a:t>9</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dirty="0"/>
          </a:p>
          <a:p>
            <a:endParaRPr lang="en-US" dirty="0"/>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3F736-FC84-4CEC-9A02-D3E01CC155D0}" type="slidenum">
              <a:rPr lang="en-US"/>
              <a:pPr/>
              <a:t>14</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60418" name="Group 2"/>
          <p:cNvGrpSpPr>
            <a:grpSpLocks/>
          </p:cNvGrpSpPr>
          <p:nvPr/>
        </p:nvGrpSpPr>
        <p:grpSpPr bwMode="auto">
          <a:xfrm>
            <a:off x="-498475" y="1311275"/>
            <a:ext cx="10429875" cy="5908675"/>
            <a:chOff x="-313" y="824"/>
            <a:chExt cx="6570" cy="3722"/>
          </a:xfrm>
        </p:grpSpPr>
        <p:sp>
          <p:nvSpPr>
            <p:cNvPr id="60419"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0"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1"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2"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3"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4"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5"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p>
          </p:txBody>
        </p:sp>
        <p:sp>
          <p:nvSpPr>
            <p:cNvPr id="60426"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US"/>
            </a:p>
          </p:txBody>
        </p:sp>
        <p:sp>
          <p:nvSpPr>
            <p:cNvPr id="60427"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US"/>
            </a:p>
          </p:txBody>
        </p:sp>
        <p:sp>
          <p:nvSpPr>
            <p:cNvPr id="60428"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US"/>
            </a:p>
          </p:txBody>
        </p:sp>
        <p:sp>
          <p:nvSpPr>
            <p:cNvPr id="60429"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p>
          </p:txBody>
        </p:sp>
        <p:sp>
          <p:nvSpPr>
            <p:cNvPr id="60430"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US"/>
            </a:p>
          </p:txBody>
        </p:sp>
        <p:sp>
          <p:nvSpPr>
            <p:cNvPr id="60431"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US"/>
            </a:p>
          </p:txBody>
        </p:sp>
        <p:sp>
          <p:nvSpPr>
            <p:cNvPr id="60432"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US"/>
            </a:p>
          </p:txBody>
        </p:sp>
        <p:sp>
          <p:nvSpPr>
            <p:cNvPr id="60433"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a:p>
          </p:txBody>
        </p:sp>
        <p:sp>
          <p:nvSpPr>
            <p:cNvPr id="60434"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a:p>
          </p:txBody>
        </p:sp>
        <p:sp>
          <p:nvSpPr>
            <p:cNvPr id="60435"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US"/>
            </a:p>
          </p:txBody>
        </p:sp>
        <p:sp>
          <p:nvSpPr>
            <p:cNvPr id="60436"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a:p>
          </p:txBody>
        </p:sp>
        <p:sp>
          <p:nvSpPr>
            <p:cNvPr id="60437"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a:p>
          </p:txBody>
        </p:sp>
        <p:sp>
          <p:nvSpPr>
            <p:cNvPr id="60438"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US"/>
            </a:p>
          </p:txBody>
        </p:sp>
        <p:sp>
          <p:nvSpPr>
            <p:cNvPr id="60439"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US"/>
            </a:p>
          </p:txBody>
        </p:sp>
        <p:sp>
          <p:nvSpPr>
            <p:cNvPr id="60440"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US"/>
            </a:p>
          </p:txBody>
        </p:sp>
        <p:sp>
          <p:nvSpPr>
            <p:cNvPr id="60441"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p>
          </p:txBody>
        </p:sp>
        <p:sp>
          <p:nvSpPr>
            <p:cNvPr id="60442"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p>
          </p:txBody>
        </p:sp>
        <p:sp>
          <p:nvSpPr>
            <p:cNvPr id="60443"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p>
          </p:txBody>
        </p:sp>
        <p:sp>
          <p:nvSpPr>
            <p:cNvPr id="60444"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p>
          </p:txBody>
        </p:sp>
        <p:sp>
          <p:nvSpPr>
            <p:cNvPr id="60445"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US"/>
            </a:p>
          </p:txBody>
        </p:sp>
        <p:sp>
          <p:nvSpPr>
            <p:cNvPr id="60446"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a:p>
          </p:txBody>
        </p:sp>
        <p:sp>
          <p:nvSpPr>
            <p:cNvPr id="60447"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a:p>
          </p:txBody>
        </p:sp>
        <p:sp>
          <p:nvSpPr>
            <p:cNvPr id="60448"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p>
          </p:txBody>
        </p:sp>
        <p:sp>
          <p:nvSpPr>
            <p:cNvPr id="60449"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US"/>
            </a:p>
          </p:txBody>
        </p:sp>
        <p:sp>
          <p:nvSpPr>
            <p:cNvPr id="60450"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US"/>
            </a:p>
          </p:txBody>
        </p:sp>
        <p:sp>
          <p:nvSpPr>
            <p:cNvPr id="60451"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52"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53"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54"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55"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56"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57"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58"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459"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0"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61"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2"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3"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464"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5"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6"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7"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68"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60469"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60470"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71"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472"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473"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474"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75"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76"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77"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78"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79"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80"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81"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82"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83"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484"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485"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86"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487"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488"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489"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0"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1"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2"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3"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494"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5"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6"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7"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498"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499"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00"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01"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02"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03"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04"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05"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06"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07"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08"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509"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510"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1"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2"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3"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4"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5"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6"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7"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8"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19"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20"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521"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522"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60523"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60524"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25"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60526"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527"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28"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29"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30"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31"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32"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33"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34"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35"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36"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37"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38"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39"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540"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541"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60542"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43"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44"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45"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46"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47"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48"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49"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50"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51"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52"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53"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554"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55"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56"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57"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58"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59"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60560"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61"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62"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63"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64"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65"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66"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67"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60568"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69"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0"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1"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2"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3"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4"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5"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6"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7"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8"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79"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0"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1"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2"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3"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4"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60585"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60586"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87"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588"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89"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0"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1"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2"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3"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4"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5"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6"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597"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598"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599"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0"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1"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2"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3"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4"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5"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60606"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7"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8"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60609"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60610"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60611"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60612"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13"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14"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60615"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60616"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17"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18"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60619"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0"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1"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sp>
          <p:nvSpPr>
            <p:cNvPr id="60622"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3"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4"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5"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6"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27"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60628"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endParaRPr lang="en-US"/>
            </a:p>
          </p:txBody>
        </p:sp>
        <p:sp>
          <p:nvSpPr>
            <p:cNvPr id="60629"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endParaRPr lang="en-US"/>
            </a:p>
          </p:txBody>
        </p:sp>
        <p:sp>
          <p:nvSpPr>
            <p:cNvPr id="60630"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60631"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60632"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60633"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endParaRPr lang="en-US"/>
            </a:p>
          </p:txBody>
        </p:sp>
      </p:grpSp>
      <p:sp>
        <p:nvSpPr>
          <p:cNvPr id="60634" name="Rectangle 218"/>
          <p:cNvSpPr>
            <a:spLocks noGrp="1" noChangeArrowheads="1"/>
          </p:cNvSpPr>
          <p:nvPr>
            <p:ph type="ctrTitle" sz="quarter"/>
          </p:nvPr>
        </p:nvSpPr>
        <p:spPr>
          <a:xfrm>
            <a:off x="685800" y="1844675"/>
            <a:ext cx="7772400" cy="1736725"/>
          </a:xfrm>
        </p:spPr>
        <p:txBody>
          <a:bodyPr anchor="b" anchorCtr="1"/>
          <a:lstStyle>
            <a:lvl1pPr>
              <a:defRPr sz="5400">
                <a:effectLst/>
                <a:latin typeface="Times New Roman" pitchFamily="18" charset="0"/>
              </a:defRPr>
            </a:lvl1pPr>
          </a:lstStyle>
          <a:p>
            <a:r>
              <a:rPr lang="en-US"/>
              <a:t>Click to edit Master title style</a:t>
            </a:r>
          </a:p>
        </p:txBody>
      </p:sp>
      <p:sp>
        <p:nvSpPr>
          <p:cNvPr id="60635"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effectLst/>
                <a:latin typeface="Times New Roman" pitchFamily="18" charset="0"/>
              </a:defRPr>
            </a:lvl1pPr>
          </a:lstStyle>
          <a:p>
            <a:r>
              <a:rPr lang="en-US"/>
              <a:t>Click to edit Master subtitle style</a:t>
            </a:r>
          </a:p>
        </p:txBody>
      </p:sp>
      <p:sp>
        <p:nvSpPr>
          <p:cNvPr id="60636" name="Rectangle 220"/>
          <p:cNvSpPr>
            <a:spLocks noGrp="1" noChangeArrowheads="1"/>
          </p:cNvSpPr>
          <p:nvPr>
            <p:ph type="dt" sz="quarter" idx="2"/>
          </p:nvPr>
        </p:nvSpPr>
        <p:spPr/>
        <p:txBody>
          <a:bodyPr/>
          <a:lstStyle>
            <a:lvl1pPr>
              <a:defRPr/>
            </a:lvl1pPr>
          </a:lstStyle>
          <a:p>
            <a:endParaRPr lang="en-US"/>
          </a:p>
        </p:txBody>
      </p:sp>
      <p:sp>
        <p:nvSpPr>
          <p:cNvPr id="60637" name="Rectangle 221"/>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60638" name="Rectangle 222"/>
          <p:cNvSpPr>
            <a:spLocks noGrp="1" noChangeArrowheads="1"/>
          </p:cNvSpPr>
          <p:nvPr>
            <p:ph type="sldNum" sz="quarter" idx="4"/>
          </p:nvPr>
        </p:nvSpPr>
        <p:spPr/>
        <p:txBody>
          <a:bodyPr/>
          <a:lstStyle>
            <a:lvl1pPr>
              <a:defRPr/>
            </a:lvl1pPr>
          </a:lstStyle>
          <a:p>
            <a:r>
              <a:rPr lang="en-US"/>
              <a:t>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41F175A7-479B-4EA2-865B-BD2C1BF463B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952DB8C2-A85A-48DA-9967-FA76C79CA366}"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43350"/>
            <a:ext cx="4038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43350"/>
            <a:ext cx="4038600" cy="2190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a:xfrm>
            <a:off x="6553200" y="6243638"/>
            <a:ext cx="2133600" cy="457200"/>
          </a:xfrm>
        </p:spPr>
        <p:txBody>
          <a:bodyPr/>
          <a:lstStyle>
            <a:lvl1pPr>
              <a:defRPr/>
            </a:lvl1pPr>
          </a:lstStyle>
          <a:p>
            <a:fld id="{914E7FC5-40A4-4AB5-8F97-42E45A60F9D7}" type="slidenum">
              <a:rPr lang="en-US"/>
              <a:pPr/>
              <a:t>‹#›</a:t>
            </a:fld>
            <a:endParaRPr lang="en-US"/>
          </a:p>
        </p:txBody>
      </p:sp>
      <p:sp>
        <p:nvSpPr>
          <p:cNvPr id="8" name="Date Placeholder 7"/>
          <p:cNvSpPr>
            <a:spLocks noGrp="1"/>
          </p:cNvSpPr>
          <p:nvPr>
            <p:ph type="dt" sz="half" idx="11"/>
          </p:nvPr>
        </p:nvSpPr>
        <p:spPr>
          <a:xfrm>
            <a:off x="457200" y="6243638"/>
            <a:ext cx="2133600" cy="457200"/>
          </a:xfrm>
        </p:spPr>
        <p:txBody>
          <a:bodyPr/>
          <a:lstStyle>
            <a:lvl1pPr>
              <a:defRPr/>
            </a:lvl1pPr>
          </a:lstStyle>
          <a:p>
            <a:endParaRPr lang="en-US"/>
          </a:p>
        </p:txBody>
      </p:sp>
      <p:sp>
        <p:nvSpPr>
          <p:cNvPr id="9" name="Footer Placeholder 8"/>
          <p:cNvSpPr>
            <a:spLocks noGrp="1"/>
          </p:cNvSpPr>
          <p:nvPr>
            <p:ph type="ftr" sz="quarter" idx="12"/>
          </p:nvPr>
        </p:nvSpPr>
        <p:spPr>
          <a:xfrm>
            <a:off x="3124200" y="6243638"/>
            <a:ext cx="2895600" cy="45720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lvl1pPr>
              <a:defRPr/>
            </a:lvl1pPr>
          </a:lstStyle>
          <a:p>
            <a:fld id="{2FAB9970-39CC-4EE0-AF45-C0CD5F2D3D15}"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3"/>
          <p:cNvSpPr>
            <a:spLocks noGrp="1"/>
          </p:cNvSpPr>
          <p:nvPr>
            <p:ph type="sldNum" sz="quarter" idx="10"/>
          </p:nvPr>
        </p:nvSpPr>
        <p:spPr/>
        <p:txBody>
          <a:bodyPr/>
          <a:lstStyle>
            <a:lvl1pPr>
              <a:defRPr/>
            </a:lvl1pPr>
          </a:lstStyle>
          <a:p>
            <a:fld id="{515081C9-3B0C-4811-A165-42E15CC7EA64}" type="slidenum">
              <a:rPr lang="en-US"/>
              <a:pPr/>
              <a:t>‹#›</a:t>
            </a:fld>
            <a:endParaRPr lang="en-US"/>
          </a:p>
        </p:txBody>
      </p:sp>
      <p:sp>
        <p:nvSpPr>
          <p:cNvPr id="5" name="Date Placeholder 4"/>
          <p:cNvSpPr>
            <a:spLocks noGrp="1"/>
          </p:cNvSpPr>
          <p:nvPr>
            <p:ph type="dt" sz="half" idx="11"/>
          </p:nvPr>
        </p:nvSpPr>
        <p:spPr/>
        <p:txBody>
          <a:bodyPr/>
          <a:lstStyle>
            <a:lvl1pPr>
              <a:defRPr/>
            </a:lvl1pPr>
          </a:lstStyle>
          <a:p>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0"/>
          </p:nvPr>
        </p:nvSpPr>
        <p:spPr/>
        <p:txBody>
          <a:bodyPr/>
          <a:lstStyle>
            <a:lvl1pPr>
              <a:defRPr/>
            </a:lvl1pPr>
          </a:lstStyle>
          <a:p>
            <a:fld id="{446C83BE-E4A5-45B5-A161-1A39068EB1D7}"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0"/>
          </p:nvPr>
        </p:nvSpPr>
        <p:spPr/>
        <p:txBody>
          <a:bodyPr/>
          <a:lstStyle>
            <a:lvl1pPr>
              <a:defRPr/>
            </a:lvl1pPr>
          </a:lstStyle>
          <a:p>
            <a:fld id="{A1270882-1001-4C5F-9F8A-1749C45A82FE}" type="slidenum">
              <a:rPr lang="en-US"/>
              <a:pPr/>
              <a:t>‹#›</a:t>
            </a:fld>
            <a:endParaRPr lang="en-US"/>
          </a:p>
        </p:txBody>
      </p:sp>
      <p:sp>
        <p:nvSpPr>
          <p:cNvPr id="8" name="Date Placeholder 7"/>
          <p:cNvSpPr>
            <a:spLocks noGrp="1"/>
          </p:cNvSpPr>
          <p:nvPr>
            <p:ph type="dt" sz="half" idx="11"/>
          </p:nvPr>
        </p:nvSpPr>
        <p:spPr/>
        <p:txBody>
          <a:bodyPr/>
          <a:lstStyle>
            <a:lvl1pPr>
              <a:defRPr/>
            </a:lvl1pPr>
          </a:lstStyle>
          <a:p>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lvl1pPr>
              <a:defRPr/>
            </a:lvl1pPr>
          </a:lstStyle>
          <a:p>
            <a:fld id="{8AE8405B-5067-480E-8244-77BF5FA9497D}" type="slidenum">
              <a:rPr lang="en-US"/>
              <a:pPr/>
              <a:t>‹#›</a:t>
            </a:fld>
            <a:endParaRPr lang="en-US"/>
          </a:p>
        </p:txBody>
      </p:sp>
      <p:sp>
        <p:nvSpPr>
          <p:cNvPr id="4" name="Date Placeholder 3"/>
          <p:cNvSpPr>
            <a:spLocks noGrp="1"/>
          </p:cNvSpPr>
          <p:nvPr>
            <p:ph type="dt" sz="half" idx="11"/>
          </p:nvPr>
        </p:nvSpPr>
        <p:spPr/>
        <p:txBody>
          <a:bodyPr/>
          <a:lstStyle>
            <a:lvl1pPr>
              <a:defRPr/>
            </a:lvl1pPr>
          </a:lstStyle>
          <a:p>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094AADC2-10D0-40E0-B562-5657D0689028}" type="slidenum">
              <a:rPr lang="en-US"/>
              <a:pPr/>
              <a:t>‹#›</a:t>
            </a:fld>
            <a:endParaRPr lang="en-US"/>
          </a:p>
        </p:txBody>
      </p:sp>
      <p:sp>
        <p:nvSpPr>
          <p:cNvPr id="3" name="Date Placeholder 2"/>
          <p:cNvSpPr>
            <a:spLocks noGrp="1"/>
          </p:cNvSpPr>
          <p:nvPr>
            <p:ph type="dt" sz="half" idx="11"/>
          </p:nvPr>
        </p:nvSpPr>
        <p:spPr/>
        <p:txBody>
          <a:bodyPr/>
          <a:lstStyle>
            <a:lvl1pPr>
              <a:defRPr/>
            </a:lvl1pPr>
          </a:lstStyle>
          <a:p>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5EC5E965-2B20-4088-B253-20CC0128111E}"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lvl1pPr>
              <a:defRPr/>
            </a:lvl1pPr>
          </a:lstStyle>
          <a:p>
            <a:fld id="{76717D16-B6E1-40E1-AF1C-D84323AA484E}" type="slidenum">
              <a:rPr lang="en-US"/>
              <a:pPr/>
              <a:t>‹#›</a:t>
            </a:fld>
            <a:endParaRPr lang="en-US"/>
          </a:p>
        </p:txBody>
      </p:sp>
      <p:sp>
        <p:nvSpPr>
          <p:cNvPr id="6" name="Date Placeholder 5"/>
          <p:cNvSpPr>
            <a:spLocks noGrp="1"/>
          </p:cNvSpPr>
          <p:nvPr>
            <p:ph type="dt" sz="half" idx="11"/>
          </p:nvPr>
        </p:nvSpPr>
        <p:spPr/>
        <p:txBody>
          <a:bodyPr/>
          <a:lstStyle>
            <a:lvl1pPr>
              <a:defRPr/>
            </a:lvl1pPr>
          </a:lstStyle>
          <a:p>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59394" name="Group 2"/>
          <p:cNvGrpSpPr>
            <a:grpSpLocks/>
          </p:cNvGrpSpPr>
          <p:nvPr/>
        </p:nvGrpSpPr>
        <p:grpSpPr bwMode="auto">
          <a:xfrm>
            <a:off x="-496888" y="1308100"/>
            <a:ext cx="10429876" cy="5908675"/>
            <a:chOff x="-313" y="824"/>
            <a:chExt cx="6570" cy="3722"/>
          </a:xfrm>
        </p:grpSpPr>
        <p:sp>
          <p:nvSpPr>
            <p:cNvPr id="5939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39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39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39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39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09" name="Rectangle 17"/>
            <p:cNvSpPr>
              <a:spLocks noChangeArrowheads="1"/>
            </p:cNvSpPr>
            <p:nvPr userDrawn="1"/>
          </p:nvSpPr>
          <p:spPr bwMode="hidden">
            <a:xfrm rot="18603245" flipV="1">
              <a:off x="4052" y="3504"/>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a:effectLst>
                  <a:outerShdw blurRad="38100" dist="38100" dir="2700000" algn="tl">
                    <a:srgbClr val="000000"/>
                  </a:outerShdw>
                </a:effectLst>
              </a:endParaRPr>
            </a:p>
          </p:txBody>
        </p:sp>
        <p:sp>
          <p:nvSpPr>
            <p:cNvPr id="59410"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endParaRPr lang="en-US">
                <a:effectLst>
                  <a:outerShdw blurRad="38100" dist="38100" dir="2700000" algn="tl">
                    <a:srgbClr val="000000"/>
                  </a:outerShdw>
                </a:effectLst>
              </a:endParaRPr>
            </a:p>
          </p:txBody>
        </p:sp>
        <p:sp>
          <p:nvSpPr>
            <p:cNvPr id="5941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1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1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2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2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endParaRPr lang="en-US">
                <a:effectLst>
                  <a:outerShdw blurRad="38100" dist="38100" dir="2700000" algn="tl">
                    <a:srgbClr val="000000"/>
                  </a:outerShdw>
                </a:effectLst>
              </a:endParaRPr>
            </a:p>
          </p:txBody>
        </p:sp>
        <p:sp>
          <p:nvSpPr>
            <p:cNvPr id="5942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2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2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2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2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endParaRPr lang="en-US">
                <a:effectLst>
                  <a:outerShdw blurRad="38100" dist="38100" dir="2700000" algn="tl">
                    <a:srgbClr val="000000"/>
                  </a:outerShdw>
                </a:effectLst>
              </a:endParaRPr>
            </a:p>
          </p:txBody>
        </p:sp>
        <p:sp>
          <p:nvSpPr>
            <p:cNvPr id="5942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2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2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3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3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3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3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3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3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3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3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3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3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4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4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4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4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4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944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endParaRPr lang="en-US"/>
            </a:p>
          </p:txBody>
        </p:sp>
        <p:sp>
          <p:nvSpPr>
            <p:cNvPr id="5944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4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4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4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5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5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5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5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5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46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46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6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46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6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46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6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6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6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6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47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7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7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7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7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47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47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47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47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7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48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8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8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8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48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8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48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8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8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8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49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49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49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949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950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50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endParaRPr lang="en-US"/>
            </a:p>
          </p:txBody>
        </p:sp>
        <p:sp>
          <p:nvSpPr>
            <p:cNvPr id="5950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50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50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0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0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0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0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0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1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1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1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1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1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1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51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51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endParaRPr lang="en-US"/>
            </a:p>
          </p:txBody>
        </p:sp>
        <p:sp>
          <p:nvSpPr>
            <p:cNvPr id="5951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51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2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2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2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2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53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3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3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3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3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3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endParaRPr lang="en-US"/>
            </a:p>
          </p:txBody>
        </p:sp>
        <p:sp>
          <p:nvSpPr>
            <p:cNvPr id="5953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3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3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3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4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4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4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endParaRPr lang="en-US"/>
            </a:p>
          </p:txBody>
        </p:sp>
        <p:sp>
          <p:nvSpPr>
            <p:cNvPr id="5954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4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5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endParaRPr lang="en-US"/>
            </a:p>
          </p:txBody>
        </p:sp>
        <p:sp>
          <p:nvSpPr>
            <p:cNvPr id="5956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endParaRPr lang="en-US"/>
            </a:p>
          </p:txBody>
        </p:sp>
        <p:sp>
          <p:nvSpPr>
            <p:cNvPr id="5956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56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56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6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7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7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7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57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7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8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8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endParaRPr lang="en-US"/>
            </a:p>
          </p:txBody>
        </p:sp>
        <p:sp>
          <p:nvSpPr>
            <p:cNvPr id="5958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8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8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endParaRPr lang="en-US"/>
            </a:p>
          </p:txBody>
        </p:sp>
        <p:sp>
          <p:nvSpPr>
            <p:cNvPr id="5958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958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958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endParaRPr lang="en-US"/>
            </a:p>
          </p:txBody>
        </p:sp>
        <p:sp>
          <p:nvSpPr>
            <p:cNvPr id="59588"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89"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0"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9591"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9592"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3"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4"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9595"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6"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7"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sp>
          <p:nvSpPr>
            <p:cNvPr id="59598"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599"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600"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601"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602"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603"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9604"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endParaRPr lang="en-US"/>
            </a:p>
          </p:txBody>
        </p:sp>
        <p:sp>
          <p:nvSpPr>
            <p:cNvPr id="59605"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endParaRPr lang="en-US"/>
            </a:p>
          </p:txBody>
        </p:sp>
        <p:sp>
          <p:nvSpPr>
            <p:cNvPr id="5960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endParaRPr lang="en-US"/>
            </a:p>
          </p:txBody>
        </p:sp>
        <p:sp>
          <p:nvSpPr>
            <p:cNvPr id="5960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endParaRPr lang="en-US"/>
            </a:p>
          </p:txBody>
        </p:sp>
        <p:sp>
          <p:nvSpPr>
            <p:cNvPr id="5960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endParaRPr lang="en-US"/>
            </a:p>
          </p:txBody>
        </p:sp>
        <p:sp>
          <p:nvSpPr>
            <p:cNvPr id="59609"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endParaRPr lang="en-US"/>
            </a:p>
          </p:txBody>
        </p:sp>
      </p:grpSp>
      <p:sp>
        <p:nvSpPr>
          <p:cNvPr id="59610"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3E9FA1E0-3B0B-4B15-8B33-D1F6FF571AEF}" type="slidenum">
              <a:rPr lang="en-US"/>
              <a:pPr/>
              <a:t>‹#›</a:t>
            </a:fld>
            <a:endParaRPr lang="en-US"/>
          </a:p>
        </p:txBody>
      </p:sp>
      <p:sp>
        <p:nvSpPr>
          <p:cNvPr id="59611"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en-US"/>
          </a:p>
        </p:txBody>
      </p:sp>
      <p:sp>
        <p:nvSpPr>
          <p:cNvPr id="59612"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en-US"/>
          </a:p>
        </p:txBody>
      </p:sp>
      <p:sp>
        <p:nvSpPr>
          <p:cNvPr id="59613"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9614"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hlink"/>
        </a:buClr>
        <a:buFont typeface="Wingdings" pitchFamily="2" charset="2"/>
        <a:buBlip>
          <a:blip r:embed="rId14"/>
        </a:buBlip>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Blip>
          <a:blip r:embed="rId14"/>
        </a:buBlip>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p:nvPr>
        </p:nvSpPr>
        <p:spPr/>
        <p:txBody>
          <a:bodyPr/>
          <a:lstStyle/>
          <a:p>
            <a:r>
              <a:rPr lang="en-US" sz="3200" dirty="0"/>
              <a:t>A PHENOMENOLOGICAL CASE STUDY: </a:t>
            </a:r>
            <a:br>
              <a:rPr lang="en-US" sz="3200" b="1" dirty="0"/>
            </a:br>
            <a:r>
              <a:rPr lang="en-US" sz="3200" dirty="0"/>
              <a:t>TEACHER BIAS EFFECTS ON EARLY EDUCATION ASSESSMENTS</a:t>
            </a:r>
            <a:endParaRPr lang="en-US" sz="3200" b="1" dirty="0"/>
          </a:p>
        </p:txBody>
      </p:sp>
      <p:sp>
        <p:nvSpPr>
          <p:cNvPr id="116739" name="Rectangle 3"/>
          <p:cNvSpPr>
            <a:spLocks noGrp="1" noChangeArrowheads="1"/>
          </p:cNvSpPr>
          <p:nvPr>
            <p:ph type="subTitle" idx="1"/>
          </p:nvPr>
        </p:nvSpPr>
        <p:spPr/>
        <p:txBody>
          <a:bodyPr/>
          <a:lstStyle/>
          <a:p>
            <a:r>
              <a:rPr lang="en-US" sz="1800" dirty="0"/>
              <a:t>Rebecca Jeannine Reynolds</a:t>
            </a:r>
          </a:p>
          <a:p>
            <a:r>
              <a:rPr lang="en-US" sz="1800" dirty="0"/>
              <a:t> A Dissertation Proposal Presented in Partial Fulfillment</a:t>
            </a:r>
          </a:p>
          <a:p>
            <a:r>
              <a:rPr lang="en-US" sz="1800" dirty="0"/>
              <a:t>of the Requirements for the Degree </a:t>
            </a:r>
          </a:p>
          <a:p>
            <a:r>
              <a:rPr lang="en-US" sz="1800" dirty="0"/>
              <a:t>Doctor of Education in Educational Leadership</a:t>
            </a:r>
          </a:p>
          <a:p>
            <a:pPr>
              <a:lnSpc>
                <a:spcPct val="90000"/>
              </a:lnSpc>
            </a:pPr>
            <a:endParaRPr lang="en-US"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latin typeface="Times New Roman" pitchFamily="18" charset="0"/>
              </a:rPr>
              <a:t>Research</a:t>
            </a:r>
            <a:r>
              <a:rPr lang="en-US" b="1" dirty="0">
                <a:latin typeface="Times New Roman" pitchFamily="18" charset="0"/>
              </a:rPr>
              <a:t> </a:t>
            </a:r>
            <a:r>
              <a:rPr lang="en-US" b="1" dirty="0">
                <a:effectLst/>
                <a:latin typeface="Times New Roman" pitchFamily="18" charset="0"/>
              </a:rPr>
              <a:t>Question Number One: Answer</a:t>
            </a:r>
            <a:endParaRPr lang="en-US" dirty="0"/>
          </a:p>
        </p:txBody>
      </p:sp>
      <p:sp>
        <p:nvSpPr>
          <p:cNvPr id="5" name="Content Placeholder 4"/>
          <p:cNvSpPr>
            <a:spLocks noGrp="1"/>
          </p:cNvSpPr>
          <p:nvPr>
            <p:ph idx="1"/>
          </p:nvPr>
        </p:nvSpPr>
        <p:spPr/>
        <p:txBody>
          <a:bodyPr/>
          <a:lstStyle/>
          <a:p>
            <a:pPr lvl="0"/>
            <a:r>
              <a:rPr lang="en-US" dirty="0"/>
              <a:t>Five out of 20 or 25% of teachers describe bias being documented into observational assessment.</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effectLst/>
                <a:latin typeface="Times New Roman" pitchFamily="18" charset="0"/>
              </a:rPr>
              <a:t>Research</a:t>
            </a:r>
            <a:r>
              <a:rPr lang="en-US" b="1" dirty="0">
                <a:latin typeface="Times New Roman" pitchFamily="18" charset="0"/>
              </a:rPr>
              <a:t> </a:t>
            </a:r>
            <a:r>
              <a:rPr lang="en-US" b="1" dirty="0">
                <a:effectLst/>
                <a:latin typeface="Times New Roman" pitchFamily="18" charset="0"/>
              </a:rPr>
              <a:t>Question Number Two</a:t>
            </a:r>
            <a:endParaRPr lang="en-US" dirty="0"/>
          </a:p>
        </p:txBody>
      </p:sp>
      <p:sp>
        <p:nvSpPr>
          <p:cNvPr id="3" name="Content Placeholder 2"/>
          <p:cNvSpPr>
            <a:spLocks noGrp="1"/>
          </p:cNvSpPr>
          <p:nvPr>
            <p:ph sz="half" idx="1"/>
          </p:nvPr>
        </p:nvSpPr>
        <p:spPr/>
        <p:txBody>
          <a:bodyPr/>
          <a:lstStyle/>
          <a:p>
            <a:r>
              <a:rPr lang="en-US" dirty="0">
                <a:latin typeface="Times New Roman" pitchFamily="18" charset="0"/>
                <a:cs typeface="Times New Roman" pitchFamily="18" charset="0"/>
              </a:rPr>
              <a:t>How do teachers feel the assessment from a previous teacher affects the new teacher’s teaching methods when a child’s assessment follows the child into the next age group? </a:t>
            </a:r>
          </a:p>
          <a:p>
            <a:endParaRPr lang="en-US" dirty="0"/>
          </a:p>
        </p:txBody>
      </p:sp>
      <p:sp>
        <p:nvSpPr>
          <p:cNvPr id="5" name="Content Placeholder 4"/>
          <p:cNvSpPr>
            <a:spLocks noGrp="1"/>
          </p:cNvSpPr>
          <p:nvPr>
            <p:ph sz="half" idx="2"/>
          </p:nvPr>
        </p:nvSpPr>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Principal Comparison</a:t>
            </a:r>
          </a:p>
          <a:p>
            <a:r>
              <a:rPr lang="en-US" dirty="0">
                <a:effectLst>
                  <a:outerShdw blurRad="38100" dist="38100" dir="2700000" algn="tl">
                    <a:srgbClr val="000000">
                      <a:alpha val="43137"/>
                    </a:srgbClr>
                  </a:outerShdw>
                </a:effectLst>
                <a:latin typeface="Times New Roman" pitchFamily="18" charset="0"/>
                <a:cs typeface="Times New Roman" pitchFamily="18" charset="0"/>
              </a:rPr>
              <a:t>Extensiveness</a:t>
            </a:r>
          </a:p>
          <a:p>
            <a:r>
              <a:rPr lang="en-US" dirty="0">
                <a:effectLst>
                  <a:outerShdw blurRad="38100" dist="38100" dir="2700000" algn="tl">
                    <a:srgbClr val="000000">
                      <a:alpha val="43137"/>
                    </a:srgbClr>
                  </a:outerShdw>
                </a:effectLst>
                <a:latin typeface="Times New Roman" pitchFamily="18" charset="0"/>
                <a:cs typeface="Times New Roman" pitchFamily="18" charset="0"/>
              </a:rPr>
              <a:t>Addresses Issues</a:t>
            </a:r>
          </a:p>
          <a:p>
            <a:r>
              <a:rPr lang="en-US" dirty="0">
                <a:effectLst>
                  <a:outerShdw blurRad="38100" dist="38100" dir="2700000" algn="tl">
                    <a:srgbClr val="000000">
                      <a:alpha val="43137"/>
                    </a:srgbClr>
                  </a:outerShdw>
                </a:effectLst>
                <a:latin typeface="Times New Roman" pitchFamily="18" charset="0"/>
                <a:cs typeface="Times New Roman" pitchFamily="18" charset="0"/>
              </a:rPr>
              <a:t>Seeks Input</a:t>
            </a:r>
          </a:p>
          <a:p>
            <a:r>
              <a:rPr lang="en-US" dirty="0">
                <a:effectLst>
                  <a:outerShdw blurRad="38100" dist="38100" dir="2700000" algn="tl">
                    <a:srgbClr val="000000">
                      <a:alpha val="43137"/>
                    </a:srgbClr>
                  </a:outerShdw>
                </a:effectLst>
                <a:latin typeface="Times New Roman" pitchFamily="18" charset="0"/>
                <a:cs typeface="Times New Roman" pitchFamily="18" charset="0"/>
              </a:rPr>
              <a:t>Follows Through</a:t>
            </a:r>
          </a:p>
          <a:p>
            <a:endParaRPr lang="en-US" dirty="0">
              <a:effectLst>
                <a:outerShdw blurRad="38100" dist="38100" dir="2700000" algn="tl">
                  <a:srgbClr val="000000">
                    <a:alpha val="43137"/>
                  </a:srgbClr>
                </a:outerShdw>
              </a:effectLst>
            </a:endParaRPr>
          </a:p>
          <a:p>
            <a:endParaRPr lang="en-US" dirty="0">
              <a:effectLst>
                <a:outerShdw blurRad="38100" dist="38100" dir="2700000" algn="tl">
                  <a:srgbClr val="000000">
                    <a:alpha val="43137"/>
                  </a:srgbClr>
                </a:outerShdw>
              </a:effectLst>
            </a:endParaRPr>
          </a:p>
          <a:p>
            <a:endParaRPr lang="en-US" dirty="0">
              <a:solidFill>
                <a:srgbClr val="CC0000"/>
              </a:solidFill>
              <a:effectLst>
                <a:outerShdw blurRad="38100" dist="38100" dir="2700000" algn="tl">
                  <a:srgbClr val="000000">
                    <a:alpha val="43137"/>
                  </a:srgbClr>
                </a:outerShdw>
              </a:effectLst>
            </a:endParaRPr>
          </a:p>
          <a:p>
            <a:endParaRPr lang="en-US" dirty="0">
              <a:effectLst>
                <a:outerShdw blurRad="38100" dist="38100" dir="2700000" algn="tl">
                  <a:srgbClr val="000000">
                    <a:alpha val="43137"/>
                  </a:srgbClr>
                </a:outerShdw>
              </a:effectLst>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 Number Two: Answer </a:t>
            </a:r>
          </a:p>
        </p:txBody>
      </p:sp>
      <p:sp>
        <p:nvSpPr>
          <p:cNvPr id="4" name="Content Placeholder 3"/>
          <p:cNvSpPr>
            <a:spLocks noGrp="1"/>
          </p:cNvSpPr>
          <p:nvPr>
            <p:ph idx="1"/>
          </p:nvPr>
        </p:nvSpPr>
        <p:spPr/>
        <p:txBody>
          <a:bodyPr/>
          <a:lstStyle/>
          <a:p>
            <a:r>
              <a:rPr lang="en-US" dirty="0"/>
              <a:t>4 out of 20 or 20% of teachers describe bias as affecting the new teacher’s teaching methods when a child’s assessment follows the child into the next age group.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Bias</a:t>
            </a:r>
          </a:p>
        </p:txBody>
      </p:sp>
      <p:sp>
        <p:nvSpPr>
          <p:cNvPr id="10" name="Text Placeholder 9"/>
          <p:cNvSpPr>
            <a:spLocks noGrp="1"/>
          </p:cNvSpPr>
          <p:nvPr>
            <p:ph type="body" idx="1"/>
          </p:nvPr>
        </p:nvSpPr>
        <p:spPr/>
        <p:txBody>
          <a:bodyPr/>
          <a:lstStyle/>
          <a:p>
            <a:r>
              <a:rPr lang="en-US" dirty="0"/>
              <a:t>Definition</a:t>
            </a:r>
          </a:p>
        </p:txBody>
      </p:sp>
      <p:sp>
        <p:nvSpPr>
          <p:cNvPr id="11" name="Content Placeholder 10"/>
          <p:cNvSpPr>
            <a:spLocks noGrp="1"/>
          </p:cNvSpPr>
          <p:nvPr>
            <p:ph sz="half" idx="2"/>
          </p:nvPr>
        </p:nvSpPr>
        <p:spPr/>
        <p:txBody>
          <a:bodyPr/>
          <a:lstStyle/>
          <a:p>
            <a:r>
              <a:rPr lang="en-US" dirty="0"/>
              <a:t>Bias: According to </a:t>
            </a:r>
            <a:r>
              <a:rPr lang="en-US" dirty="0" err="1"/>
              <a:t>Swee-Choo</a:t>
            </a:r>
            <a:r>
              <a:rPr lang="en-US" dirty="0"/>
              <a:t> (2008), bias is behaviors of unfair treatment, personal, and shows favoritism.</a:t>
            </a:r>
          </a:p>
          <a:p>
            <a:endParaRPr lang="en-US" dirty="0"/>
          </a:p>
        </p:txBody>
      </p:sp>
      <p:sp>
        <p:nvSpPr>
          <p:cNvPr id="12" name="Text Placeholder 11"/>
          <p:cNvSpPr>
            <a:spLocks noGrp="1"/>
          </p:cNvSpPr>
          <p:nvPr>
            <p:ph type="body" sz="quarter" idx="3"/>
          </p:nvPr>
        </p:nvSpPr>
        <p:spPr/>
        <p:txBody>
          <a:bodyPr/>
          <a:lstStyle/>
          <a:p>
            <a:r>
              <a:rPr lang="en-US" dirty="0"/>
              <a:t>Theory</a:t>
            </a:r>
          </a:p>
        </p:txBody>
      </p:sp>
      <p:sp>
        <p:nvSpPr>
          <p:cNvPr id="13" name="Content Placeholder 12"/>
          <p:cNvSpPr>
            <a:spLocks noGrp="1"/>
          </p:cNvSpPr>
          <p:nvPr>
            <p:ph sz="quarter" idx="4"/>
          </p:nvPr>
        </p:nvSpPr>
        <p:spPr/>
        <p:txBody>
          <a:bodyPr/>
          <a:lstStyle/>
          <a:p>
            <a:r>
              <a:rPr lang="en-US" dirty="0"/>
              <a:t>Self-perception Theory (SPT) “…individuals infer their attitudes, internal states, and dispositions by observing their own behavior and that of others, providing individuals with feedback about their behavior” (Vogt, 2009, 175).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457200" y="76200"/>
            <a:ext cx="8229600" cy="1143000"/>
          </a:xfrm>
        </p:spPr>
        <p:txBody>
          <a:bodyPr/>
          <a:lstStyle/>
          <a:p>
            <a:r>
              <a:rPr lang="en-US" b="1" dirty="0">
                <a:effectLst/>
                <a:latin typeface="Times New Roman" pitchFamily="18" charset="0"/>
              </a:rPr>
              <a:t>Population and Sample</a:t>
            </a:r>
          </a:p>
        </p:txBody>
      </p:sp>
      <p:sp>
        <p:nvSpPr>
          <p:cNvPr id="110595" name="Rectangle 3"/>
          <p:cNvSpPr>
            <a:spLocks noGrp="1" noChangeArrowheads="1"/>
          </p:cNvSpPr>
          <p:nvPr>
            <p:ph type="body" idx="1"/>
          </p:nvPr>
        </p:nvSpPr>
        <p:spPr>
          <a:xfrm>
            <a:off x="457200" y="1371600"/>
            <a:ext cx="8229600" cy="4762500"/>
          </a:xfrm>
        </p:spPr>
        <p:txBody>
          <a:bodyPr/>
          <a:lstStyle/>
          <a:p>
            <a:endParaRPr lang="en-US" dirty="0">
              <a:latin typeface="Times New Roman" pitchFamily="18" charset="0"/>
            </a:endParaRPr>
          </a:p>
          <a:p>
            <a:endParaRPr lang="en-US" dirty="0">
              <a:latin typeface="Times New Roman" pitchFamily="18" charset="0"/>
            </a:endParaRPr>
          </a:p>
        </p:txBody>
      </p:sp>
      <p:sp>
        <p:nvSpPr>
          <p:cNvPr id="110596" name="Rectangle 4"/>
          <p:cNvSpPr>
            <a:spLocks noChangeArrowheads="1"/>
          </p:cNvSpPr>
          <p:nvPr/>
        </p:nvSpPr>
        <p:spPr bwMode="auto">
          <a:xfrm>
            <a:off x="609600" y="1371600"/>
            <a:ext cx="8229600" cy="5257800"/>
          </a:xfrm>
          <a:prstGeom prst="rect">
            <a:avLst/>
          </a:prstGeom>
          <a:noFill/>
          <a:ln w="9525">
            <a:noFill/>
            <a:miter lim="800000"/>
            <a:headEnd/>
            <a:tailEnd/>
          </a:ln>
          <a:effectLst/>
        </p:spPr>
        <p:txBody>
          <a:bodyPr/>
          <a:lstStyle/>
          <a:p>
            <a:pPr marL="342900" indent="-342900">
              <a:lnSpc>
                <a:spcPct val="150000"/>
              </a:lnSpc>
              <a:spcBef>
                <a:spcPct val="20000"/>
              </a:spcBef>
              <a:buClr>
                <a:schemeClr val="hlink"/>
              </a:buClr>
              <a:buFont typeface="Wingdings" pitchFamily="2" charset="2"/>
              <a:buBlip>
                <a:blip r:embed="rId3"/>
              </a:buBlip>
            </a:pPr>
            <a:r>
              <a:rPr lang="en-US" sz="3200" dirty="0">
                <a:effectLst>
                  <a:outerShdw blurRad="38100" dist="38100" dir="2700000" algn="tl">
                    <a:srgbClr val="000000">
                      <a:alpha val="43137"/>
                    </a:srgbClr>
                  </a:outerShdw>
                </a:effectLst>
              </a:rPr>
              <a:t>Early Education Teachers of Preschool</a:t>
            </a:r>
          </a:p>
          <a:p>
            <a:pPr marL="342900" indent="-342900">
              <a:spcBef>
                <a:spcPct val="20000"/>
              </a:spcBef>
              <a:buClr>
                <a:schemeClr val="hlink"/>
              </a:buClr>
              <a:buFont typeface="Wingdings" pitchFamily="2" charset="2"/>
              <a:buBlip>
                <a:blip r:embed="rId3"/>
              </a:buBlip>
            </a:pPr>
            <a:r>
              <a:rPr lang="en-US" sz="3200" dirty="0">
                <a:effectLst>
                  <a:outerShdw blurRad="38100" dist="38100" dir="2700000" algn="tl">
                    <a:srgbClr val="000000">
                      <a:alpha val="43137"/>
                    </a:srgbClr>
                  </a:outerShdw>
                </a:effectLst>
              </a:rPr>
              <a:t>Current or past employment as a classroom preschool teacher </a:t>
            </a:r>
          </a:p>
          <a:p>
            <a:pPr marL="342900" indent="-342900">
              <a:lnSpc>
                <a:spcPct val="150000"/>
              </a:lnSpc>
              <a:spcBef>
                <a:spcPct val="20000"/>
              </a:spcBef>
              <a:buClr>
                <a:schemeClr val="hlink"/>
              </a:buClr>
              <a:buFont typeface="Wingdings" pitchFamily="2" charset="2"/>
              <a:buBlip>
                <a:blip r:embed="rId3"/>
              </a:buBlip>
            </a:pPr>
            <a:r>
              <a:rPr lang="en-US" sz="3200" dirty="0">
                <a:effectLst>
                  <a:outerShdw blurRad="38100" dist="38100" dir="2700000" algn="tl">
                    <a:srgbClr val="000000">
                      <a:alpha val="43137"/>
                    </a:srgbClr>
                  </a:outerShdw>
                </a:effectLst>
              </a:rPr>
              <a:t>Experienced in observational assessment</a:t>
            </a:r>
          </a:p>
          <a:p>
            <a:pPr marL="342900" indent="-342900">
              <a:spcBef>
                <a:spcPct val="20000"/>
              </a:spcBef>
              <a:buClr>
                <a:schemeClr val="hlink"/>
              </a:buClr>
              <a:buFont typeface="Wingdings" pitchFamily="2" charset="2"/>
              <a:buBlip>
                <a:blip r:embed="rId3"/>
              </a:buBlip>
            </a:pPr>
            <a:r>
              <a:rPr lang="en-US" sz="3200" dirty="0">
                <a:effectLst>
                  <a:outerShdw blurRad="38100" dist="38100" dir="2700000" algn="tl">
                    <a:srgbClr val="000000">
                      <a:alpha val="43137"/>
                    </a:srgbClr>
                  </a:outerShdw>
                </a:effectLst>
              </a:rPr>
              <a:t>20 teachers from Chicago area early education centers</a:t>
            </a:r>
            <a:endParaRPr lang="en-US" sz="3200" dirty="0">
              <a:effectLst>
                <a:outerShdw blurRad="38100" dist="38100" dir="2700000" algn="tl">
                  <a:srgbClr val="000000">
                    <a:alpha val="43137"/>
                  </a:srgbClr>
                </a:outerShdw>
              </a:effectLst>
              <a:latin typeface="Times New Roman" pitchFamily="18" charset="0"/>
            </a:endParaRPr>
          </a:p>
        </p:txBody>
      </p:sp>
      <p:sp>
        <p:nvSpPr>
          <p:cNvPr id="110597" name="Text Box 5"/>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6200"/>
            <a:ext cx="8229600" cy="1143000"/>
          </a:xfrm>
        </p:spPr>
        <p:txBody>
          <a:bodyPr/>
          <a:lstStyle/>
          <a:p>
            <a:r>
              <a:rPr lang="en-US" b="1">
                <a:effectLst/>
                <a:latin typeface="Times New Roman" pitchFamily="18" charset="0"/>
              </a:rPr>
              <a:t>Data Collection Method</a:t>
            </a:r>
          </a:p>
        </p:txBody>
      </p:sp>
      <p:sp>
        <p:nvSpPr>
          <p:cNvPr id="21507" name="Rectangle 3"/>
          <p:cNvSpPr>
            <a:spLocks noGrp="1" noChangeArrowheads="1"/>
          </p:cNvSpPr>
          <p:nvPr>
            <p:ph type="body" idx="1"/>
          </p:nvPr>
        </p:nvSpPr>
        <p:spPr>
          <a:xfrm>
            <a:off x="457200" y="1447800"/>
            <a:ext cx="8229600" cy="4495800"/>
          </a:xfrm>
        </p:spPr>
        <p:txBody>
          <a:bodyPr/>
          <a:lstStyle/>
          <a:p>
            <a:r>
              <a:rPr lang="en-US" sz="2400" dirty="0"/>
              <a:t>A voice recorder and the </a:t>
            </a:r>
            <a:r>
              <a:rPr lang="en-US" sz="2400" i="1" dirty="0"/>
              <a:t>Naturally Speaking 10 Dragon</a:t>
            </a:r>
            <a:r>
              <a:rPr lang="en-US" sz="2400" dirty="0"/>
              <a:t> program were used to write dictation of the recorded interviews.</a:t>
            </a:r>
          </a:p>
          <a:p>
            <a:pPr marL="457200" indent="-457200"/>
            <a:r>
              <a:rPr lang="en-US" sz="2400" dirty="0"/>
              <a:t>Consent forms were signed by each school and teachers who participated. </a:t>
            </a:r>
          </a:p>
          <a:p>
            <a:pPr marL="457200" indent="-457200"/>
            <a:r>
              <a:rPr lang="en-US" sz="2400" dirty="0"/>
              <a:t>Each interview took place at a location of each individual teachers choosing, “and were recorded and transcribed for each interview response” (Chamberlain, 2008, p71).</a:t>
            </a:r>
            <a:endParaRPr lang="en-US" sz="2400" dirty="0">
              <a:effectLst/>
              <a:latin typeface="Times New Roman" pitchFamily="18" charset="0"/>
            </a:endParaRPr>
          </a:p>
          <a:p>
            <a:pPr marL="457200" indent="-457200"/>
            <a:r>
              <a:rPr lang="en-US" sz="2400" dirty="0"/>
              <a:t>Each interview transcription was imported into the </a:t>
            </a:r>
            <a:r>
              <a:rPr lang="en-US" sz="2400" i="1" dirty="0"/>
              <a:t>Nvivo9</a:t>
            </a:r>
            <a:r>
              <a:rPr lang="en-US" sz="2400" dirty="0"/>
              <a:t> program for </a:t>
            </a:r>
            <a:r>
              <a:rPr lang="en-US" sz="2400" dirty="0" err="1"/>
              <a:t>anaysis</a:t>
            </a:r>
            <a:endParaRPr lang="en-US" sz="2400" dirty="0">
              <a:effectLst/>
              <a:latin typeface="Times New Roman" pitchFamily="18" charset="0"/>
            </a:endParaRPr>
          </a:p>
        </p:txBody>
      </p:sp>
      <p:sp>
        <p:nvSpPr>
          <p:cNvPr id="21508"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13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sz="quarter"/>
          </p:nvPr>
        </p:nvSpPr>
        <p:spPr/>
        <p:txBody>
          <a:bodyPr/>
          <a:lstStyle/>
          <a:p>
            <a:r>
              <a:rPr lang="en-US" dirty="0"/>
              <a:t>Research Results</a:t>
            </a:r>
          </a:p>
        </p:txBody>
      </p:sp>
      <p:sp>
        <p:nvSpPr>
          <p:cNvPr id="4" name="Content Placeholder 3"/>
          <p:cNvSpPr>
            <a:spLocks noGrp="1"/>
          </p:cNvSpPr>
          <p:nvPr>
            <p:ph sz="quarter" idx="2"/>
          </p:nvPr>
        </p:nvSpPr>
        <p:spPr/>
        <p:txBody>
          <a:bodyPr/>
          <a:lstStyle/>
          <a:p>
            <a:pPr lvl="0"/>
            <a:r>
              <a:rPr lang="en-US" sz="1800" dirty="0"/>
              <a:t>19 out of 20 have worked with bias in the classroom environment</a:t>
            </a:r>
          </a:p>
          <a:p>
            <a:pPr lvl="0">
              <a:spcBef>
                <a:spcPts val="0"/>
              </a:spcBef>
            </a:pPr>
            <a:endParaRPr lang="en-US" sz="1800" dirty="0"/>
          </a:p>
          <a:p>
            <a:pPr lvl="0">
              <a:spcBef>
                <a:spcPts val="0"/>
              </a:spcBef>
            </a:pPr>
            <a:r>
              <a:rPr lang="en-US" sz="1800" dirty="0"/>
              <a:t>17 out of 20 have had experience with working in a classroom that had no bias involved in the classroom</a:t>
            </a:r>
          </a:p>
          <a:p>
            <a:endParaRPr lang="en-US" dirty="0"/>
          </a:p>
        </p:txBody>
      </p:sp>
      <p:sp>
        <p:nvSpPr>
          <p:cNvPr id="5" name="Content Placeholder 4"/>
          <p:cNvSpPr>
            <a:spLocks noGrp="1"/>
          </p:cNvSpPr>
          <p:nvPr>
            <p:ph sz="quarter" idx="3"/>
          </p:nvPr>
        </p:nvSpPr>
        <p:spPr/>
        <p:txBody>
          <a:bodyPr/>
          <a:lstStyle/>
          <a:p>
            <a:pPr>
              <a:buNone/>
            </a:pPr>
            <a:r>
              <a:rPr lang="en-US" sz="1800" dirty="0">
                <a:effectLst>
                  <a:outerShdw blurRad="38100" dist="38100" dir="2700000" algn="tl">
                    <a:srgbClr val="000000">
                      <a:alpha val="43137"/>
                    </a:srgbClr>
                  </a:outerShdw>
                </a:effectLst>
              </a:rPr>
              <a:t>An overlap of Bias Yes and Bias No was found. Fifteen of the participants interviewed identified both Bias Yes and Bias No as being present at various times of their teaching tenure giving an unclear pattern of bias.</a:t>
            </a:r>
          </a:p>
          <a:p>
            <a:pPr>
              <a:buNone/>
            </a:pPr>
            <a:endParaRPr lang="en-US" dirty="0"/>
          </a:p>
        </p:txBody>
      </p:sp>
      <p:pic>
        <p:nvPicPr>
          <p:cNvPr id="7" name="Content Placeholder 6"/>
          <p:cNvPicPr>
            <a:picLocks noGrp="1"/>
          </p:cNvPicPr>
          <p:nvPr>
            <p:ph sz="quarter" idx="1"/>
          </p:nvPr>
        </p:nvPicPr>
        <p:blipFill>
          <a:blip r:embed="rId3" cstate="print"/>
          <a:srcRect/>
          <a:stretch>
            <a:fillRect/>
          </a:stretch>
        </p:blipFill>
        <p:spPr bwMode="auto">
          <a:xfrm>
            <a:off x="457200" y="1371600"/>
            <a:ext cx="4038600" cy="2286000"/>
          </a:xfrm>
          <a:prstGeom prst="rect">
            <a:avLst/>
          </a:prstGeom>
          <a:noFill/>
          <a:ln w="9525">
            <a:noFill/>
            <a:miter lim="800000"/>
            <a:headEnd/>
            <a:tailEnd/>
          </a:ln>
        </p:spPr>
      </p:pic>
      <p:pic>
        <p:nvPicPr>
          <p:cNvPr id="8" name="Content Placeholder 7"/>
          <p:cNvPicPr>
            <a:picLocks noGrp="1"/>
          </p:cNvPicPr>
          <p:nvPr>
            <p:ph sz="quarter" idx="4"/>
          </p:nvPr>
        </p:nvPicPr>
        <p:blipFill>
          <a:blip r:embed="rId4" cstate="print"/>
          <a:srcRect/>
          <a:stretch>
            <a:fillRect/>
          </a:stretch>
        </p:blipFill>
        <p:spPr bwMode="auto">
          <a:xfrm>
            <a:off x="4648200" y="3962400"/>
            <a:ext cx="4038600" cy="2286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sz="quarter"/>
          </p:nvPr>
        </p:nvSpPr>
        <p:spPr/>
        <p:txBody>
          <a:bodyPr/>
          <a:lstStyle/>
          <a:p>
            <a:r>
              <a:rPr lang="en-US" dirty="0"/>
              <a:t>Research Results </a:t>
            </a:r>
            <a:r>
              <a:rPr lang="en-US" sz="2000" dirty="0"/>
              <a:t>continued</a:t>
            </a:r>
          </a:p>
        </p:txBody>
      </p:sp>
      <p:sp>
        <p:nvSpPr>
          <p:cNvPr id="7" name="Content Placeholder 6"/>
          <p:cNvSpPr>
            <a:spLocks noGrp="1"/>
          </p:cNvSpPr>
          <p:nvPr>
            <p:ph sz="quarter" idx="2"/>
          </p:nvPr>
        </p:nvSpPr>
        <p:spPr/>
        <p:txBody>
          <a:bodyPr/>
          <a:lstStyle/>
          <a:p>
            <a:pPr lvl="0"/>
            <a:r>
              <a:rPr lang="en-US" sz="2000" dirty="0"/>
              <a:t>4 out of 20 or 20% of teachers describe bias as affecting the new teacher’s teaching methods when a child’s assessment follows the child into the next age group</a:t>
            </a:r>
          </a:p>
        </p:txBody>
      </p:sp>
      <p:sp>
        <p:nvSpPr>
          <p:cNvPr id="8" name="Content Placeholder 7"/>
          <p:cNvSpPr>
            <a:spLocks noGrp="1"/>
          </p:cNvSpPr>
          <p:nvPr>
            <p:ph sz="quarter" idx="3"/>
          </p:nvPr>
        </p:nvSpPr>
        <p:spPr/>
        <p:txBody>
          <a:bodyPr/>
          <a:lstStyle/>
          <a:p>
            <a:pPr lvl="0"/>
            <a:r>
              <a:rPr lang="en-US" sz="2400" dirty="0"/>
              <a:t>5 out of 20 or 25% of teachers describe bias being documented into observational assessment</a:t>
            </a:r>
          </a:p>
          <a:p>
            <a:endParaRPr lang="en-US" dirty="0"/>
          </a:p>
        </p:txBody>
      </p:sp>
      <p:sp>
        <p:nvSpPr>
          <p:cNvPr id="205045" name="Text Box 245"/>
          <p:cNvSpPr txBox="1">
            <a:spLocks noChangeArrowheads="1"/>
          </p:cNvSpPr>
          <p:nvPr/>
        </p:nvSpPr>
        <p:spPr bwMode="auto">
          <a:xfrm>
            <a:off x="8705850" y="6492875"/>
            <a:ext cx="412750" cy="366713"/>
          </a:xfrm>
          <a:prstGeom prst="rect">
            <a:avLst/>
          </a:prstGeom>
          <a:noFill/>
          <a:ln w="9525">
            <a:noFill/>
            <a:miter lim="800000"/>
            <a:headEnd/>
            <a:tailEnd/>
          </a:ln>
          <a:effectLst/>
        </p:spPr>
        <p:txBody>
          <a:bodyPr wrap="none">
            <a:spAutoFit/>
          </a:bodyPr>
          <a:lstStyle/>
          <a:p>
            <a:r>
              <a:rPr lang="en-US">
                <a:latin typeface="Times New Roman" pitchFamily="18" charset="0"/>
              </a:rPr>
              <a:t>15</a:t>
            </a:r>
          </a:p>
        </p:txBody>
      </p:sp>
      <p:sp>
        <p:nvSpPr>
          <p:cNvPr id="205050" name="Rectangle 250"/>
          <p:cNvSpPr>
            <a:spLocks noChangeArrowheads="1"/>
          </p:cNvSpPr>
          <p:nvPr/>
        </p:nvSpPr>
        <p:spPr bwMode="auto">
          <a:xfrm>
            <a:off x="457200" y="1447800"/>
            <a:ext cx="8229600" cy="4495800"/>
          </a:xfrm>
          <a:prstGeom prst="rect">
            <a:avLst/>
          </a:prstGeom>
          <a:noFill/>
          <a:ln w="9525">
            <a:noFill/>
            <a:miter lim="800000"/>
            <a:headEnd/>
            <a:tailEnd/>
          </a:ln>
          <a:effectLst/>
        </p:spPr>
        <p:txBody>
          <a:bodyPr/>
          <a:lstStyle/>
          <a:p>
            <a:pPr marL="457200" indent="-457200">
              <a:spcBef>
                <a:spcPct val="20000"/>
              </a:spcBef>
              <a:buClr>
                <a:schemeClr val="hlink"/>
              </a:buClr>
              <a:buFont typeface="Wingdings" pitchFamily="2" charset="2"/>
              <a:buBlip>
                <a:blip r:embed="rId3"/>
              </a:buBlip>
            </a:pPr>
            <a:endParaRPr lang="en-US" sz="3200" dirty="0">
              <a:latin typeface="Times New Roman" pitchFamily="18" charset="0"/>
            </a:endParaRPr>
          </a:p>
        </p:txBody>
      </p:sp>
      <p:pic>
        <p:nvPicPr>
          <p:cNvPr id="10" name="Content Placeholder 9"/>
          <p:cNvPicPr>
            <a:picLocks noGrp="1"/>
          </p:cNvPicPr>
          <p:nvPr>
            <p:ph sz="quarter" idx="1"/>
          </p:nvPr>
        </p:nvPicPr>
        <p:blipFill>
          <a:blip r:embed="rId4" cstate="print"/>
          <a:srcRect/>
          <a:stretch>
            <a:fillRect/>
          </a:stretch>
        </p:blipFill>
        <p:spPr bwMode="auto">
          <a:xfrm>
            <a:off x="457200" y="1676400"/>
            <a:ext cx="4038600" cy="2057400"/>
          </a:xfrm>
          <a:prstGeom prst="rect">
            <a:avLst/>
          </a:prstGeom>
          <a:noFill/>
          <a:ln w="9525">
            <a:noFill/>
            <a:miter lim="800000"/>
            <a:headEnd/>
            <a:tailEnd/>
          </a:ln>
        </p:spPr>
      </p:pic>
      <p:pic>
        <p:nvPicPr>
          <p:cNvPr id="11" name="Content Placeholder 10"/>
          <p:cNvPicPr>
            <a:picLocks noGrp="1"/>
          </p:cNvPicPr>
          <p:nvPr>
            <p:ph sz="quarter" idx="4"/>
          </p:nvPr>
        </p:nvPicPr>
        <p:blipFill>
          <a:blip r:embed="rId5" cstate="print"/>
          <a:srcRect/>
          <a:stretch>
            <a:fillRect/>
          </a:stretch>
        </p:blipFill>
        <p:spPr bwMode="auto">
          <a:xfrm>
            <a:off x="4648200" y="3962400"/>
            <a:ext cx="4038600" cy="21336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76200"/>
            <a:ext cx="8229600" cy="1143000"/>
          </a:xfrm>
        </p:spPr>
        <p:txBody>
          <a:bodyPr/>
          <a:lstStyle/>
          <a:p>
            <a:r>
              <a:rPr lang="en-US" sz="4000" b="1">
                <a:effectLst/>
                <a:latin typeface="Times New Roman" pitchFamily="18" charset="0"/>
              </a:rPr>
              <a:t>Significance of Results to Leadership</a:t>
            </a:r>
          </a:p>
        </p:txBody>
      </p:sp>
      <p:sp>
        <p:nvSpPr>
          <p:cNvPr id="36867" name="Rectangle 3"/>
          <p:cNvSpPr>
            <a:spLocks noGrp="1" noChangeArrowheads="1"/>
          </p:cNvSpPr>
          <p:nvPr>
            <p:ph type="body" idx="1"/>
          </p:nvPr>
        </p:nvSpPr>
        <p:spPr/>
        <p:txBody>
          <a:bodyPr/>
          <a:lstStyle/>
          <a:p>
            <a:r>
              <a:rPr lang="en-US" sz="2400" dirty="0"/>
              <a:t>Help leaders adjust and create ways of documenting assessments to ensure accuracy without teacher bias. </a:t>
            </a:r>
          </a:p>
          <a:p>
            <a:r>
              <a:rPr lang="en-US" sz="2400" dirty="0"/>
              <a:t>Insight into the problem of teacher bias given to young children by teacher observation. </a:t>
            </a:r>
          </a:p>
          <a:p>
            <a:r>
              <a:rPr lang="en-US" sz="2400" dirty="0"/>
              <a:t>Leaders can gather data to be used to develop a training device to reduce bias or to train teaching staff to reduce bias in the documentation of observational assessments.</a:t>
            </a:r>
          </a:p>
          <a:p>
            <a:r>
              <a:rPr lang="en-US" sz="2400" dirty="0"/>
              <a:t>To train educators to ensure accuracy of documentation of children’s educational records.</a:t>
            </a:r>
          </a:p>
        </p:txBody>
      </p:sp>
      <p:sp>
        <p:nvSpPr>
          <p:cNvPr id="36873" name="Text Box 9"/>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22</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Suggested Observational Assessment Documentation Procedure </a:t>
            </a:r>
            <a:r>
              <a:rPr lang="en-US" sz="1600" dirty="0"/>
              <a:t>Example</a:t>
            </a:r>
            <a:endParaRPr lang="en-US" sz="3600" dirty="0"/>
          </a:p>
        </p:txBody>
      </p:sp>
      <p:graphicFrame>
        <p:nvGraphicFramePr>
          <p:cNvPr id="4" name="Content Placeholder 3"/>
          <p:cNvGraphicFramePr>
            <a:graphicFrameLocks noGrp="1"/>
          </p:cNvGraphicFramePr>
          <p:nvPr>
            <p:ph idx="1"/>
          </p:nvPr>
        </p:nvGraphicFramePr>
        <p:xfrm>
          <a:off x="457200" y="1600200"/>
          <a:ext cx="8229600" cy="3566160"/>
        </p:xfrm>
        <a:graphic>
          <a:graphicData uri="http://schemas.openxmlformats.org/drawingml/2006/table">
            <a:tbl>
              <a:tblPr firstRow="1" bandRow="1">
                <a:tableStyleId>{2D5ABB26-0587-4C30-8999-92F81FD0307C}</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57200">
                <a:tc>
                  <a:txBody>
                    <a:bodyPr/>
                    <a:lstStyle/>
                    <a:p>
                      <a:pPr algn="ctr"/>
                      <a:r>
                        <a:rPr lang="en-US" sz="1800" b="1" kern="1200" dirty="0">
                          <a:solidFill>
                            <a:schemeClr val="tx1"/>
                          </a:solidFill>
                          <a:latin typeface="+mn-lt"/>
                          <a:ea typeface="+mn-ea"/>
                          <a:cs typeface="+mn-cs"/>
                        </a:rPr>
                        <a:t>OBSERVATION</a:t>
                      </a:r>
                      <a:endParaRPr lang="en-US" dirty="0"/>
                    </a:p>
                  </a:txBody>
                  <a:tcPr/>
                </a:tc>
                <a:tc>
                  <a:txBody>
                    <a:bodyPr/>
                    <a:lstStyle/>
                    <a:p>
                      <a:pPr algn="ctr"/>
                      <a:r>
                        <a:rPr lang="en-US" sz="1800" b="1" kern="1200" dirty="0">
                          <a:solidFill>
                            <a:schemeClr val="tx1"/>
                          </a:solidFill>
                          <a:latin typeface="+mn-lt"/>
                          <a:ea typeface="+mn-ea"/>
                          <a:cs typeface="+mn-cs"/>
                        </a:rPr>
                        <a:t>INTERPRETATION</a:t>
                      </a:r>
                      <a:endParaRPr lang="en-US" dirty="0"/>
                    </a:p>
                  </a:txBody>
                  <a:tcPr/>
                </a:tc>
                <a:tc>
                  <a:txBody>
                    <a:bodyPr/>
                    <a:lstStyle/>
                    <a:p>
                      <a:pPr algn="ctr"/>
                      <a:r>
                        <a:rPr lang="en-US" sz="1800" b="1" kern="1200" dirty="0">
                          <a:solidFill>
                            <a:schemeClr val="tx1"/>
                          </a:solidFill>
                          <a:latin typeface="+mn-lt"/>
                          <a:ea typeface="+mn-ea"/>
                          <a:cs typeface="+mn-cs"/>
                        </a:rPr>
                        <a:t>OPINION</a:t>
                      </a:r>
                      <a:endParaRPr lang="en-US" dirty="0"/>
                    </a:p>
                  </a:txBody>
                  <a:tcPr/>
                </a:tc>
                <a:extLst>
                  <a:ext uri="{0D108BD9-81ED-4DB2-BD59-A6C34878D82A}">
                    <a16:rowId xmlns:a16="http://schemas.microsoft.com/office/drawing/2014/main" val="10000"/>
                  </a:ext>
                </a:extLst>
              </a:tr>
              <a:tr h="2885209">
                <a:tc>
                  <a:txBody>
                    <a:bodyPr/>
                    <a:lstStyle/>
                    <a:p>
                      <a:r>
                        <a:rPr lang="en-US" sz="1800" kern="1200" dirty="0">
                          <a:solidFill>
                            <a:schemeClr val="tx1"/>
                          </a:solidFill>
                          <a:latin typeface="+mn-lt"/>
                          <a:ea typeface="+mn-ea"/>
                          <a:cs typeface="+mn-cs"/>
                        </a:rPr>
                        <a:t>Kate cried when Josh took the flower out of her hand. Kate then babbled loudly pointing her finger at Josh. Josh stuck his tongue out at Kate. Kate then walked to the teacher and pulled on the teacher’s shirt while babbling.</a:t>
                      </a:r>
                      <a:endParaRPr lang="en-US" dirty="0"/>
                    </a:p>
                  </a:txBody>
                  <a:tcPr/>
                </a:tc>
                <a:tc>
                  <a:txBody>
                    <a:bodyPr/>
                    <a:lstStyle/>
                    <a:p>
                      <a:r>
                        <a:rPr lang="en-US" sz="1800" kern="1200" dirty="0">
                          <a:solidFill>
                            <a:schemeClr val="tx1"/>
                          </a:solidFill>
                          <a:latin typeface="+mn-lt"/>
                          <a:ea typeface="+mn-ea"/>
                          <a:cs typeface="+mn-cs"/>
                        </a:rPr>
                        <a:t>After Kate’s flower was taken from her, she </a:t>
                      </a:r>
                      <a:r>
                        <a:rPr lang="en-US" sz="1800" b="1" kern="1200" dirty="0">
                          <a:solidFill>
                            <a:schemeClr val="tx2">
                              <a:lumMod val="75000"/>
                            </a:schemeClr>
                          </a:solidFill>
                          <a:latin typeface="+mn-lt"/>
                          <a:ea typeface="+mn-ea"/>
                          <a:cs typeface="+mn-cs"/>
                        </a:rPr>
                        <a:t>attempted to communicate</a:t>
                      </a:r>
                      <a:r>
                        <a:rPr lang="en-US" sz="1800" kern="1200" dirty="0">
                          <a:solidFill>
                            <a:schemeClr val="tx2">
                              <a:lumMod val="75000"/>
                            </a:schemeClr>
                          </a:solidFill>
                          <a:latin typeface="+mn-lt"/>
                          <a:ea typeface="+mn-ea"/>
                          <a:cs typeface="+mn-cs"/>
                        </a:rPr>
                        <a:t> </a:t>
                      </a:r>
                      <a:r>
                        <a:rPr lang="en-US" sz="1800" kern="1200" dirty="0">
                          <a:solidFill>
                            <a:schemeClr val="tx1"/>
                          </a:solidFill>
                          <a:latin typeface="+mn-lt"/>
                          <a:ea typeface="+mn-ea"/>
                          <a:cs typeface="+mn-cs"/>
                        </a:rPr>
                        <a:t>with Josh. When communicating with Josh Kate didn’t get the flower back, Kate then walked to the teacher </a:t>
                      </a:r>
                      <a:r>
                        <a:rPr lang="en-US" sz="1800" b="1" kern="1200" dirty="0">
                          <a:solidFill>
                            <a:schemeClr val="tx2">
                              <a:lumMod val="75000"/>
                            </a:schemeClr>
                          </a:solidFill>
                          <a:latin typeface="+mn-lt"/>
                          <a:ea typeface="+mn-ea"/>
                          <a:cs typeface="+mn-cs"/>
                        </a:rPr>
                        <a:t>to communicate</a:t>
                      </a:r>
                      <a:r>
                        <a:rPr lang="en-US" sz="1800" kern="1200" dirty="0">
                          <a:solidFill>
                            <a:schemeClr val="tx2">
                              <a:lumMod val="75000"/>
                            </a:schemeClr>
                          </a:solidFill>
                          <a:latin typeface="+mn-lt"/>
                          <a:ea typeface="+mn-ea"/>
                          <a:cs typeface="+mn-cs"/>
                        </a:rPr>
                        <a:t> </a:t>
                      </a:r>
                      <a:r>
                        <a:rPr lang="en-US" sz="1800" kern="1200" dirty="0">
                          <a:solidFill>
                            <a:schemeClr val="tx1"/>
                          </a:solidFill>
                          <a:latin typeface="+mn-lt"/>
                          <a:ea typeface="+mn-ea"/>
                          <a:cs typeface="+mn-cs"/>
                        </a:rPr>
                        <a:t>the problem to her teacher.</a:t>
                      </a:r>
                      <a:endParaRPr lang="en-US" dirty="0"/>
                    </a:p>
                  </a:txBody>
                  <a:tcPr/>
                </a:tc>
                <a:tc>
                  <a:txBody>
                    <a:bodyPr/>
                    <a:lstStyle/>
                    <a:p>
                      <a:r>
                        <a:rPr lang="en-US" sz="1800" kern="1200" dirty="0">
                          <a:solidFill>
                            <a:schemeClr val="tx1"/>
                          </a:solidFill>
                          <a:latin typeface="+mn-lt"/>
                          <a:ea typeface="+mn-ea"/>
                          <a:cs typeface="+mn-cs"/>
                        </a:rPr>
                        <a:t>Kate was </a:t>
                      </a:r>
                      <a:r>
                        <a:rPr lang="en-US" sz="1800" b="1" kern="1200" dirty="0">
                          <a:solidFill>
                            <a:schemeClr val="tx2">
                              <a:lumMod val="75000"/>
                            </a:schemeClr>
                          </a:solidFill>
                          <a:latin typeface="+mn-lt"/>
                          <a:ea typeface="+mn-ea"/>
                          <a:cs typeface="+mn-cs"/>
                        </a:rPr>
                        <a:t>unable to verbalize </a:t>
                      </a:r>
                      <a:r>
                        <a:rPr lang="en-US" sz="1800" kern="1200" dirty="0">
                          <a:solidFill>
                            <a:schemeClr val="tx1"/>
                          </a:solidFill>
                          <a:latin typeface="+mn-lt"/>
                          <a:ea typeface="+mn-ea"/>
                          <a:cs typeface="+mn-cs"/>
                        </a:rPr>
                        <a:t>with vocabulary and </a:t>
                      </a:r>
                      <a:r>
                        <a:rPr lang="en-US" sz="1800" b="1" kern="1200" dirty="0">
                          <a:solidFill>
                            <a:schemeClr val="tx2">
                              <a:lumMod val="75000"/>
                            </a:schemeClr>
                          </a:solidFill>
                          <a:latin typeface="+mn-lt"/>
                          <a:ea typeface="+mn-ea"/>
                          <a:cs typeface="+mn-cs"/>
                        </a:rPr>
                        <a:t>showed her anger</a:t>
                      </a:r>
                      <a:r>
                        <a:rPr lang="en-US" sz="1800" kern="1200" dirty="0">
                          <a:solidFill>
                            <a:schemeClr val="tx2">
                              <a:lumMod val="75000"/>
                            </a:schemeClr>
                          </a:solidFill>
                          <a:latin typeface="+mn-lt"/>
                          <a:ea typeface="+mn-ea"/>
                          <a:cs typeface="+mn-cs"/>
                        </a:rPr>
                        <a:t> </a:t>
                      </a:r>
                      <a:r>
                        <a:rPr lang="en-US" sz="1800" kern="1200" dirty="0">
                          <a:solidFill>
                            <a:schemeClr val="tx1"/>
                          </a:solidFill>
                          <a:latin typeface="+mn-lt"/>
                          <a:ea typeface="+mn-ea"/>
                          <a:cs typeface="+mn-cs"/>
                        </a:rPr>
                        <a:t>by pointing and babbling loudly. </a:t>
                      </a:r>
                      <a:endParaRPr lang="en-US" dirty="0"/>
                    </a:p>
                  </a:txBody>
                  <a:tcPr/>
                </a:tc>
                <a:extLst>
                  <a:ext uri="{0D108BD9-81ED-4DB2-BD59-A6C34878D82A}">
                    <a16:rowId xmlns:a16="http://schemas.microsoft.com/office/drawing/2014/main" val="10001"/>
                  </a:ext>
                </a:extLst>
              </a:tr>
            </a:tbl>
          </a:graphicData>
        </a:graphic>
      </p:graphicFrame>
      <p:sp>
        <p:nvSpPr>
          <p:cNvPr id="5" name="TextBox 4"/>
          <p:cNvSpPr txBox="1"/>
          <p:nvPr/>
        </p:nvSpPr>
        <p:spPr>
          <a:xfrm>
            <a:off x="685800" y="5410200"/>
            <a:ext cx="7543800" cy="369332"/>
          </a:xfrm>
          <a:prstGeom prst="rect">
            <a:avLst/>
          </a:prstGeom>
          <a:noFill/>
        </p:spPr>
        <p:txBody>
          <a:bodyPr wrap="square" rtlCol="0">
            <a:spAutoFit/>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76200"/>
            <a:ext cx="8229600" cy="1143000"/>
          </a:xfrm>
        </p:spPr>
        <p:txBody>
          <a:bodyPr/>
          <a:lstStyle/>
          <a:p>
            <a:r>
              <a:rPr lang="en-US" dirty="0">
                <a:effectLst/>
                <a:latin typeface="Times New Roman" pitchFamily="18" charset="0"/>
              </a:rPr>
              <a:t>Introductions</a:t>
            </a:r>
          </a:p>
        </p:txBody>
      </p:sp>
      <p:sp>
        <p:nvSpPr>
          <p:cNvPr id="29699" name="Rectangle 3"/>
          <p:cNvSpPr>
            <a:spLocks noGrp="1" noChangeArrowheads="1"/>
          </p:cNvSpPr>
          <p:nvPr>
            <p:ph type="body" idx="1"/>
          </p:nvPr>
        </p:nvSpPr>
        <p:spPr>
          <a:xfrm>
            <a:off x="228600" y="1600200"/>
            <a:ext cx="8763000" cy="4525963"/>
          </a:xfrm>
        </p:spPr>
        <p:txBody>
          <a:bodyPr/>
          <a:lstStyle/>
          <a:p>
            <a:r>
              <a:rPr lang="en-US" sz="2800" dirty="0">
                <a:effectLst/>
                <a:latin typeface="Times New Roman" pitchFamily="18" charset="0"/>
                <a:cs typeface="Times New Roman" pitchFamily="18" charset="0"/>
              </a:rPr>
              <a:t>Joseph J. Saxton, Jr. Ed. D. Mentor</a:t>
            </a:r>
          </a:p>
          <a:p>
            <a:r>
              <a:rPr lang="en-US" sz="2800" dirty="0">
                <a:effectLst/>
                <a:latin typeface="Times New Roman" pitchFamily="18" charset="0"/>
              </a:rPr>
              <a:t>Robert G. </a:t>
            </a:r>
            <a:r>
              <a:rPr lang="en-US" sz="2800" dirty="0" err="1">
                <a:effectLst/>
                <a:latin typeface="Times New Roman" pitchFamily="18" charset="0"/>
              </a:rPr>
              <a:t>Smallfoot</a:t>
            </a:r>
            <a:r>
              <a:rPr lang="en-US" sz="2800" dirty="0">
                <a:effectLst/>
                <a:latin typeface="Times New Roman" pitchFamily="18" charset="0"/>
              </a:rPr>
              <a:t>, Ph.D., Committee Member</a:t>
            </a:r>
          </a:p>
          <a:p>
            <a:r>
              <a:rPr lang="en-US" sz="2800" dirty="0">
                <a:effectLst/>
                <a:latin typeface="Times New Roman" pitchFamily="18" charset="0"/>
                <a:cs typeface="Times New Roman" pitchFamily="18" charset="0"/>
              </a:rPr>
              <a:t>Kelley </a:t>
            </a:r>
            <a:r>
              <a:rPr lang="en-US" sz="2800" dirty="0" err="1">
                <a:effectLst/>
                <a:latin typeface="Times New Roman" pitchFamily="18" charset="0"/>
                <a:cs typeface="Times New Roman" pitchFamily="18" charset="0"/>
              </a:rPr>
              <a:t>McLauchlan</a:t>
            </a:r>
            <a:r>
              <a:rPr lang="en-US" sz="2800" dirty="0">
                <a:effectLst/>
                <a:latin typeface="Times New Roman" pitchFamily="18" charset="0"/>
              </a:rPr>
              <a:t>, Ph.D., Committee Member</a:t>
            </a:r>
          </a:p>
          <a:p>
            <a:r>
              <a:rPr lang="en-US" sz="2800" dirty="0">
                <a:effectLst/>
                <a:latin typeface="Times New Roman" pitchFamily="18" charset="0"/>
              </a:rPr>
              <a:t>Rebecca Jeannine Reynolds, Doctoral Candidate</a:t>
            </a:r>
          </a:p>
        </p:txBody>
      </p:sp>
      <p:sp>
        <p:nvSpPr>
          <p:cNvPr id="29700"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6200"/>
            <a:ext cx="8229600" cy="1143000"/>
          </a:xfrm>
        </p:spPr>
        <p:txBody>
          <a:bodyPr/>
          <a:lstStyle/>
          <a:p>
            <a:r>
              <a:rPr lang="en-US" sz="4000" b="1" dirty="0">
                <a:effectLst/>
                <a:latin typeface="Times New Roman" pitchFamily="18" charset="0"/>
              </a:rPr>
              <a:t>Recommendations for Future Research</a:t>
            </a:r>
          </a:p>
        </p:txBody>
      </p:sp>
      <p:sp>
        <p:nvSpPr>
          <p:cNvPr id="16387" name="Rectangle 3"/>
          <p:cNvSpPr>
            <a:spLocks noGrp="1" noChangeArrowheads="1"/>
          </p:cNvSpPr>
          <p:nvPr>
            <p:ph type="body" idx="1"/>
          </p:nvPr>
        </p:nvSpPr>
        <p:spPr>
          <a:xfrm>
            <a:off x="457200" y="1066800"/>
            <a:ext cx="8229600" cy="5257800"/>
          </a:xfrm>
        </p:spPr>
        <p:txBody>
          <a:bodyPr/>
          <a:lstStyle/>
          <a:p>
            <a:pPr marL="609600" indent="-609600">
              <a:buFont typeface="Wingdings" pitchFamily="2" charset="2"/>
              <a:buAutoNum type="arabicPeriod"/>
            </a:pPr>
            <a:endParaRPr lang="en-US" sz="2800" dirty="0"/>
          </a:p>
          <a:p>
            <a:pPr marL="609600" indent="-609600">
              <a:buFont typeface="Wingdings" pitchFamily="2" charset="2"/>
              <a:buAutoNum type="arabicPeriod"/>
            </a:pPr>
            <a:r>
              <a:rPr lang="en-US" sz="2800" dirty="0"/>
              <a:t>Expand the research to include other age groups and grade levels. How bias influences the recording of assessment and report card grades for grade school children, high school children and college students. </a:t>
            </a:r>
          </a:p>
          <a:p>
            <a:pPr marL="609600" indent="-609600">
              <a:buFont typeface="Wingdings" pitchFamily="2" charset="2"/>
              <a:buAutoNum type="arabicPeriod"/>
            </a:pPr>
            <a:endParaRPr lang="en-US" sz="2800" dirty="0"/>
          </a:p>
          <a:p>
            <a:pPr marL="609600" indent="-609600">
              <a:buFont typeface="Wingdings" pitchFamily="2" charset="2"/>
              <a:buAutoNum type="arabicPeriod"/>
            </a:pPr>
            <a:r>
              <a:rPr lang="en-US" sz="2800" dirty="0"/>
              <a:t>The last recommendation is to increase the study area to include other large cities to find further validity.</a:t>
            </a:r>
          </a:p>
          <a:p>
            <a:pPr marL="609600" indent="-609600">
              <a:lnSpc>
                <a:spcPct val="150000"/>
              </a:lnSpc>
              <a:buFont typeface="Wingdings" pitchFamily="2" charset="2"/>
              <a:buAutoNum type="arabicPeriod"/>
            </a:pPr>
            <a:endParaRPr lang="en-US" sz="1600" dirty="0"/>
          </a:p>
          <a:p>
            <a:pPr marL="609600" indent="-609600">
              <a:lnSpc>
                <a:spcPct val="150000"/>
              </a:lnSpc>
              <a:buFont typeface="Wingdings" pitchFamily="2" charset="2"/>
              <a:buAutoNum type="arabicPeriod"/>
            </a:pPr>
            <a:endParaRPr lang="en-US" sz="1600" dirty="0">
              <a:effectLst/>
              <a:latin typeface="Times New Roman" pitchFamily="18" charset="0"/>
            </a:endParaRPr>
          </a:p>
        </p:txBody>
      </p:sp>
      <p:sp>
        <p:nvSpPr>
          <p:cNvPr id="16388"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23</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
            <a:ext cx="8229600" cy="1143000"/>
          </a:xfrm>
        </p:spPr>
        <p:txBody>
          <a:bodyPr/>
          <a:lstStyle/>
          <a:p>
            <a:r>
              <a:rPr lang="en-US" b="1">
                <a:effectLst/>
                <a:latin typeface="Times New Roman" pitchFamily="18" charset="0"/>
              </a:rPr>
              <a:t>References</a:t>
            </a:r>
          </a:p>
        </p:txBody>
      </p:sp>
      <p:sp>
        <p:nvSpPr>
          <p:cNvPr id="11267" name="Rectangle 3"/>
          <p:cNvSpPr>
            <a:spLocks noGrp="1" noChangeArrowheads="1"/>
          </p:cNvSpPr>
          <p:nvPr>
            <p:ph type="body" idx="1"/>
          </p:nvPr>
        </p:nvSpPr>
        <p:spPr>
          <a:xfrm>
            <a:off x="457200" y="1066800"/>
            <a:ext cx="8229600" cy="5257800"/>
          </a:xfrm>
        </p:spPr>
        <p:txBody>
          <a:bodyPr/>
          <a:lstStyle/>
          <a:p>
            <a:r>
              <a:rPr lang="en-US" sz="1800" dirty="0">
                <a:latin typeface="Times New Roman" pitchFamily="18" charset="0"/>
                <a:cs typeface="Times New Roman" pitchFamily="18" charset="0"/>
              </a:rPr>
              <a:t>Chamberlain, K. (2008). In Sanders R. (Ed.), </a:t>
            </a:r>
            <a:r>
              <a:rPr lang="en-US" sz="1800" i="1" dirty="0">
                <a:latin typeface="Times New Roman" pitchFamily="18" charset="0"/>
                <a:cs typeface="Times New Roman" pitchFamily="18" charset="0"/>
              </a:rPr>
              <a:t>Case study: Professional development that enhances teaching and learning</a:t>
            </a:r>
            <a:r>
              <a:rPr lang="en-US" sz="1800" dirty="0">
                <a:latin typeface="Times New Roman" pitchFamily="18" charset="0"/>
                <a:cs typeface="Times New Roman" pitchFamily="18" charset="0"/>
              </a:rPr>
              <a:t>. United States -- Arizona: University of Phoenix. Retrieved </a:t>
            </a:r>
            <a:r>
              <a:rPr lang="en-US" sz="1800" dirty="0" err="1">
                <a:latin typeface="Times New Roman" pitchFamily="18" charset="0"/>
                <a:cs typeface="Times New Roman" pitchFamily="18" charset="0"/>
              </a:rPr>
              <a:t>ProQuest</a:t>
            </a:r>
            <a:r>
              <a:rPr lang="en-US" sz="1800" dirty="0">
                <a:latin typeface="Times New Roman" pitchFamily="18" charset="0"/>
                <a:cs typeface="Times New Roman" pitchFamily="18" charset="0"/>
              </a:rPr>
              <a:t>, April 30, 2011.</a:t>
            </a:r>
          </a:p>
          <a:p>
            <a:r>
              <a:rPr lang="en-US" sz="1600" dirty="0">
                <a:latin typeface="Times New Roman" pitchFamily="18" charset="0"/>
                <a:cs typeface="Times New Roman" pitchFamily="18" charset="0"/>
              </a:rPr>
              <a:t>Foster, G., &amp; Salvia, J. (1977, May). Teacher Response to Label of Learning Disabled as a Function of Demand Characteristics. Exceptional Children, 43(8), 533-534. Retrieved March 12, 2009, from Education Research Complete database</a:t>
            </a:r>
            <a:endParaRPr lang="en-US" sz="1600" dirty="0">
              <a:effectLst/>
              <a:latin typeface="Times New Roman" pitchFamily="18" charset="0"/>
              <a:cs typeface="Times New Roman" pitchFamily="18" charset="0"/>
            </a:endParaRPr>
          </a:p>
          <a:p>
            <a:r>
              <a:rPr lang="en-US" sz="1600" dirty="0" err="1"/>
              <a:t>Schölmerich</a:t>
            </a:r>
            <a:r>
              <a:rPr lang="en-US" sz="1600" dirty="0"/>
              <a:t>, A., </a:t>
            </a:r>
            <a:r>
              <a:rPr lang="en-US" sz="1600" dirty="0" err="1"/>
              <a:t>Leyendecker</a:t>
            </a:r>
            <a:r>
              <a:rPr lang="en-US" sz="1600" dirty="0"/>
              <a:t>, B., </a:t>
            </a:r>
            <a:r>
              <a:rPr lang="en-US" sz="1600" dirty="0" err="1"/>
              <a:t>Citlak</a:t>
            </a:r>
            <a:r>
              <a:rPr lang="en-US" sz="1600" dirty="0"/>
              <a:t>, B., Caspar, U., &amp; </a:t>
            </a:r>
            <a:r>
              <a:rPr lang="en-US" sz="1600" dirty="0" err="1"/>
              <a:t>Jäkel</a:t>
            </a:r>
            <a:r>
              <a:rPr lang="en-US" sz="1600" dirty="0"/>
              <a:t>, J. (2008). Assessment of migrant and minority children. </a:t>
            </a:r>
            <a:r>
              <a:rPr lang="en-US" sz="1600" dirty="0" err="1"/>
              <a:t>Zeitschrift</a:t>
            </a:r>
            <a:r>
              <a:rPr lang="en-US" sz="1600" dirty="0"/>
              <a:t> </a:t>
            </a:r>
            <a:r>
              <a:rPr lang="en-US" sz="1600" dirty="0" err="1"/>
              <a:t>für</a:t>
            </a:r>
            <a:r>
              <a:rPr lang="en-US" sz="1600" dirty="0"/>
              <a:t> </a:t>
            </a:r>
            <a:r>
              <a:rPr lang="en-US" sz="1600" dirty="0" err="1"/>
              <a:t>Psychologie</a:t>
            </a:r>
            <a:r>
              <a:rPr lang="en-US" sz="1600" dirty="0"/>
              <a:t>/Journal of Psychology, 216(3), 187-194. Retrieved March 12, 2009, doi:10.1027/0044-3409.216.3.187 </a:t>
            </a:r>
          </a:p>
          <a:p>
            <a:r>
              <a:rPr lang="en-US" sz="1600" dirty="0" err="1"/>
              <a:t>Swee-Choo</a:t>
            </a:r>
            <a:r>
              <a:rPr lang="en-US" sz="1600" dirty="0"/>
              <a:t>, P. (2008). Teaching Practices that Hinder the Deep Approaches to Learning of Twinning </a:t>
            </a:r>
            <a:r>
              <a:rPr lang="en-US" sz="1600" dirty="0" err="1"/>
              <a:t>Programme</a:t>
            </a:r>
            <a:r>
              <a:rPr lang="en-US" sz="1600" dirty="0"/>
              <a:t> Students in Malaysia: A Qualitative Perspective. </a:t>
            </a:r>
            <a:r>
              <a:rPr lang="en-US" sz="1600" i="1" dirty="0"/>
              <a:t>Asia-Pacific Education Researcher</a:t>
            </a:r>
            <a:r>
              <a:rPr lang="en-US" sz="1600" dirty="0"/>
              <a:t>, </a:t>
            </a:r>
            <a:r>
              <a:rPr lang="en-US" sz="1600" i="1" dirty="0"/>
              <a:t>17</a:t>
            </a:r>
            <a:r>
              <a:rPr lang="en-US" sz="1600" dirty="0"/>
              <a:t>(1), 63-73. Retrieved from Education Research Complete database.</a:t>
            </a:r>
          </a:p>
          <a:p>
            <a:r>
              <a:rPr lang="en-US" sz="1600" dirty="0"/>
              <a:t>Vogt, F., Hall, S., Hankins, M., &amp; </a:t>
            </a:r>
            <a:r>
              <a:rPr lang="en-US" sz="1600" dirty="0" err="1"/>
              <a:t>Marteau</a:t>
            </a:r>
            <a:r>
              <a:rPr lang="en-US" sz="1600" dirty="0"/>
              <a:t>, T. (2009). Evaluating three theory-based interventions to increase physicians' recommendations of smoking cessation services. </a:t>
            </a:r>
            <a:r>
              <a:rPr lang="en-US" sz="1600" i="1" dirty="0"/>
              <a:t>Health Psychology</a:t>
            </a:r>
            <a:r>
              <a:rPr lang="en-US" sz="1600" dirty="0"/>
              <a:t>, </a:t>
            </a:r>
            <a:r>
              <a:rPr lang="en-US" sz="1600" i="1" dirty="0"/>
              <a:t>28</a:t>
            </a:r>
            <a:r>
              <a:rPr lang="en-US" sz="1600" dirty="0"/>
              <a:t>(2), 174-182. Retrieved from CINAHL Plus with Full Text database.</a:t>
            </a:r>
          </a:p>
          <a:p>
            <a:endParaRPr lang="en-US" sz="1600" dirty="0"/>
          </a:p>
          <a:p>
            <a:endParaRPr lang="en-US" dirty="0">
              <a:effectLst/>
              <a:latin typeface="Times New Roman" pitchFamily="18" charset="0"/>
            </a:endParaRPr>
          </a:p>
          <a:p>
            <a:endParaRPr lang="en-US" dirty="0">
              <a:effectLst/>
              <a:latin typeface="Times New Roman" pitchFamily="18" charset="0"/>
            </a:endParaRPr>
          </a:p>
        </p:txBody>
      </p:sp>
      <p:sp>
        <p:nvSpPr>
          <p:cNvPr id="11268"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24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88900"/>
            <a:ext cx="8229600" cy="1143000"/>
          </a:xfrm>
        </p:spPr>
        <p:txBody>
          <a:bodyPr/>
          <a:lstStyle/>
          <a:p>
            <a:r>
              <a:rPr lang="en-US" b="1">
                <a:effectLst/>
                <a:latin typeface="Times New Roman" pitchFamily="18" charset="0"/>
              </a:rPr>
              <a:t>Questions</a:t>
            </a:r>
          </a:p>
        </p:txBody>
      </p:sp>
      <p:sp>
        <p:nvSpPr>
          <p:cNvPr id="69635" name="Rectangle 3"/>
          <p:cNvSpPr>
            <a:spLocks noGrp="1" noChangeArrowheads="1"/>
          </p:cNvSpPr>
          <p:nvPr>
            <p:ph type="body" idx="1"/>
          </p:nvPr>
        </p:nvSpPr>
        <p:spPr/>
        <p:txBody>
          <a:bodyPr/>
          <a:lstStyle/>
          <a:p>
            <a:pPr algn="ctr">
              <a:buFont typeface="Wingdings" pitchFamily="2" charset="2"/>
              <a:buNone/>
            </a:pPr>
            <a:endParaRPr lang="en-US" sz="6000" b="1">
              <a:effectLst/>
              <a:latin typeface="Times New Roman" pitchFamily="18" charset="0"/>
            </a:endParaRPr>
          </a:p>
          <a:p>
            <a:pPr algn="ctr">
              <a:buFont typeface="Wingdings" pitchFamily="2" charset="2"/>
              <a:buNone/>
            </a:pPr>
            <a:r>
              <a:rPr lang="en-US" sz="6000" b="1">
                <a:effectLst/>
                <a:latin typeface="Times New Roman" pitchFamily="18" charset="0"/>
              </a:rPr>
              <a:t>What questions do you have?</a:t>
            </a:r>
          </a:p>
        </p:txBody>
      </p:sp>
      <p:sp>
        <p:nvSpPr>
          <p:cNvPr id="69636"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b="1">
                <a:latin typeface="Times New Roman" pitchFamily="18" charset="0"/>
              </a:rPr>
              <a:t>25</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Beginning Process</a:t>
            </a:r>
          </a:p>
        </p:txBody>
      </p:sp>
      <p:sp>
        <p:nvSpPr>
          <p:cNvPr id="5" name="Content Placeholder 4"/>
          <p:cNvSpPr>
            <a:spLocks noGrp="1"/>
          </p:cNvSpPr>
          <p:nvPr>
            <p:ph sz="half" idx="2"/>
          </p:nvPr>
        </p:nvSpPr>
        <p:spPr/>
        <p:txBody>
          <a:bodyPr/>
          <a:lstStyle/>
          <a:p>
            <a:r>
              <a:rPr lang="en-US" dirty="0">
                <a:solidFill>
                  <a:schemeClr val="tx2"/>
                </a:solidFill>
              </a:rPr>
              <a:t>Effective Teaching</a:t>
            </a:r>
          </a:p>
          <a:p>
            <a:r>
              <a:rPr lang="en-US" dirty="0">
                <a:solidFill>
                  <a:schemeClr val="tx2"/>
                </a:solidFill>
              </a:rPr>
              <a:t>Assessment documentation With-out Bias</a:t>
            </a:r>
          </a:p>
          <a:p>
            <a:r>
              <a:rPr lang="en-US" dirty="0">
                <a:solidFill>
                  <a:schemeClr val="tx2"/>
                </a:solidFill>
              </a:rPr>
              <a:t>Personal Interest in Bias</a:t>
            </a:r>
          </a:p>
        </p:txBody>
      </p:sp>
      <p:pic>
        <p:nvPicPr>
          <p:cNvPr id="1026" name="Picture 2" descr="C:\Users\Rebecca J. Reynolds\AppData\Local\Microsoft\Windows\Temporary Internet Files\Content.IE5\RB0EZO4A\MC900056680[1].wmf"/>
          <p:cNvPicPr>
            <a:picLocks noGrp="1" noChangeAspect="1" noChangeArrowheads="1"/>
          </p:cNvPicPr>
          <p:nvPr>
            <p:ph sz="half" idx="1"/>
          </p:nvPr>
        </p:nvPicPr>
        <p:blipFill>
          <a:blip r:embed="rId3" cstate="print"/>
          <a:srcRect/>
          <a:stretch>
            <a:fillRect/>
          </a:stretch>
        </p:blipFill>
        <p:spPr bwMode="auto">
          <a:xfrm>
            <a:off x="1524000" y="2286000"/>
            <a:ext cx="2379726" cy="224704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b="1" dirty="0">
                <a:effectLst/>
                <a:latin typeface="Times New Roman" pitchFamily="18" charset="0"/>
              </a:rPr>
              <a:t>Outline</a:t>
            </a:r>
          </a:p>
        </p:txBody>
      </p:sp>
      <p:sp>
        <p:nvSpPr>
          <p:cNvPr id="5123" name="Rectangle 3"/>
          <p:cNvSpPr>
            <a:spLocks noGrp="1" noChangeArrowheads="1"/>
          </p:cNvSpPr>
          <p:nvPr>
            <p:ph sz="half" idx="1"/>
          </p:nvPr>
        </p:nvSpPr>
        <p:spPr/>
        <p:txBody>
          <a:bodyPr/>
          <a:lstStyle/>
          <a:p>
            <a:pPr>
              <a:lnSpc>
                <a:spcPct val="80000"/>
              </a:lnSpc>
            </a:pPr>
            <a:r>
              <a:rPr lang="en-US" sz="2400" dirty="0">
                <a:effectLst/>
                <a:latin typeface="Times New Roman" pitchFamily="18" charset="0"/>
              </a:rPr>
              <a:t>Introductions</a:t>
            </a:r>
          </a:p>
          <a:p>
            <a:pPr>
              <a:lnSpc>
                <a:spcPct val="80000"/>
              </a:lnSpc>
            </a:pPr>
            <a:r>
              <a:rPr lang="en-US" sz="2400" dirty="0">
                <a:effectLst/>
                <a:latin typeface="Times New Roman" pitchFamily="18" charset="0"/>
              </a:rPr>
              <a:t>The problem statement</a:t>
            </a:r>
          </a:p>
          <a:p>
            <a:pPr>
              <a:lnSpc>
                <a:spcPct val="80000"/>
              </a:lnSpc>
            </a:pPr>
            <a:r>
              <a:rPr lang="en-US" sz="2400" dirty="0">
                <a:effectLst/>
                <a:latin typeface="Times New Roman" pitchFamily="18" charset="0"/>
              </a:rPr>
              <a:t>The purpose of the study</a:t>
            </a:r>
          </a:p>
          <a:p>
            <a:pPr>
              <a:lnSpc>
                <a:spcPct val="80000"/>
              </a:lnSpc>
            </a:pPr>
            <a:r>
              <a:rPr lang="en-US" sz="2400" dirty="0">
                <a:effectLst/>
                <a:latin typeface="Times New Roman" pitchFamily="18" charset="0"/>
              </a:rPr>
              <a:t>Theoretical framework</a:t>
            </a:r>
          </a:p>
          <a:p>
            <a:pPr>
              <a:lnSpc>
                <a:spcPct val="80000"/>
              </a:lnSpc>
            </a:pPr>
            <a:r>
              <a:rPr lang="en-US" sz="2400" dirty="0">
                <a:effectLst/>
                <a:latin typeface="Times New Roman" pitchFamily="18" charset="0"/>
              </a:rPr>
              <a:t>Research method and design</a:t>
            </a:r>
          </a:p>
          <a:p>
            <a:pPr>
              <a:lnSpc>
                <a:spcPct val="80000"/>
              </a:lnSpc>
            </a:pPr>
            <a:r>
              <a:rPr lang="en-US" sz="2400" dirty="0">
                <a:effectLst/>
                <a:latin typeface="Times New Roman" pitchFamily="18" charset="0"/>
              </a:rPr>
              <a:t>Research question 1</a:t>
            </a:r>
          </a:p>
          <a:p>
            <a:pPr>
              <a:lnSpc>
                <a:spcPct val="80000"/>
              </a:lnSpc>
            </a:pPr>
            <a:r>
              <a:rPr lang="en-US" sz="2400" dirty="0">
                <a:effectLst/>
                <a:latin typeface="Times New Roman" pitchFamily="18" charset="0"/>
              </a:rPr>
              <a:t>Research Question 1 Answer</a:t>
            </a:r>
          </a:p>
          <a:p>
            <a:pPr>
              <a:lnSpc>
                <a:spcPct val="80000"/>
              </a:lnSpc>
            </a:pPr>
            <a:r>
              <a:rPr lang="en-US" sz="2400" dirty="0">
                <a:effectLst/>
                <a:latin typeface="Times New Roman" pitchFamily="18" charset="0"/>
              </a:rPr>
              <a:t>Research Question 2</a:t>
            </a:r>
          </a:p>
          <a:p>
            <a:pPr>
              <a:lnSpc>
                <a:spcPct val="80000"/>
              </a:lnSpc>
            </a:pPr>
            <a:r>
              <a:rPr lang="en-US" sz="2400" dirty="0">
                <a:effectLst/>
                <a:latin typeface="Times New Roman" pitchFamily="18" charset="0"/>
              </a:rPr>
              <a:t>Research Question 2 Answer </a:t>
            </a:r>
          </a:p>
          <a:p>
            <a:pPr>
              <a:lnSpc>
                <a:spcPct val="80000"/>
              </a:lnSpc>
            </a:pPr>
            <a:endParaRPr lang="en-US" sz="2400" dirty="0">
              <a:effectLst/>
              <a:latin typeface="Times New Roman" pitchFamily="18" charset="0"/>
            </a:endParaRPr>
          </a:p>
        </p:txBody>
      </p:sp>
      <p:sp>
        <p:nvSpPr>
          <p:cNvPr id="5" name="Content Placeholder 4"/>
          <p:cNvSpPr>
            <a:spLocks noGrp="1"/>
          </p:cNvSpPr>
          <p:nvPr>
            <p:ph sz="half" idx="2"/>
          </p:nvPr>
        </p:nvSpPr>
        <p:spPr/>
        <p:txBody>
          <a:bodyPr/>
          <a:lstStyle/>
          <a:p>
            <a:pPr>
              <a:lnSpc>
                <a:spcPct val="80000"/>
              </a:lnSpc>
            </a:pPr>
            <a:r>
              <a:rPr lang="en-US" sz="2400" dirty="0">
                <a:effectLst/>
                <a:latin typeface="Times New Roman" pitchFamily="18" charset="0"/>
              </a:rPr>
              <a:t>Bias: Definition and Theory</a:t>
            </a:r>
          </a:p>
          <a:p>
            <a:pPr>
              <a:lnSpc>
                <a:spcPct val="80000"/>
              </a:lnSpc>
            </a:pPr>
            <a:r>
              <a:rPr lang="en-US" sz="2400" dirty="0">
                <a:effectLst/>
                <a:latin typeface="Times New Roman" pitchFamily="18" charset="0"/>
              </a:rPr>
              <a:t>Population and sample</a:t>
            </a:r>
          </a:p>
          <a:p>
            <a:pPr>
              <a:lnSpc>
                <a:spcPct val="80000"/>
              </a:lnSpc>
            </a:pPr>
            <a:r>
              <a:rPr lang="en-US" sz="2400" dirty="0">
                <a:effectLst/>
                <a:latin typeface="Times New Roman" pitchFamily="18" charset="0"/>
              </a:rPr>
              <a:t>Data collection</a:t>
            </a:r>
          </a:p>
          <a:p>
            <a:pPr>
              <a:lnSpc>
                <a:spcPct val="80000"/>
              </a:lnSpc>
            </a:pPr>
            <a:r>
              <a:rPr lang="en-US" sz="2400" dirty="0">
                <a:effectLst/>
                <a:latin typeface="Times New Roman" pitchFamily="18" charset="0"/>
              </a:rPr>
              <a:t>Research Results</a:t>
            </a:r>
          </a:p>
          <a:p>
            <a:pPr>
              <a:lnSpc>
                <a:spcPct val="80000"/>
              </a:lnSpc>
            </a:pPr>
            <a:r>
              <a:rPr lang="en-US" sz="2400" dirty="0">
                <a:effectLst/>
                <a:latin typeface="Times New Roman" pitchFamily="18" charset="0"/>
              </a:rPr>
              <a:t>Significance of results to leadership</a:t>
            </a:r>
          </a:p>
          <a:p>
            <a:pPr>
              <a:lnSpc>
                <a:spcPct val="80000"/>
              </a:lnSpc>
            </a:pPr>
            <a:r>
              <a:rPr lang="en-US" sz="2400" dirty="0">
                <a:effectLst/>
                <a:latin typeface="Times New Roman" pitchFamily="18" charset="0"/>
              </a:rPr>
              <a:t>Recommendations for Further Research</a:t>
            </a:r>
          </a:p>
          <a:p>
            <a:pPr>
              <a:lnSpc>
                <a:spcPct val="80000"/>
              </a:lnSpc>
            </a:pPr>
            <a:r>
              <a:rPr lang="en-US" sz="2400" dirty="0">
                <a:effectLst/>
                <a:latin typeface="Times New Roman" pitchFamily="18" charset="0"/>
              </a:rPr>
              <a:t>Questions</a:t>
            </a:r>
          </a:p>
          <a:p>
            <a:pPr>
              <a:lnSpc>
                <a:spcPct val="80000"/>
              </a:lnSpc>
            </a:pPr>
            <a:r>
              <a:rPr lang="en-US" sz="2400" dirty="0">
                <a:effectLst/>
                <a:latin typeface="Times New Roman" pitchFamily="18" charset="0"/>
              </a:rPr>
              <a:t>References</a:t>
            </a:r>
          </a:p>
          <a:p>
            <a:endParaRPr lang="en-US" dirty="0"/>
          </a:p>
        </p:txBody>
      </p:sp>
      <p:sp>
        <p:nvSpPr>
          <p:cNvPr id="5124"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
            <a:ext cx="8229600" cy="1143000"/>
          </a:xfrm>
        </p:spPr>
        <p:txBody>
          <a:bodyPr/>
          <a:lstStyle/>
          <a:p>
            <a:r>
              <a:rPr lang="en-US" b="1" dirty="0">
                <a:effectLst/>
                <a:latin typeface="Times New Roman" pitchFamily="18" charset="0"/>
              </a:rPr>
              <a:t>The Problem Statement</a:t>
            </a:r>
          </a:p>
        </p:txBody>
      </p:sp>
      <p:sp>
        <p:nvSpPr>
          <p:cNvPr id="24579" name="Rectangle 3"/>
          <p:cNvSpPr>
            <a:spLocks noGrp="1" noChangeArrowheads="1"/>
          </p:cNvSpPr>
          <p:nvPr>
            <p:ph type="body" idx="1"/>
          </p:nvPr>
        </p:nvSpPr>
        <p:spPr>
          <a:xfrm>
            <a:off x="457200" y="1295400"/>
            <a:ext cx="8229600" cy="4724400"/>
          </a:xfrm>
        </p:spPr>
        <p:txBody>
          <a:bodyPr/>
          <a:lstStyle/>
          <a:p>
            <a:r>
              <a:rPr lang="en-US" sz="2000" dirty="0">
                <a:latin typeface="Times New Roman" pitchFamily="18" charset="0"/>
                <a:cs typeface="Times New Roman" pitchFamily="18" charset="0"/>
              </a:rPr>
              <a:t>Teacher bias written into documented observational assessments that follow children from one age group to the next is the general problem. “Developmental assessments play an important role in the placement of children in different tracks in educational systems” (</a:t>
            </a:r>
            <a:r>
              <a:rPr lang="en-US" sz="2000" dirty="0" err="1">
                <a:latin typeface="Times New Roman" pitchFamily="18" charset="0"/>
                <a:cs typeface="Times New Roman" pitchFamily="18" charset="0"/>
              </a:rPr>
              <a:t>Schölmerich</a:t>
            </a:r>
            <a:r>
              <a:rPr lang="en-US" sz="2000" dirty="0">
                <a:latin typeface="Times New Roman" pitchFamily="18" charset="0"/>
                <a:cs typeface="Times New Roman" pitchFamily="18" charset="0"/>
              </a:rPr>
              <a:t>, 2008, p 188 ). The specific problem is that the inclusion of teacher bias in giving assessments to children enrolled in early education centers because “if a teacher holds a negative expectation for a child, the child's school performance may not be accurately perceived” (Foster, 1977, p. 533). In the problem of bias, the responsibility of leaders is to set an example of unbiased decisions, cultivating a new model of leadership. “Cultivating a new model for leadership requires courage and emotional maturity as much as it does skill and effort” (Lyons, 2007, p. 30); these leaders can be aware and curtail the impact of bias in the documentation of observational assessment. Understanding and eliminating bias will help alleviate stress that will affect children in the early education classroom while creating the new model.</a:t>
            </a:r>
          </a:p>
          <a:p>
            <a:pPr marL="533400" indent="-533400">
              <a:lnSpc>
                <a:spcPct val="80000"/>
              </a:lnSpc>
            </a:pPr>
            <a:endParaRPr lang="en-US" sz="2000" b="1" dirty="0">
              <a:effectLst/>
              <a:latin typeface="Times New Roman" pitchFamily="18" charset="0"/>
              <a:cs typeface="Times New Roman" pitchFamily="18" charset="0"/>
            </a:endParaRPr>
          </a:p>
          <a:p>
            <a:pPr marL="533400" indent="-533400">
              <a:lnSpc>
                <a:spcPct val="80000"/>
              </a:lnSpc>
              <a:buNone/>
            </a:pPr>
            <a:endParaRPr lang="en-US" sz="2000" b="1" dirty="0">
              <a:effectLst/>
              <a:latin typeface="Times New Roman" pitchFamily="18" charset="0"/>
              <a:cs typeface="Times New Roman" pitchFamily="18" charset="0"/>
            </a:endParaRPr>
          </a:p>
        </p:txBody>
      </p:sp>
      <p:sp>
        <p:nvSpPr>
          <p:cNvPr id="24581" name="Text Box 5"/>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b="1">
                <a:latin typeface="Times New Roman" pitchFamily="18" charset="0"/>
              </a:rPr>
              <a:t>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latin typeface="Times New Roman" pitchFamily="18" charset="0"/>
                <a:cs typeface="Times New Roman" pitchFamily="18" charset="0"/>
              </a:rPr>
              <a:t>The Purpose Statement</a:t>
            </a:r>
          </a:p>
        </p:txBody>
      </p:sp>
      <p:sp>
        <p:nvSpPr>
          <p:cNvPr id="3" name="Content Placeholder 2"/>
          <p:cNvSpPr>
            <a:spLocks noGrp="1"/>
          </p:cNvSpPr>
          <p:nvPr>
            <p:ph idx="1"/>
          </p:nvPr>
        </p:nvSpPr>
        <p:spPr/>
        <p:txBody>
          <a:bodyPr/>
          <a:lstStyle/>
          <a:p>
            <a:r>
              <a:rPr lang="en-US" sz="2300" b="1" dirty="0">
                <a:effectLst>
                  <a:outerShdw blurRad="38100" dist="38100" dir="2700000" algn="tl">
                    <a:srgbClr val="000000">
                      <a:alpha val="43137"/>
                    </a:srgbClr>
                  </a:outerShdw>
                </a:effectLst>
                <a:latin typeface="Times New Roman" pitchFamily="18" charset="0"/>
                <a:cs typeface="Times New Roman" pitchFamily="18" charset="0"/>
              </a:rPr>
              <a:t>The purpose of this qualitative, phenomenological study was to explore the perceptions of 20 teachers in their experience of bias in assessment documentation of preschool children. The study used 23 mixed participants: three pilot study participants and 20 final study participants in Chicago area preschools. Data was collected by using open ended questions and then analyzed and coded for emerging themes and patterns.   The study attempted to bring a deeper understanding of the issues surrounding testing at the preschool level. The findings include a mixed response with themes and patterns found in identifying how bias affects documented observational assessment.</a:t>
            </a:r>
            <a:r>
              <a:rPr lang="en-US" sz="2300" dirty="0">
                <a:effectLst>
                  <a:outerShdw blurRad="38100" dist="38100" dir="2700000" algn="tl">
                    <a:srgbClr val="000000">
                      <a:alpha val="43137"/>
                    </a:srgbClr>
                  </a:outerShdw>
                </a:effectLst>
                <a:latin typeface="Times New Roman" pitchFamily="18" charset="0"/>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z="3200" b="1" dirty="0">
                <a:effectLst/>
                <a:latin typeface="Times New Roman" pitchFamily="18" charset="0"/>
              </a:rPr>
              <a:t>Theoretical Framework</a:t>
            </a:r>
          </a:p>
        </p:txBody>
      </p:sp>
      <p:sp>
        <p:nvSpPr>
          <p:cNvPr id="19459" name="Rectangle 3"/>
          <p:cNvSpPr>
            <a:spLocks noGrp="1" noChangeArrowheads="1"/>
          </p:cNvSpPr>
          <p:nvPr>
            <p:ph idx="1"/>
          </p:nvPr>
        </p:nvSpPr>
        <p:spPr/>
        <p:txBody>
          <a:bodyPr/>
          <a:lstStyle/>
          <a:p>
            <a:endParaRPr lang="en-US" dirty="0">
              <a:latin typeface="Times New Roman" pitchFamily="18" charset="0"/>
            </a:endParaRPr>
          </a:p>
          <a:p>
            <a:endParaRPr lang="en-US" dirty="0">
              <a:latin typeface="Times New Roman" pitchFamily="18" charset="0"/>
            </a:endParaRPr>
          </a:p>
        </p:txBody>
      </p:sp>
      <p:sp>
        <p:nvSpPr>
          <p:cNvPr id="9" name="Text Placeholder 8"/>
          <p:cNvSpPr>
            <a:spLocks noGrp="1"/>
          </p:cNvSpPr>
          <p:nvPr>
            <p:ph type="body" sz="half" idx="2"/>
          </p:nvPr>
        </p:nvSpPr>
        <p:spPr/>
        <p:txBody>
          <a:bodyPr/>
          <a:lstStyle/>
          <a:p>
            <a:r>
              <a:rPr lang="en-US" sz="2000" dirty="0">
                <a:effectLst>
                  <a:outerShdw blurRad="38100" dist="38100" dir="2700000" algn="tl">
                    <a:srgbClr val="000000">
                      <a:alpha val="43137"/>
                    </a:srgbClr>
                  </a:outerShdw>
                </a:effectLst>
                <a:latin typeface="Times New Roman" pitchFamily="18" charset="0"/>
                <a:cs typeface="Times New Roman" pitchFamily="18" charset="0"/>
              </a:rPr>
              <a:t>The framing theories of teacher bias consist of child development, observational assessment, and bias. The major models framing teacher bias influence of recorded documentation of children’s assessment include child development theory, child development, observational assessment, and bias.</a:t>
            </a:r>
          </a:p>
          <a:p>
            <a:endParaRPr lang="en-US" dirty="0"/>
          </a:p>
        </p:txBody>
      </p:sp>
      <p:sp>
        <p:nvSpPr>
          <p:cNvPr id="19460" name="Rectangle 4"/>
          <p:cNvSpPr>
            <a:spLocks noChangeArrowheads="1"/>
          </p:cNvSpPr>
          <p:nvPr/>
        </p:nvSpPr>
        <p:spPr bwMode="auto">
          <a:xfrm>
            <a:off x="609600" y="1600200"/>
            <a:ext cx="8229600" cy="3733800"/>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Font typeface="Wingdings" pitchFamily="2" charset="2"/>
              <a:buBlip>
                <a:blip r:embed="rId3"/>
              </a:buBlip>
            </a:pPr>
            <a:endParaRPr lang="en-US" sz="32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461" name="Text Box 5"/>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dirty="0">
                <a:latin typeface="Times New Roman" pitchFamily="18" charset="0"/>
              </a:rPr>
              <a:t>6</a:t>
            </a:r>
          </a:p>
        </p:txBody>
      </p:sp>
      <p:graphicFrame>
        <p:nvGraphicFramePr>
          <p:cNvPr id="10" name="Diagram 9"/>
          <p:cNvGraphicFramePr/>
          <p:nvPr/>
        </p:nvGraphicFramePr>
        <p:xfrm>
          <a:off x="3657600" y="914400"/>
          <a:ext cx="48006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b="1">
                <a:effectLst/>
                <a:latin typeface="Times New Roman" pitchFamily="18" charset="0"/>
              </a:rPr>
              <a:t>Research Method and Design</a:t>
            </a:r>
          </a:p>
        </p:txBody>
      </p:sp>
      <p:sp>
        <p:nvSpPr>
          <p:cNvPr id="8" name="Content Placeholder 7"/>
          <p:cNvSpPr>
            <a:spLocks noGrp="1"/>
          </p:cNvSpPr>
          <p:nvPr>
            <p:ph sz="half" idx="1"/>
          </p:nvPr>
        </p:nvSpPr>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Phenomenological</a:t>
            </a:r>
          </a:p>
          <a:p>
            <a:pPr lvl="1">
              <a:buFontTx/>
              <a:buChar char="o"/>
            </a:pPr>
            <a:r>
              <a:rPr lang="en-US" dirty="0">
                <a:effectLst>
                  <a:outerShdw blurRad="38100" dist="38100" dir="2700000" algn="tl">
                    <a:srgbClr val="000000">
                      <a:alpha val="43137"/>
                    </a:srgbClr>
                  </a:outerShdw>
                </a:effectLst>
                <a:latin typeface="Times New Roman" pitchFamily="18" charset="0"/>
                <a:cs typeface="Times New Roman" pitchFamily="18" charset="0"/>
              </a:rPr>
              <a:t>Case Study</a:t>
            </a:r>
          </a:p>
          <a:p>
            <a:pPr lvl="1">
              <a:buFontTx/>
              <a:buChar char="o"/>
            </a:pPr>
            <a:r>
              <a:rPr lang="en-US" dirty="0">
                <a:effectLst>
                  <a:outerShdw blurRad="38100" dist="38100" dir="2700000" algn="tl">
                    <a:srgbClr val="000000">
                      <a:alpha val="43137"/>
                    </a:srgbClr>
                  </a:outerShdw>
                </a:effectLst>
                <a:latin typeface="Times New Roman" pitchFamily="18" charset="0"/>
                <a:cs typeface="Times New Roman" pitchFamily="18" charset="0"/>
              </a:rPr>
              <a:t>Purposeful Sampling</a:t>
            </a:r>
          </a:p>
          <a:p>
            <a:pPr lvl="1">
              <a:buFontTx/>
              <a:buChar char="o"/>
            </a:pPr>
            <a:r>
              <a:rPr lang="en-US" dirty="0">
                <a:effectLst>
                  <a:outerShdw blurRad="38100" dist="38100" dir="2700000" algn="tl">
                    <a:srgbClr val="000000">
                      <a:alpha val="43137"/>
                    </a:srgbClr>
                  </a:outerShdw>
                </a:effectLst>
                <a:latin typeface="Times New Roman" pitchFamily="18" charset="0"/>
                <a:cs typeface="Times New Roman" pitchFamily="18" charset="0"/>
              </a:rPr>
              <a:t>Interviews</a:t>
            </a:r>
          </a:p>
          <a:p>
            <a:pPr lvl="1">
              <a:buFontTx/>
              <a:buChar char="o"/>
            </a:pPr>
            <a:r>
              <a:rPr lang="en-US" dirty="0">
                <a:effectLst>
                  <a:outerShdw blurRad="38100" dist="38100" dir="2700000" algn="tl">
                    <a:srgbClr val="000000">
                      <a:alpha val="43137"/>
                    </a:srgbClr>
                  </a:outerShdw>
                </a:effectLst>
                <a:latin typeface="Times New Roman" pitchFamily="18" charset="0"/>
                <a:cs typeface="Times New Roman" pitchFamily="18" charset="0"/>
              </a:rPr>
              <a:t>Data Analysis/Coding</a:t>
            </a:r>
          </a:p>
        </p:txBody>
      </p:sp>
      <p:sp>
        <p:nvSpPr>
          <p:cNvPr id="9" name="Content Placeholder 8"/>
          <p:cNvSpPr>
            <a:spLocks noGrp="1"/>
          </p:cNvSpPr>
          <p:nvPr>
            <p:ph sz="half" idx="2"/>
          </p:nvPr>
        </p:nvSpPr>
        <p:spPr/>
        <p:txBody>
          <a:bodyPr/>
          <a:lstStyle/>
          <a:p>
            <a:r>
              <a:rPr lang="en-US" sz="2400" dirty="0">
                <a:effectLst>
                  <a:outerShdw blurRad="38100" dist="38100" dir="2700000" algn="tl">
                    <a:srgbClr val="000000">
                      <a:alpha val="43137"/>
                    </a:srgbClr>
                  </a:outerShdw>
                </a:effectLst>
                <a:latin typeface="Times New Roman" pitchFamily="18" charset="0"/>
                <a:cs typeface="Times New Roman" pitchFamily="18" charset="0"/>
              </a:rPr>
              <a:t>Validity</a:t>
            </a:r>
          </a:p>
          <a:p>
            <a:pPr lvl="1">
              <a:buFont typeface="Wingdings" pitchFamily="2" charset="2"/>
              <a:buChar char="Ø"/>
            </a:pPr>
            <a:r>
              <a:rPr lang="en-US" dirty="0">
                <a:effectLst>
                  <a:outerShdw blurRad="38100" dist="38100" dir="2700000" algn="tl">
                    <a:srgbClr val="000000">
                      <a:alpha val="43137"/>
                    </a:srgbClr>
                  </a:outerShdw>
                </a:effectLst>
                <a:latin typeface="Times New Roman" pitchFamily="18" charset="0"/>
                <a:cs typeface="Times New Roman" pitchFamily="18" charset="0"/>
              </a:rPr>
              <a:t>Multiple sources of data</a:t>
            </a:r>
          </a:p>
          <a:p>
            <a:pPr lvl="1">
              <a:buFont typeface="Wingdings" pitchFamily="2" charset="2"/>
              <a:buChar char="Ø"/>
            </a:pPr>
            <a:r>
              <a:rPr lang="en-US" dirty="0">
                <a:effectLst>
                  <a:outerShdw blurRad="38100" dist="38100" dir="2700000" algn="tl">
                    <a:srgbClr val="000000">
                      <a:alpha val="43137"/>
                    </a:srgbClr>
                  </a:outerShdw>
                </a:effectLst>
                <a:latin typeface="Times New Roman" pitchFamily="18" charset="0"/>
                <a:cs typeface="Times New Roman" pitchFamily="18" charset="0"/>
              </a:rPr>
              <a:t>Triangulation</a:t>
            </a:r>
          </a:p>
          <a:p>
            <a:pPr lvl="2">
              <a:buFont typeface="Wingdings" pitchFamily="2" charset="2"/>
              <a:buChar char="Ø"/>
            </a:pPr>
            <a:r>
              <a:rPr lang="en-US" dirty="0">
                <a:effectLst>
                  <a:outerShdw blurRad="38100" dist="38100" dir="2700000" algn="tl">
                    <a:srgbClr val="000000">
                      <a:alpha val="43137"/>
                    </a:srgbClr>
                  </a:outerShdw>
                </a:effectLst>
                <a:latin typeface="Times New Roman" pitchFamily="18" charset="0"/>
                <a:cs typeface="Times New Roman" pitchFamily="18" charset="0"/>
              </a:rPr>
              <a:t>Theory, literature and research surrounds data. </a:t>
            </a:r>
          </a:p>
          <a:p>
            <a:pPr lvl="1">
              <a:buFont typeface="Wingdings" pitchFamily="2" charset="2"/>
              <a:buChar char="Ø"/>
            </a:pPr>
            <a:r>
              <a:rPr lang="en-US" dirty="0">
                <a:effectLst>
                  <a:outerShdw blurRad="38100" dist="38100" dir="2700000" algn="tl">
                    <a:srgbClr val="000000">
                      <a:alpha val="43137"/>
                    </a:srgbClr>
                  </a:outerShdw>
                </a:effectLst>
                <a:latin typeface="Times New Roman" pitchFamily="18" charset="0"/>
                <a:cs typeface="Times New Roman" pitchFamily="18" charset="0"/>
              </a:rPr>
              <a:t>Multiple participants</a:t>
            </a:r>
          </a:p>
          <a:p>
            <a:endParaRPr lang="en-US" sz="2400" dirty="0">
              <a:effectLst>
                <a:outerShdw blurRad="38100" dist="38100" dir="2700000" algn="tl">
                  <a:srgbClr val="000000">
                    <a:alpha val="43137"/>
                  </a:srgbClr>
                </a:outerShdw>
              </a:effectLst>
              <a:latin typeface="Times New Roman" pitchFamily="18" charset="0"/>
              <a:cs typeface="Times New Roman" pitchFamily="18" charset="0"/>
            </a:endParaRPr>
          </a:p>
          <a:p>
            <a:r>
              <a:rPr lang="en-US" sz="2400" dirty="0">
                <a:effectLst>
                  <a:outerShdw blurRad="38100" dist="38100" dir="2700000" algn="tl">
                    <a:srgbClr val="000000">
                      <a:alpha val="43137"/>
                    </a:srgbClr>
                  </a:outerShdw>
                </a:effectLst>
                <a:latin typeface="Times New Roman" pitchFamily="18" charset="0"/>
                <a:cs typeface="Times New Roman" pitchFamily="18" charset="0"/>
              </a:rPr>
              <a:t>Reliability</a:t>
            </a:r>
          </a:p>
          <a:p>
            <a:pPr lvl="1"/>
            <a:endParaRPr lang="en-US" sz="2000" dirty="0">
              <a:effectLst/>
              <a:latin typeface="Times New Roman" pitchFamily="18" charset="0"/>
              <a:cs typeface="Times New Roman" pitchFamily="18" charset="0"/>
            </a:endParaRPr>
          </a:p>
        </p:txBody>
      </p:sp>
      <p:sp>
        <p:nvSpPr>
          <p:cNvPr id="20484"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7</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b="1" dirty="0">
                <a:effectLst/>
                <a:latin typeface="Times New Roman" pitchFamily="18" charset="0"/>
              </a:rPr>
              <a:t>Research</a:t>
            </a:r>
            <a:r>
              <a:rPr lang="en-US" b="1" dirty="0">
                <a:latin typeface="Times New Roman" pitchFamily="18" charset="0"/>
              </a:rPr>
              <a:t> </a:t>
            </a:r>
            <a:r>
              <a:rPr lang="en-US" b="1" dirty="0">
                <a:effectLst/>
                <a:latin typeface="Times New Roman" pitchFamily="18" charset="0"/>
              </a:rPr>
              <a:t>Question Number One</a:t>
            </a:r>
          </a:p>
        </p:txBody>
      </p:sp>
      <p:sp>
        <p:nvSpPr>
          <p:cNvPr id="73731" name="Rectangle 3"/>
          <p:cNvSpPr>
            <a:spLocks noGrp="1" noChangeArrowheads="1"/>
          </p:cNvSpPr>
          <p:nvPr>
            <p:ph sz="half" idx="1"/>
          </p:nvPr>
        </p:nvSpPr>
        <p:spPr/>
        <p:txBody>
          <a:bodyPr/>
          <a:lstStyle/>
          <a:p>
            <a:r>
              <a:rPr lang="en-US" sz="2800" dirty="0">
                <a:latin typeface="Times New Roman" pitchFamily="18" charset="0"/>
                <a:cs typeface="Times New Roman" pitchFamily="18" charset="0"/>
              </a:rPr>
              <a:t>How do teachers feel the bias of other teachers influence the recorded documentation of children’s assessment when a teacher documents the observations of children in the classroom?</a:t>
            </a:r>
          </a:p>
          <a:p>
            <a:endParaRPr lang="en-US" sz="2800" dirty="0">
              <a:latin typeface="Times New Roman" pitchFamily="18" charset="0"/>
              <a:cs typeface="Times New Roman" pitchFamily="18" charset="0"/>
            </a:endParaRPr>
          </a:p>
        </p:txBody>
      </p:sp>
      <p:sp>
        <p:nvSpPr>
          <p:cNvPr id="5" name="Content Placeholder 4"/>
          <p:cNvSpPr>
            <a:spLocks noGrp="1"/>
          </p:cNvSpPr>
          <p:nvPr>
            <p:ph sz="half" idx="2"/>
          </p:nvPr>
        </p:nvSpPr>
        <p:spPr/>
        <p:txBody>
          <a:bodyPr/>
          <a:lstStyle/>
          <a:p>
            <a:r>
              <a:rPr lang="en-US" dirty="0">
                <a:effectLst>
                  <a:outerShdw blurRad="38100" dist="38100" dir="2700000" algn="tl">
                    <a:srgbClr val="000000">
                      <a:alpha val="43137"/>
                    </a:srgbClr>
                  </a:outerShdw>
                </a:effectLst>
                <a:latin typeface="Times New Roman" pitchFamily="18" charset="0"/>
                <a:cs typeface="Times New Roman" pitchFamily="18" charset="0"/>
              </a:rPr>
              <a:t>Case by Case</a:t>
            </a:r>
          </a:p>
          <a:p>
            <a:r>
              <a:rPr lang="en-US" dirty="0">
                <a:effectLst>
                  <a:outerShdw blurRad="38100" dist="38100" dir="2700000" algn="tl">
                    <a:srgbClr val="000000">
                      <a:alpha val="43137"/>
                    </a:srgbClr>
                  </a:outerShdw>
                </a:effectLst>
                <a:latin typeface="Times New Roman" pitchFamily="18" charset="0"/>
                <a:cs typeface="Times New Roman" pitchFamily="18" charset="0"/>
              </a:rPr>
              <a:t>Provides Purpose</a:t>
            </a:r>
          </a:p>
          <a:p>
            <a:r>
              <a:rPr lang="en-US" dirty="0">
                <a:effectLst>
                  <a:outerShdw blurRad="38100" dist="38100" dir="2700000" algn="tl">
                    <a:srgbClr val="000000">
                      <a:alpha val="43137"/>
                    </a:srgbClr>
                  </a:outerShdw>
                </a:effectLst>
                <a:latin typeface="Times New Roman" pitchFamily="18" charset="0"/>
                <a:cs typeface="Times New Roman" pitchFamily="18" charset="0"/>
              </a:rPr>
              <a:t>Seeks to Create Knowledge</a:t>
            </a:r>
          </a:p>
          <a:p>
            <a:r>
              <a:rPr lang="en-US" dirty="0">
                <a:effectLst>
                  <a:outerShdw blurRad="38100" dist="38100" dir="2700000" algn="tl">
                    <a:srgbClr val="000000">
                      <a:alpha val="43137"/>
                    </a:srgbClr>
                  </a:outerShdw>
                </a:effectLst>
                <a:latin typeface="Times New Roman" pitchFamily="18" charset="0"/>
                <a:cs typeface="Times New Roman" pitchFamily="18" charset="0"/>
              </a:rPr>
              <a:t>Accessibility</a:t>
            </a:r>
          </a:p>
          <a:p>
            <a:r>
              <a:rPr lang="en-US" dirty="0">
                <a:effectLst>
                  <a:outerShdw blurRad="38100" dist="38100" dir="2700000" algn="tl">
                    <a:srgbClr val="000000">
                      <a:alpha val="43137"/>
                    </a:srgbClr>
                  </a:outerShdw>
                </a:effectLst>
                <a:latin typeface="Times New Roman" pitchFamily="18" charset="0"/>
                <a:cs typeface="Times New Roman" pitchFamily="18" charset="0"/>
              </a:rPr>
              <a:t>Addresses Issues</a:t>
            </a:r>
          </a:p>
          <a:p>
            <a:r>
              <a:rPr lang="en-US" dirty="0">
                <a:effectLst>
                  <a:outerShdw blurRad="38100" dist="38100" dir="2700000" algn="tl">
                    <a:srgbClr val="000000">
                      <a:alpha val="43137"/>
                    </a:srgbClr>
                  </a:outerShdw>
                </a:effectLst>
                <a:latin typeface="Times New Roman" pitchFamily="18" charset="0"/>
                <a:cs typeface="Times New Roman" pitchFamily="18" charset="0"/>
              </a:rPr>
              <a:t>Seeks Input</a:t>
            </a:r>
          </a:p>
          <a:p>
            <a:endParaRPr lang="en-US" dirty="0"/>
          </a:p>
        </p:txBody>
      </p:sp>
      <p:sp>
        <p:nvSpPr>
          <p:cNvPr id="73732" name="Text Box 4"/>
          <p:cNvSpPr txBox="1">
            <a:spLocks noChangeArrowheads="1"/>
          </p:cNvSpPr>
          <p:nvPr/>
        </p:nvSpPr>
        <p:spPr bwMode="auto">
          <a:xfrm>
            <a:off x="8686800" y="6491288"/>
            <a:ext cx="457200" cy="366712"/>
          </a:xfrm>
          <a:prstGeom prst="rect">
            <a:avLst/>
          </a:prstGeom>
          <a:noFill/>
          <a:ln w="9525">
            <a:noFill/>
            <a:miter lim="800000"/>
            <a:headEnd/>
            <a:tailEnd/>
          </a:ln>
          <a:effectLst/>
        </p:spPr>
        <p:txBody>
          <a:bodyPr>
            <a:spAutoFit/>
          </a:bodyPr>
          <a:lstStyle/>
          <a:p>
            <a:pPr>
              <a:spcBef>
                <a:spcPct val="50000"/>
              </a:spcBef>
            </a:pPr>
            <a:r>
              <a:rPr lang="en-US">
                <a:latin typeface="Times New Roman" pitchFamily="18" charset="0"/>
              </a:rPr>
              <a:t>8</a:t>
            </a:r>
          </a:p>
        </p:txBody>
      </p:sp>
    </p:spTree>
  </p:cSld>
  <p:clrMapOvr>
    <a:masterClrMapping/>
  </p:clrMapOvr>
</p:sld>
</file>

<file path=ppt/theme/theme1.xml><?xml version="1.0" encoding="utf-8"?>
<a:theme xmlns:a="http://schemas.openxmlformats.org/drawingml/2006/main" name="Digital Dots">
  <a:themeElements>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Digital Dot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gital Dots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Digital Dots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Digital Dots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gital Dots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Digital Dots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Digital Dots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Digital Dots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Digital Dots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Digital Dots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Dots</Template>
  <TotalTime>2432</TotalTime>
  <Words>1534</Words>
  <Application>Microsoft Office PowerPoint</Application>
  <PresentationFormat>On-screen Show (4:3)</PresentationFormat>
  <Paragraphs>164</Paragraphs>
  <Slides>22</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Times New Roman</vt:lpstr>
      <vt:lpstr>Trebuchet MS</vt:lpstr>
      <vt:lpstr>Wingdings</vt:lpstr>
      <vt:lpstr>Digital Dots</vt:lpstr>
      <vt:lpstr>A PHENOMENOLOGICAL CASE STUDY:  TEACHER BIAS EFFECTS ON EARLY EDUCATION ASSESSMENTS</vt:lpstr>
      <vt:lpstr>Introductions</vt:lpstr>
      <vt:lpstr>The Beginning Process</vt:lpstr>
      <vt:lpstr>Outline</vt:lpstr>
      <vt:lpstr>The Problem Statement</vt:lpstr>
      <vt:lpstr>The Purpose Statement</vt:lpstr>
      <vt:lpstr>Theoretical Framework</vt:lpstr>
      <vt:lpstr>Research Method and Design</vt:lpstr>
      <vt:lpstr>Research Question Number One</vt:lpstr>
      <vt:lpstr>Research Question Number One: Answer</vt:lpstr>
      <vt:lpstr>Research Question Number Two</vt:lpstr>
      <vt:lpstr>Research Question Number Two: Answer </vt:lpstr>
      <vt:lpstr>Bias</vt:lpstr>
      <vt:lpstr>Population and Sample</vt:lpstr>
      <vt:lpstr>Data Collection Method</vt:lpstr>
      <vt:lpstr>Research Results</vt:lpstr>
      <vt:lpstr>Research Results continued</vt:lpstr>
      <vt:lpstr>Significance of Results to Leadership</vt:lpstr>
      <vt:lpstr>Suggested Observational Assessment Documentation Procedure Example</vt:lpstr>
      <vt:lpstr>Recommendations for Future Research</vt:lpstr>
      <vt:lpstr>References</vt:lpstr>
      <vt:lpstr>Questions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MILITARY TO CIVILIAN TRANSITION CHALLENGES AND THE IMPACT OF TRANSITION ASSISTANCE PROGRAMS:  A PHENOMENOLOGICAL STUDY</dc:title>
  <dc:creator>michael.k.smith</dc:creator>
  <cp:lastModifiedBy>Dr Rebecca Reynolds</cp:lastModifiedBy>
  <cp:revision>118</cp:revision>
  <dcterms:created xsi:type="dcterms:W3CDTF">2007-08-16T01:26:47Z</dcterms:created>
  <dcterms:modified xsi:type="dcterms:W3CDTF">2016-03-22T13:51:54Z</dcterms:modified>
</cp:coreProperties>
</file>