
<file path=[Content_Types].xml><?xml version="1.0" encoding="utf-8"?>
<Types xmlns="http://schemas.openxmlformats.org/package/2006/content-types">
  <Default Extension="xml" ContentType="application/xml"/>
  <Default Extension="jpeg" ContentType="image/jpeg"/>
  <Default Extension="png" ContentType="image/png"/>
  <Default Extension="wdp" ContentType="image/vnd.ms-photo"/>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59" r:id="rId5"/>
    <p:sldId id="267" r:id="rId6"/>
    <p:sldId id="260" r:id="rId7"/>
    <p:sldId id="261" r:id="rId8"/>
    <p:sldId id="262" r:id="rId9"/>
    <p:sldId id="263" r:id="rId10"/>
    <p:sldId id="264" r:id="rId11"/>
    <p:sldId id="265" r:id="rId12"/>
    <p:sldId id="270" r:id="rId13"/>
    <p:sldId id="268" r:id="rId14"/>
    <p:sldId id="266" r:id="rId15"/>
    <p:sldId id="269"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1"/>
  </p:normalViewPr>
  <p:slideViewPr>
    <p:cSldViewPr snapToGrid="0" snapToObjects="1">
      <p:cViewPr varScale="1">
        <p:scale>
          <a:sx n="107" d="100"/>
          <a:sy n="107" d="100"/>
        </p:scale>
        <p:origin x="736"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esProps" Target="presProps.xml"/><Relationship Id="rId18" Type="http://schemas.openxmlformats.org/officeDocument/2006/relationships/viewProps" Target="viewProps.xml"/><Relationship Id="rId19"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3.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4" Type="http://schemas.openxmlformats.org/officeDocument/2006/relationships/image" Target="../media/image2.png"/><Relationship Id="rId5" Type="http://schemas.microsoft.com/office/2007/relationships/hdphoto" Target="../media/hdphoto1.wdp"/><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smtClean="0"/>
              <a:t>4/10/16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942361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57CC2-0FC8-4686-B024-99790E0F5162}" type="datetimeFigureOut">
              <a:rPr lang="en-US" smtClean="0"/>
              <a:t>4/10/16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536256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4/10/16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3586516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4/10/16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05082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smtClean="0"/>
              <a:t>4/10/16</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043559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4/10/16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4937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4/10/16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072378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7919A6-33EB-49BD-A62F-1FA56B9F9712}" type="datetimeFigureOut">
              <a:rPr lang="en-US" smtClean="0"/>
              <a:t>4/10/16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81886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4/10/16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92262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smtClean="0"/>
              <a:t>4/10/16</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483897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smtClean="0"/>
              <a:t>4/10/16</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2166151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2.png"/><Relationship Id="rId14" Type="http://schemas.microsoft.com/office/2007/relationships/hdphoto" Target="../media/hdphoto1.wdp"/><Relationship Id="rId15"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smtClean="0"/>
              <a:t>4/10/16</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7755153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 Id="rId3"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dirty="0" smtClean="0"/>
              <a:t>The evolution of </a:t>
            </a:r>
            <a:r>
              <a:rPr lang="en-US" sz="6600" dirty="0" err="1" smtClean="0"/>
              <a:t>uber</a:t>
            </a:r>
            <a:r>
              <a:rPr lang="en-US" sz="6600" dirty="0" smtClean="0"/>
              <a:t> competencies</a:t>
            </a:r>
            <a:endParaRPr lang="en-US" sz="6600" dirty="0"/>
          </a:p>
        </p:txBody>
      </p:sp>
      <p:sp>
        <p:nvSpPr>
          <p:cNvPr id="3" name="Subtitle 2"/>
          <p:cNvSpPr>
            <a:spLocks noGrp="1"/>
          </p:cNvSpPr>
          <p:nvPr>
            <p:ph type="subTitle" idx="1"/>
          </p:nvPr>
        </p:nvSpPr>
        <p:spPr/>
        <p:txBody>
          <a:bodyPr/>
          <a:lstStyle/>
          <a:p>
            <a:r>
              <a:rPr lang="en-US" dirty="0" smtClean="0"/>
              <a:t>Nancy Latham and </a:t>
            </a:r>
            <a:r>
              <a:rPr lang="en-US" dirty="0" err="1" smtClean="0"/>
              <a:t>Johnna</a:t>
            </a:r>
            <a:r>
              <a:rPr lang="en-US" dirty="0" smtClean="0"/>
              <a:t> Darragh Ernst</a:t>
            </a:r>
            <a:endParaRPr lang="en-US" dirty="0"/>
          </a:p>
        </p:txBody>
      </p:sp>
    </p:spTree>
    <p:extLst>
      <p:ext uri="{BB962C8B-B14F-4D97-AF65-F5344CB8AC3E}">
        <p14:creationId xmlns:p14="http://schemas.microsoft.com/office/powerpoint/2010/main" val="201963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competencies</a:t>
            </a:r>
            <a:endParaRPr lang="en-US" dirty="0"/>
          </a:p>
        </p:txBody>
      </p:sp>
      <p:sp>
        <p:nvSpPr>
          <p:cNvPr id="3" name="Content Placeholder 2"/>
          <p:cNvSpPr>
            <a:spLocks noGrp="1"/>
          </p:cNvSpPr>
          <p:nvPr>
            <p:ph idx="1"/>
          </p:nvPr>
        </p:nvSpPr>
        <p:spPr/>
        <p:txBody>
          <a:bodyPr/>
          <a:lstStyle/>
          <a:p>
            <a:r>
              <a:rPr lang="en-US" b="1" dirty="0"/>
              <a:t>Stage Five:  Master </a:t>
            </a:r>
            <a:r>
              <a:rPr lang="en-US" b="1" dirty="0" smtClean="0"/>
              <a:t>Rubrics</a:t>
            </a:r>
          </a:p>
          <a:p>
            <a:pPr lvl="1"/>
            <a:r>
              <a:rPr lang="en-US" altLang="en-US" dirty="0">
                <a:latin typeface="Arial" charset="0"/>
              </a:rPr>
              <a:t>The </a:t>
            </a:r>
            <a:r>
              <a:rPr lang="en-US" altLang="en-US" dirty="0" err="1">
                <a:latin typeface="Arial" charset="0"/>
              </a:rPr>
              <a:t>uber</a:t>
            </a:r>
            <a:r>
              <a:rPr lang="en-US" altLang="en-US" dirty="0">
                <a:latin typeface="Arial" charset="0"/>
              </a:rPr>
              <a:t> competencies are informing the development of master rubrics. </a:t>
            </a:r>
          </a:p>
          <a:p>
            <a:pPr lvl="1"/>
            <a:r>
              <a:rPr lang="en-US" altLang="en-US" dirty="0" smtClean="0">
                <a:latin typeface="Arial" charset="0"/>
              </a:rPr>
              <a:t>Master </a:t>
            </a:r>
            <a:r>
              <a:rPr lang="en-US" altLang="en-US" dirty="0">
                <a:latin typeface="Arial" charset="0"/>
              </a:rPr>
              <a:t>rubrics will take each competency and specifically describe what the behaviors, attitudes, and knowledge of it look like at specific levels of performance (i.e. distinguished, mastered, developing, unacceptable) if a practitioner is demonstrating that knowledge, ability to do, or ability to lead. </a:t>
            </a:r>
            <a:endParaRPr lang="en-US" altLang="en-US" dirty="0" smtClean="0">
              <a:latin typeface="Arial" charset="0"/>
            </a:endParaRPr>
          </a:p>
          <a:p>
            <a:pPr lvl="1"/>
            <a:r>
              <a:rPr lang="en-US" altLang="en-US" dirty="0" smtClean="0">
                <a:latin typeface="Arial" charset="0"/>
              </a:rPr>
              <a:t>Rubrics </a:t>
            </a:r>
            <a:r>
              <a:rPr lang="en-US" altLang="en-US" dirty="0">
                <a:latin typeface="Arial" charset="0"/>
              </a:rPr>
              <a:t>will serve as the measurement foundation assessment system. </a:t>
            </a:r>
            <a:endParaRPr lang="en-US" altLang="en-US" dirty="0" smtClean="0">
              <a:latin typeface="Arial" charset="0"/>
            </a:endParaRPr>
          </a:p>
          <a:p>
            <a:pPr lvl="2"/>
            <a:r>
              <a:rPr lang="en-US" altLang="en-US" dirty="0" smtClean="0">
                <a:latin typeface="Arial" charset="0"/>
              </a:rPr>
              <a:t>Rubrics </a:t>
            </a:r>
            <a:r>
              <a:rPr lang="en-US" altLang="en-US" dirty="0">
                <a:latin typeface="Arial" charset="0"/>
              </a:rPr>
              <a:t>allow the partnership to develop a shared measurement system, which can inform each program as to how we are preparing practitioners to meet the competencies. </a:t>
            </a:r>
          </a:p>
          <a:p>
            <a:pPr lvl="1"/>
            <a:endParaRPr lang="en-US" altLang="en-US" dirty="0">
              <a:latin typeface="Arial" charset="0"/>
            </a:endParaRPr>
          </a:p>
          <a:p>
            <a:endParaRPr lang="en-US" b="1" dirty="0" smtClean="0"/>
          </a:p>
          <a:p>
            <a:pPr lvl="1"/>
            <a:endParaRPr lang="en-US" dirty="0"/>
          </a:p>
        </p:txBody>
      </p:sp>
    </p:spTree>
    <p:extLst>
      <p:ext uri="{BB962C8B-B14F-4D97-AF65-F5344CB8AC3E}">
        <p14:creationId xmlns:p14="http://schemas.microsoft.com/office/powerpoint/2010/main" val="889941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Connections: </a:t>
            </a:r>
            <a:r>
              <a:rPr lang="en-US" b="1" dirty="0" smtClean="0"/>
              <a:t>Competency Work</a:t>
            </a:r>
            <a:endParaRPr lang="en-US" dirty="0"/>
          </a:p>
        </p:txBody>
      </p:sp>
      <p:sp>
        <p:nvSpPr>
          <p:cNvPr id="3" name="Content Placeholder 2"/>
          <p:cNvSpPr>
            <a:spLocks noGrp="1"/>
          </p:cNvSpPr>
          <p:nvPr>
            <p:ph idx="1"/>
          </p:nvPr>
        </p:nvSpPr>
        <p:spPr/>
        <p:txBody>
          <a:bodyPr/>
          <a:lstStyle/>
          <a:p>
            <a:r>
              <a:rPr lang="en-US" dirty="0"/>
              <a:t>Anticipated consequences:  </a:t>
            </a:r>
            <a:endParaRPr lang="en-US" dirty="0" smtClean="0"/>
          </a:p>
          <a:p>
            <a:pPr lvl="1"/>
            <a:r>
              <a:rPr lang="en-US" dirty="0"/>
              <a:t>S</a:t>
            </a:r>
            <a:r>
              <a:rPr lang="en-US" dirty="0" smtClean="0"/>
              <a:t>ystem </a:t>
            </a:r>
            <a:r>
              <a:rPr lang="en-US" dirty="0"/>
              <a:t>developed that clearly communicates essential knowledge, skills, and dispositions. Clarity in definition would support enhanced cross-institutional assessment practices. </a:t>
            </a:r>
            <a:endParaRPr lang="en-US" dirty="0" smtClean="0"/>
          </a:p>
          <a:p>
            <a:pPr lvl="1"/>
            <a:r>
              <a:rPr lang="en-US" dirty="0"/>
              <a:t>Data that emerges from assessment feeds back into programming, and strengthens capacity to support our students</a:t>
            </a:r>
            <a:r>
              <a:rPr lang="en-US" dirty="0" smtClean="0"/>
              <a:t>.</a:t>
            </a:r>
            <a:endParaRPr lang="en-US" dirty="0"/>
          </a:p>
          <a:p>
            <a:endParaRPr lang="en-US" dirty="0"/>
          </a:p>
        </p:txBody>
      </p:sp>
    </p:spTree>
    <p:extLst>
      <p:ext uri="{BB962C8B-B14F-4D97-AF65-F5344CB8AC3E}">
        <p14:creationId xmlns:p14="http://schemas.microsoft.com/office/powerpoint/2010/main" val="19855805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 and Future Directions?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18075" y="2425700"/>
            <a:ext cx="2362200" cy="3441700"/>
          </a:xfrm>
        </p:spPr>
      </p:pic>
    </p:spTree>
    <p:extLst>
      <p:ext uri="{BB962C8B-B14F-4D97-AF65-F5344CB8AC3E}">
        <p14:creationId xmlns:p14="http://schemas.microsoft.com/office/powerpoint/2010/main" val="377748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Unanticipated connections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36966" y="1712720"/>
            <a:ext cx="4677853" cy="4180832"/>
          </a:xfrm>
        </p:spPr>
      </p:pic>
    </p:spTree>
    <p:extLst>
      <p:ext uri="{BB962C8B-B14F-4D97-AF65-F5344CB8AC3E}">
        <p14:creationId xmlns:p14="http://schemas.microsoft.com/office/powerpoint/2010/main" val="897058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  Competency Work</a:t>
            </a:r>
            <a:endParaRPr lang="en-US" dirty="0"/>
          </a:p>
        </p:txBody>
      </p:sp>
      <p:sp>
        <p:nvSpPr>
          <p:cNvPr id="3" name="Content Placeholder 2"/>
          <p:cNvSpPr>
            <a:spLocks noGrp="1"/>
          </p:cNvSpPr>
          <p:nvPr>
            <p:ph idx="1"/>
          </p:nvPr>
        </p:nvSpPr>
        <p:spPr/>
        <p:txBody>
          <a:bodyPr>
            <a:normAutofit/>
          </a:bodyPr>
          <a:lstStyle/>
          <a:p>
            <a:r>
              <a:rPr lang="en-US" sz="2000" dirty="0" smtClean="0"/>
              <a:t>Myriad </a:t>
            </a:r>
            <a:r>
              <a:rPr lang="en-US" sz="2000" dirty="0"/>
              <a:t>of cross-system connections </a:t>
            </a:r>
            <a:r>
              <a:rPr lang="en-US" sz="2000" dirty="0" smtClean="0"/>
              <a:t>emerged </a:t>
            </a:r>
            <a:r>
              <a:rPr lang="en-US" sz="2000" dirty="0"/>
              <a:t>from the competency </a:t>
            </a:r>
            <a:r>
              <a:rPr lang="en-US" sz="2000" dirty="0" smtClean="0"/>
              <a:t>work.</a:t>
            </a:r>
          </a:p>
          <a:p>
            <a:pPr lvl="1"/>
            <a:r>
              <a:rPr lang="en-US" dirty="0"/>
              <a:t>Opportunity:  unified language—if two and four-year institutions are communicating from the same foundation, as established through competencies, there is a far greater likelihood that understanding, at least in terms of message intention, will </a:t>
            </a:r>
            <a:r>
              <a:rPr lang="en-US" dirty="0" smtClean="0"/>
              <a:t>occur</a:t>
            </a:r>
            <a:r>
              <a:rPr lang="en-US" dirty="0"/>
              <a:t> </a:t>
            </a:r>
            <a:r>
              <a:rPr lang="en-US" dirty="0" smtClean="0"/>
              <a:t>(shift from course and standard to shared system of communication)</a:t>
            </a:r>
          </a:p>
          <a:p>
            <a:pPr lvl="1"/>
            <a:r>
              <a:rPr lang="en-US" dirty="0" smtClean="0"/>
              <a:t>Creates </a:t>
            </a:r>
            <a:r>
              <a:rPr lang="en-US" dirty="0" smtClean="0"/>
              <a:t>opportunities </a:t>
            </a:r>
            <a:r>
              <a:rPr lang="en-US" dirty="0" smtClean="0"/>
              <a:t>in terms of articulation at </a:t>
            </a:r>
            <a:r>
              <a:rPr lang="en-US" dirty="0" smtClean="0"/>
              <a:t>statewide </a:t>
            </a:r>
            <a:r>
              <a:rPr lang="en-US" dirty="0" smtClean="0"/>
              <a:t>level, as shared assessment rubrics alleviate blocks</a:t>
            </a:r>
            <a:r>
              <a:rPr lang="en-US" dirty="0" smtClean="0"/>
              <a:t>.</a:t>
            </a:r>
          </a:p>
          <a:p>
            <a:pPr lvl="1"/>
            <a:r>
              <a:rPr lang="en-US" dirty="0" smtClean="0"/>
              <a:t>Creates opportunities for meaningful data collection and curriculum enhancement/revision.</a:t>
            </a:r>
            <a:endParaRPr lang="en-US" dirty="0" smtClean="0"/>
          </a:p>
        </p:txBody>
      </p:sp>
    </p:spTree>
    <p:extLst>
      <p:ext uri="{BB962C8B-B14F-4D97-AF65-F5344CB8AC3E}">
        <p14:creationId xmlns:p14="http://schemas.microsoft.com/office/powerpoint/2010/main" val="156319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Connections:  Competency Work</a:t>
            </a:r>
            <a:endParaRPr lang="en-US" dirty="0"/>
          </a:p>
        </p:txBody>
      </p:sp>
      <p:sp>
        <p:nvSpPr>
          <p:cNvPr id="3" name="Content Placeholder 2"/>
          <p:cNvSpPr>
            <a:spLocks noGrp="1"/>
          </p:cNvSpPr>
          <p:nvPr>
            <p:ph idx="1"/>
          </p:nvPr>
        </p:nvSpPr>
        <p:spPr/>
        <p:txBody>
          <a:bodyPr>
            <a:normAutofit/>
          </a:bodyPr>
          <a:lstStyle/>
          <a:p>
            <a:r>
              <a:rPr lang="en-US" sz="2200" dirty="0" smtClean="0"/>
              <a:t>Creates </a:t>
            </a:r>
            <a:r>
              <a:rPr lang="en-US" sz="2200" dirty="0"/>
              <a:t>opportunities between entitled and direct </a:t>
            </a:r>
            <a:r>
              <a:rPr lang="en-US" sz="2200" dirty="0" smtClean="0"/>
              <a:t>pathways</a:t>
            </a:r>
          </a:p>
          <a:p>
            <a:pPr lvl="1"/>
            <a:r>
              <a:rPr lang="en-US" altLang="en-US" sz="1800" dirty="0" smtClean="0"/>
              <a:t>Clearly </a:t>
            </a:r>
            <a:r>
              <a:rPr lang="en-US" altLang="en-US" sz="1800" dirty="0"/>
              <a:t>defined competencies with well-defined assessments create opportunities in terms of both training to credit pathways and life </a:t>
            </a:r>
            <a:r>
              <a:rPr lang="en-US" altLang="en-US" sz="1800" dirty="0" smtClean="0"/>
              <a:t>experience/assessment </a:t>
            </a:r>
            <a:r>
              <a:rPr lang="en-US" altLang="en-US" sz="1800" dirty="0"/>
              <a:t>to credit pathways </a:t>
            </a:r>
            <a:endParaRPr lang="en-US" altLang="en-US" sz="1800" dirty="0" smtClean="0"/>
          </a:p>
          <a:p>
            <a:pPr lvl="1"/>
            <a:r>
              <a:rPr lang="en-US" sz="2000" dirty="0" smtClean="0"/>
              <a:t>Creates </a:t>
            </a:r>
            <a:r>
              <a:rPr lang="en-US" sz="2000" dirty="0" smtClean="0"/>
              <a:t>opportunities for assessment and support </a:t>
            </a:r>
            <a:r>
              <a:rPr lang="en-US" sz="2000" dirty="0"/>
              <a:t>for practitioners in the </a:t>
            </a:r>
            <a:r>
              <a:rPr lang="en-US" sz="2000" dirty="0" smtClean="0"/>
              <a:t>field.</a:t>
            </a:r>
          </a:p>
          <a:p>
            <a:pPr lvl="2"/>
            <a:r>
              <a:rPr lang="en-US" dirty="0" smtClean="0"/>
              <a:t>Directors </a:t>
            </a:r>
            <a:r>
              <a:rPr lang="en-US" dirty="0"/>
              <a:t>in early childhood programs can use the competencies and related benchmarks to assess, support, and mentor staff, and then support individualized professional development by tailoring suggestions to assessed competency </a:t>
            </a:r>
            <a:r>
              <a:rPr lang="en-US" dirty="0" smtClean="0"/>
              <a:t>needs.</a:t>
            </a:r>
          </a:p>
          <a:p>
            <a:pPr lvl="1"/>
            <a:r>
              <a:rPr lang="en-US" sz="2000" dirty="0" smtClean="0"/>
              <a:t>Provides </a:t>
            </a:r>
            <a:r>
              <a:rPr lang="en-US" sz="2000" dirty="0"/>
              <a:t>opportunities for badging, and more clearly defined professional development can be explored. </a:t>
            </a:r>
          </a:p>
          <a:p>
            <a:endParaRPr lang="en-US" dirty="0"/>
          </a:p>
        </p:txBody>
      </p:sp>
    </p:spTree>
    <p:extLst>
      <p:ext uri="{BB962C8B-B14F-4D97-AF65-F5344CB8AC3E}">
        <p14:creationId xmlns:p14="http://schemas.microsoft.com/office/powerpoint/2010/main" val="766917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Origins: EPPI Grants</a:t>
            </a:r>
            <a:endParaRPr lang="en-US" dirty="0"/>
          </a:p>
        </p:txBody>
      </p:sp>
      <p:sp>
        <p:nvSpPr>
          <p:cNvPr id="3" name="Content Placeholder 2"/>
          <p:cNvSpPr>
            <a:spLocks noGrp="1"/>
          </p:cNvSpPr>
          <p:nvPr>
            <p:ph idx="1"/>
          </p:nvPr>
        </p:nvSpPr>
        <p:spPr/>
        <p:txBody>
          <a:bodyPr/>
          <a:lstStyle/>
          <a:p>
            <a:r>
              <a:rPr lang="en-US" dirty="0" smtClean="0"/>
              <a:t>EPPI Grants</a:t>
            </a:r>
          </a:p>
          <a:p>
            <a:pPr lvl="1"/>
            <a:r>
              <a:rPr lang="en-US" dirty="0"/>
              <a:t>Grant opportunity through Illinois Board of Higher Education </a:t>
            </a:r>
            <a:endParaRPr lang="en-US" dirty="0" smtClean="0"/>
          </a:p>
          <a:p>
            <a:pPr lvl="1"/>
            <a:r>
              <a:rPr lang="en-US" dirty="0" smtClean="0"/>
              <a:t>Goal to obtain </a:t>
            </a:r>
            <a:r>
              <a:rPr lang="en-US" dirty="0"/>
              <a:t>support to deepen and strengthen partnerships between two and four-year institutions within the state of Illinois </a:t>
            </a:r>
            <a:endParaRPr lang="en-US" dirty="0" smtClean="0"/>
          </a:p>
          <a:p>
            <a:pPr lvl="1"/>
            <a:r>
              <a:rPr lang="en-US" dirty="0"/>
              <a:t>EPPI grants provided funds to support programmatic revisions needed to enhance articulation, including both course and process revisions </a:t>
            </a:r>
            <a:endParaRPr lang="en-US" dirty="0" smtClean="0"/>
          </a:p>
          <a:p>
            <a:r>
              <a:rPr lang="en-US" dirty="0" smtClean="0"/>
              <a:t>Project Goal</a:t>
            </a:r>
          </a:p>
          <a:p>
            <a:pPr lvl="1"/>
            <a:r>
              <a:rPr lang="en-US" dirty="0"/>
              <a:t>E</a:t>
            </a:r>
            <a:r>
              <a:rPr lang="en-US" dirty="0" smtClean="0"/>
              <a:t>xamining </a:t>
            </a:r>
            <a:r>
              <a:rPr lang="en-US" dirty="0"/>
              <a:t>processes and structures that would promote articulation between ISU feeder institutions:  Heartland Community College, Illinois Valley Community College (IVCC) and Illinois Central College (ICC). </a:t>
            </a:r>
            <a:endParaRPr lang="en-US" dirty="0" smtClean="0"/>
          </a:p>
          <a:p>
            <a:pPr lvl="1"/>
            <a:endParaRPr lang="en-US" dirty="0"/>
          </a:p>
        </p:txBody>
      </p:sp>
    </p:spTree>
    <p:extLst>
      <p:ext uri="{BB962C8B-B14F-4D97-AF65-F5344CB8AC3E}">
        <p14:creationId xmlns:p14="http://schemas.microsoft.com/office/powerpoint/2010/main" val="1495589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EPPI Grant:  Opportunity</a:t>
            </a:r>
            <a:endParaRPr lang="en-US" dirty="0"/>
          </a:p>
        </p:txBody>
      </p:sp>
      <p:sp>
        <p:nvSpPr>
          <p:cNvPr id="3" name="Content Placeholder 2"/>
          <p:cNvSpPr>
            <a:spLocks noGrp="1"/>
          </p:cNvSpPr>
          <p:nvPr>
            <p:ph idx="1"/>
          </p:nvPr>
        </p:nvSpPr>
        <p:spPr/>
        <p:txBody>
          <a:bodyPr/>
          <a:lstStyle/>
          <a:p>
            <a:r>
              <a:rPr lang="en-US" b="1" dirty="0"/>
              <a:t>Cross-institutional articulation</a:t>
            </a:r>
            <a:r>
              <a:rPr lang="en-US" dirty="0"/>
              <a:t> </a:t>
            </a:r>
            <a:endParaRPr lang="en-US" dirty="0" smtClean="0"/>
          </a:p>
          <a:p>
            <a:pPr lvl="1"/>
            <a:r>
              <a:rPr lang="en-US" dirty="0" smtClean="0"/>
              <a:t>EPPI </a:t>
            </a:r>
            <a:r>
              <a:rPr lang="en-US" dirty="0"/>
              <a:t>grant provided opportunity to explore the plans of study of all four institutions and develop processes that supported the direct transfer of 15 credit hours. </a:t>
            </a:r>
          </a:p>
          <a:p>
            <a:r>
              <a:rPr lang="en-US" b="1" dirty="0"/>
              <a:t>Cross-institutional assessment</a:t>
            </a:r>
            <a:r>
              <a:rPr lang="en-US" dirty="0"/>
              <a:t> </a:t>
            </a:r>
            <a:endParaRPr lang="en-US" dirty="0" smtClean="0"/>
          </a:p>
          <a:p>
            <a:pPr lvl="1"/>
            <a:r>
              <a:rPr lang="en-US" dirty="0"/>
              <a:t>Creating a system of program evaluation based on a shared measure that could serve all four programs’ assessment requirements and provide partnership level evaluation data to inform partnership logistics, direction, and </a:t>
            </a:r>
            <a:r>
              <a:rPr lang="en-US" dirty="0" smtClean="0"/>
              <a:t>growth.</a:t>
            </a:r>
            <a:r>
              <a:rPr lang="en-US" dirty="0"/>
              <a:t>	</a:t>
            </a:r>
            <a:endParaRPr lang="en-US" dirty="0" smtClean="0"/>
          </a:p>
          <a:p>
            <a:pPr marL="274320" lvl="1" indent="0">
              <a:buNone/>
            </a:pPr>
            <a:r>
              <a:rPr lang="en-US" sz="2000" dirty="0" smtClean="0"/>
              <a:t>Initial goal:  Remove barrier of transferring a course between institutions that “housed” program assessment by created shared system of program evaluation and assessment</a:t>
            </a:r>
            <a:r>
              <a:rPr lang="en-US" dirty="0" smtClean="0"/>
              <a:t>.</a:t>
            </a:r>
            <a:endParaRPr lang="en-US" dirty="0"/>
          </a:p>
          <a:p>
            <a:endParaRPr lang="en-US" dirty="0"/>
          </a:p>
        </p:txBody>
      </p:sp>
    </p:spTree>
    <p:extLst>
      <p:ext uri="{BB962C8B-B14F-4D97-AF65-F5344CB8AC3E}">
        <p14:creationId xmlns:p14="http://schemas.microsoft.com/office/powerpoint/2010/main" val="665040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Exploring Competencies</a:t>
            </a:r>
            <a:endParaRPr lang="en-US" dirty="0"/>
          </a:p>
        </p:txBody>
      </p:sp>
      <p:sp>
        <p:nvSpPr>
          <p:cNvPr id="3" name="Content Placeholder 2"/>
          <p:cNvSpPr>
            <a:spLocks noGrp="1"/>
          </p:cNvSpPr>
          <p:nvPr>
            <p:ph idx="1"/>
          </p:nvPr>
        </p:nvSpPr>
        <p:spPr/>
        <p:txBody>
          <a:bodyPr/>
          <a:lstStyle/>
          <a:p>
            <a:r>
              <a:rPr lang="en-US" b="1" dirty="0"/>
              <a:t>What are competencies</a:t>
            </a:r>
            <a:r>
              <a:rPr lang="en-US" dirty="0"/>
              <a:t>?</a:t>
            </a:r>
          </a:p>
          <a:p>
            <a:pPr lvl="1"/>
            <a:r>
              <a:rPr lang="en-US" dirty="0"/>
              <a:t>Specific, measurable, observable behaviors that reflected knowledge, skills and dispositions and distinguishing levels of professional practice</a:t>
            </a:r>
          </a:p>
          <a:p>
            <a:pPr lvl="1"/>
            <a:r>
              <a:rPr lang="en-US" dirty="0"/>
              <a:t>Describe what a practitioner/student should know and be able to do at specific levels of ECE employment in Illinois. </a:t>
            </a:r>
          </a:p>
          <a:p>
            <a:r>
              <a:rPr lang="en-US" b="1" dirty="0" smtClean="0"/>
              <a:t>What do competencies provide?</a:t>
            </a:r>
          </a:p>
          <a:p>
            <a:pPr lvl="1"/>
            <a:r>
              <a:rPr lang="en-US" dirty="0"/>
              <a:t>Opportunity for common language within a standard-based assessment </a:t>
            </a:r>
            <a:r>
              <a:rPr lang="en-US" dirty="0" smtClean="0"/>
              <a:t>system</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9125" y="127254"/>
            <a:ext cx="3492500" cy="2324100"/>
          </a:xfrm>
          <a:prstGeom prst="rect">
            <a:avLst/>
          </a:prstGeom>
        </p:spPr>
      </p:pic>
    </p:spTree>
    <p:extLst>
      <p:ext uri="{BB962C8B-B14F-4D97-AF65-F5344CB8AC3E}">
        <p14:creationId xmlns:p14="http://schemas.microsoft.com/office/powerpoint/2010/main" val="487308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competencies</a:t>
            </a: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056454" y="1829129"/>
            <a:ext cx="3508129" cy="4324377"/>
          </a:xfrm>
        </p:spPr>
      </p:pic>
    </p:spTree>
    <p:extLst>
      <p:ext uri="{BB962C8B-B14F-4D97-AF65-F5344CB8AC3E}">
        <p14:creationId xmlns:p14="http://schemas.microsoft.com/office/powerpoint/2010/main" val="1750835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Development of Competencies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a:t>R</a:t>
            </a:r>
            <a:r>
              <a:rPr lang="en-US" dirty="0" smtClean="0"/>
              <a:t>eorganization </a:t>
            </a:r>
            <a:r>
              <a:rPr lang="en-US" dirty="0"/>
              <a:t>of existing 347 Gateways benchmarks at Levels </a:t>
            </a:r>
            <a:r>
              <a:rPr lang="en-US" dirty="0" smtClean="0"/>
              <a:t>2-5</a:t>
            </a:r>
          </a:p>
          <a:p>
            <a:r>
              <a:rPr lang="en-US" b="1" dirty="0"/>
              <a:t>Stage One:  Categorization/Refinement</a:t>
            </a:r>
            <a:endParaRPr lang="en-US" dirty="0"/>
          </a:p>
          <a:p>
            <a:pPr lvl="1"/>
            <a:r>
              <a:rPr lang="en-US" dirty="0"/>
              <a:t>347 Gateways Benchmarks</a:t>
            </a:r>
            <a:r>
              <a:rPr lang="en-US" b="1" dirty="0"/>
              <a:t> </a:t>
            </a:r>
            <a:r>
              <a:rPr lang="en-US" dirty="0"/>
              <a:t>reorganized</a:t>
            </a:r>
            <a:r>
              <a:rPr lang="en-US" b="1" dirty="0"/>
              <a:t> </a:t>
            </a:r>
            <a:r>
              <a:rPr lang="en-US" dirty="0"/>
              <a:t>by position as defined by </a:t>
            </a:r>
            <a:r>
              <a:rPr lang="en-US" dirty="0" err="1"/>
              <a:t>ExceleRate</a:t>
            </a:r>
            <a:r>
              <a:rPr lang="en-US" dirty="0"/>
              <a:t>. </a:t>
            </a:r>
          </a:p>
          <a:p>
            <a:pPr lvl="2"/>
            <a:r>
              <a:rPr lang="en-US" dirty="0"/>
              <a:t>B</a:t>
            </a:r>
            <a:r>
              <a:rPr lang="en-US" dirty="0" smtClean="0"/>
              <a:t>enchmarks </a:t>
            </a:r>
            <a:r>
              <a:rPr lang="en-US" dirty="0"/>
              <a:t>were placed on strips in the middle of a table. </a:t>
            </a:r>
          </a:p>
          <a:p>
            <a:pPr lvl="2"/>
            <a:r>
              <a:rPr lang="en-US" dirty="0"/>
              <a:t>Team members chose a random benchmark and indicated at what position or level of employment that skill, knowledge or disposition was essential for the practitioner to have, be able to do or demonstrate as defined by categories of Assistant Teacher (Level 2), Teacher (Level 3), Lead Teacher (Level 4), and Master Teacher (Level 5). </a:t>
            </a:r>
            <a:endParaRPr lang="en-US" dirty="0" smtClean="0"/>
          </a:p>
          <a:p>
            <a:pPr lvl="2"/>
            <a:r>
              <a:rPr lang="en-US" dirty="0" smtClean="0"/>
              <a:t>Discussion </a:t>
            </a:r>
            <a:r>
              <a:rPr lang="en-US" dirty="0"/>
              <a:t>plumb line:  What fundamental knowledge, skills, and dispositions must practitioners have to support the healthy development and learning of young children and families at each specific professional level of </a:t>
            </a:r>
            <a:r>
              <a:rPr lang="en-US" dirty="0" smtClean="0"/>
              <a:t>practice</a:t>
            </a:r>
          </a:p>
          <a:p>
            <a:pPr lvl="2"/>
            <a:r>
              <a:rPr lang="en-US" dirty="0" smtClean="0"/>
              <a:t>Approximately </a:t>
            </a:r>
            <a:r>
              <a:rPr lang="en-US" dirty="0"/>
              <a:t>three percent were identified as duplicates or unclear in the larger context and assigned to a “parking lot” for the purposes of this analysis.</a:t>
            </a:r>
          </a:p>
          <a:p>
            <a:pPr lvl="2"/>
            <a:endParaRPr lang="en-US" dirty="0"/>
          </a:p>
        </p:txBody>
      </p:sp>
    </p:spTree>
    <p:extLst>
      <p:ext uri="{BB962C8B-B14F-4D97-AF65-F5344CB8AC3E}">
        <p14:creationId xmlns:p14="http://schemas.microsoft.com/office/powerpoint/2010/main" val="604176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Development of Competencies</a:t>
            </a:r>
            <a:endParaRPr lang="en-US" dirty="0"/>
          </a:p>
        </p:txBody>
      </p:sp>
      <p:sp>
        <p:nvSpPr>
          <p:cNvPr id="3" name="Content Placeholder 2"/>
          <p:cNvSpPr>
            <a:spLocks noGrp="1"/>
          </p:cNvSpPr>
          <p:nvPr>
            <p:ph idx="1"/>
          </p:nvPr>
        </p:nvSpPr>
        <p:spPr/>
        <p:txBody>
          <a:bodyPr/>
          <a:lstStyle/>
          <a:p>
            <a:r>
              <a:rPr lang="en-US" b="1" dirty="0"/>
              <a:t>Stage Two:  </a:t>
            </a:r>
            <a:r>
              <a:rPr lang="en-US" b="1" dirty="0" smtClean="0"/>
              <a:t>Compilation</a:t>
            </a:r>
          </a:p>
          <a:p>
            <a:pPr lvl="1"/>
            <a:r>
              <a:rPr lang="en-US" dirty="0"/>
              <a:t>Sub-committee examined all of the benchmarks assigned to each professional level and coded the assigned benchmarks as to whether they pertained to knowing, doing, or leading.  </a:t>
            </a:r>
            <a:endParaRPr lang="en-US" dirty="0" smtClean="0"/>
          </a:p>
          <a:p>
            <a:pPr lvl="1"/>
            <a:r>
              <a:rPr lang="en-US" dirty="0" smtClean="0"/>
              <a:t>Each </a:t>
            </a:r>
            <a:r>
              <a:rPr lang="en-US" dirty="0"/>
              <a:t>professional level was further sorted into the seven existing Gateways Content Areas. </a:t>
            </a:r>
          </a:p>
          <a:p>
            <a:pPr lvl="1"/>
            <a:r>
              <a:rPr lang="en-US" dirty="0" smtClean="0"/>
              <a:t>Sent </a:t>
            </a:r>
            <a:r>
              <a:rPr lang="en-US" dirty="0"/>
              <a:t>out to the larger committee for validation and conformation. </a:t>
            </a:r>
          </a:p>
          <a:p>
            <a:pPr lvl="1"/>
            <a:endParaRPr lang="en-US" dirty="0"/>
          </a:p>
        </p:txBody>
      </p:sp>
    </p:spTree>
    <p:extLst>
      <p:ext uri="{BB962C8B-B14F-4D97-AF65-F5344CB8AC3E}">
        <p14:creationId xmlns:p14="http://schemas.microsoft.com/office/powerpoint/2010/main" val="1132831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competencies</a:t>
            </a:r>
            <a:endParaRPr lang="en-US" dirty="0"/>
          </a:p>
        </p:txBody>
      </p:sp>
      <p:sp>
        <p:nvSpPr>
          <p:cNvPr id="4" name="Rectangle 1"/>
          <p:cNvSpPr>
            <a:spLocks noGrp="1" noChangeArrowheads="1"/>
          </p:cNvSpPr>
          <p:nvPr>
            <p:ph idx="1"/>
          </p:nvPr>
        </p:nvSpPr>
        <p:spPr bwMode="auto">
          <a:xfrm>
            <a:off x="1069848" y="2431971"/>
            <a:ext cx="946356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eaLnBrk="0" fontAlgn="base" hangingPunct="0">
              <a:lnSpc>
                <a:spcPct val="100000"/>
              </a:lnSpc>
              <a:spcBef>
                <a:spcPct val="0"/>
              </a:spcBef>
              <a:spcAft>
                <a:spcPct val="0"/>
              </a:spcAft>
              <a:buClrTx/>
              <a:buSzTx/>
            </a:pPr>
            <a:r>
              <a:rPr kumimoji="0" lang="en-US" altLang="en-US" sz="1800" b="1" i="0" u="none" strike="noStrike" cap="none" normalizeH="0" baseline="0" dirty="0" smtClean="0">
                <a:ln>
                  <a:noFill/>
                </a:ln>
                <a:solidFill>
                  <a:schemeClr val="tx1"/>
                </a:solidFill>
                <a:effectLst/>
                <a:latin typeface="Arial" charset="0"/>
              </a:rPr>
              <a:t>Stage</a:t>
            </a:r>
            <a:r>
              <a:rPr kumimoji="0" lang="en-US" altLang="en-US" sz="1800" b="1" i="0" u="none" strike="noStrike" cap="none" normalizeH="0" dirty="0" smtClean="0">
                <a:ln>
                  <a:noFill/>
                </a:ln>
                <a:solidFill>
                  <a:schemeClr val="tx1"/>
                </a:solidFill>
                <a:effectLst/>
                <a:latin typeface="Arial" charset="0"/>
              </a:rPr>
              <a:t> Three:  Competency </a:t>
            </a:r>
            <a:r>
              <a:rPr kumimoji="0" lang="en-US" altLang="en-US" sz="1800" b="1" i="0" u="none" strike="noStrike" cap="none" normalizeH="0" dirty="0" smtClean="0">
                <a:ln>
                  <a:noFill/>
                </a:ln>
                <a:solidFill>
                  <a:schemeClr val="tx1"/>
                </a:solidFill>
                <a:effectLst/>
                <a:latin typeface="Arial" charset="0"/>
              </a:rPr>
              <a:t>Categorization</a:t>
            </a:r>
          </a:p>
          <a:p>
            <a:pPr lvl="1" eaLnBrk="0" fontAlgn="base" hangingPunct="0">
              <a:lnSpc>
                <a:spcPct val="100000"/>
              </a:lnSpc>
              <a:spcBef>
                <a:spcPct val="0"/>
              </a:spcBef>
              <a:spcAft>
                <a:spcPct val="0"/>
              </a:spcAft>
              <a:buClrTx/>
              <a:buSzTx/>
            </a:pPr>
            <a:r>
              <a:rPr kumimoji="0" lang="en-US" altLang="en-US" sz="1600" b="0" i="0" u="none" strike="noStrike" cap="none" normalizeH="0" baseline="0" dirty="0" smtClean="0">
                <a:ln>
                  <a:noFill/>
                </a:ln>
                <a:solidFill>
                  <a:schemeClr val="tx1"/>
                </a:solidFill>
                <a:effectLst/>
              </a:rPr>
              <a:t>Team </a:t>
            </a:r>
            <a:r>
              <a:rPr kumimoji="0" lang="en-US" altLang="en-US" sz="1600" b="0" i="0" u="none" strike="noStrike" cap="none" normalizeH="0" baseline="0" dirty="0">
                <a:ln>
                  <a:noFill/>
                </a:ln>
                <a:solidFill>
                  <a:schemeClr val="tx1"/>
                </a:solidFill>
                <a:effectLst/>
              </a:rPr>
              <a:t>members examined the benchmarks by content areas and professional practice levels </a:t>
            </a:r>
            <a:endParaRPr lang="en-US" altLang="en-US" sz="1600" dirty="0"/>
          </a:p>
          <a:p>
            <a:pPr lvl="2" eaLnBrk="0" fontAlgn="base" hangingPunct="0">
              <a:lnSpc>
                <a:spcPct val="100000"/>
              </a:lnSpc>
              <a:spcBef>
                <a:spcPct val="0"/>
              </a:spcBef>
              <a:spcAft>
                <a:spcPct val="0"/>
              </a:spcAft>
              <a:buClrTx/>
              <a:buSzTx/>
            </a:pPr>
            <a:r>
              <a:rPr kumimoji="0" lang="en-US" altLang="en-US" b="0" i="0" u="none" strike="noStrike" cap="none" normalizeH="0" baseline="0" dirty="0" smtClean="0">
                <a:ln>
                  <a:noFill/>
                </a:ln>
                <a:solidFill>
                  <a:schemeClr val="tx1"/>
                </a:solidFill>
                <a:effectLst/>
              </a:rPr>
              <a:t>(</a:t>
            </a:r>
            <a:r>
              <a:rPr kumimoji="0" lang="en-US" altLang="en-US" b="0" i="0" u="none" strike="noStrike" cap="none" normalizeH="0" baseline="0" dirty="0">
                <a:ln>
                  <a:noFill/>
                </a:ln>
                <a:solidFill>
                  <a:schemeClr val="tx1"/>
                </a:solidFill>
                <a:effectLst/>
              </a:rPr>
              <a:t>i.e. levels of knowing, doing, or leading). </a:t>
            </a:r>
            <a:endParaRPr lang="en-US" altLang="en-US" dirty="0"/>
          </a:p>
          <a:p>
            <a:pPr lvl="2" eaLnBrk="0" fontAlgn="base" hangingPunct="0">
              <a:lnSpc>
                <a:spcPct val="100000"/>
              </a:lnSpc>
              <a:spcBef>
                <a:spcPct val="0"/>
              </a:spcBef>
              <a:spcAft>
                <a:spcPct val="0"/>
              </a:spcAft>
              <a:buClrTx/>
              <a:buSzTx/>
            </a:pPr>
            <a:r>
              <a:rPr kumimoji="0" lang="en-US" altLang="en-US" b="0" i="0" u="none" strike="noStrike" cap="none" normalizeH="0" baseline="0" dirty="0" smtClean="0">
                <a:ln>
                  <a:noFill/>
                </a:ln>
                <a:solidFill>
                  <a:schemeClr val="tx1"/>
                </a:solidFill>
                <a:effectLst/>
              </a:rPr>
              <a:t>Examined </a:t>
            </a:r>
            <a:r>
              <a:rPr kumimoji="0" lang="en-US" altLang="en-US" b="0" i="0" u="none" strike="noStrike" cap="none" normalizeH="0" baseline="0" dirty="0">
                <a:ln>
                  <a:noFill/>
                </a:ln>
                <a:solidFill>
                  <a:schemeClr val="tx1"/>
                </a:solidFill>
                <a:effectLst/>
              </a:rPr>
              <a:t>and “clustered” by the Competency sub-committee and a competency statement </a:t>
            </a:r>
            <a:r>
              <a:rPr kumimoji="0" lang="en-US" altLang="en-US" b="0" i="0" u="none" strike="noStrike" cap="none" normalizeH="0" baseline="0" dirty="0" smtClean="0">
                <a:ln>
                  <a:noFill/>
                </a:ln>
                <a:solidFill>
                  <a:schemeClr val="tx1"/>
                </a:solidFill>
                <a:effectLst/>
              </a:rPr>
              <a:t>for </a:t>
            </a:r>
            <a:r>
              <a:rPr kumimoji="0" lang="en-US" altLang="en-US" b="0" i="0" u="none" strike="noStrike" cap="none" normalizeH="0" baseline="0" dirty="0">
                <a:ln>
                  <a:noFill/>
                </a:ln>
                <a:solidFill>
                  <a:schemeClr val="tx1"/>
                </a:solidFill>
                <a:effectLst/>
              </a:rPr>
              <a:t>each cluster was drafted. </a:t>
            </a:r>
            <a:endParaRPr lang="en-US" altLang="en-US" dirty="0"/>
          </a:p>
          <a:p>
            <a:pPr lvl="1" eaLnBrk="0" fontAlgn="base" hangingPunct="0">
              <a:lnSpc>
                <a:spcPct val="100000"/>
              </a:lnSpc>
              <a:spcBef>
                <a:spcPct val="0"/>
              </a:spcBef>
              <a:spcAft>
                <a:spcPct val="0"/>
              </a:spcAft>
              <a:buClrTx/>
              <a:buSzTx/>
            </a:pPr>
            <a:r>
              <a:rPr kumimoji="0" lang="en-US" altLang="en-US" sz="1600" b="0" i="0" u="none" strike="noStrike" cap="none" normalizeH="0" baseline="0" dirty="0" smtClean="0">
                <a:ln>
                  <a:noFill/>
                </a:ln>
                <a:solidFill>
                  <a:schemeClr val="tx1"/>
                </a:solidFill>
                <a:effectLst/>
              </a:rPr>
              <a:t>The </a:t>
            </a:r>
            <a:r>
              <a:rPr kumimoji="0" lang="en-US" altLang="en-US" sz="1600" b="0" i="0" u="none" strike="noStrike" cap="none" normalizeH="0" baseline="0" dirty="0">
                <a:ln>
                  <a:noFill/>
                </a:ln>
                <a:solidFill>
                  <a:schemeClr val="tx1"/>
                </a:solidFill>
                <a:effectLst/>
              </a:rPr>
              <a:t>result of this process was 50 “</a:t>
            </a:r>
            <a:r>
              <a:rPr kumimoji="0" lang="en-US" altLang="en-US" sz="1600" b="0" i="0" u="none" strike="noStrike" cap="none" normalizeH="0" baseline="0" dirty="0" err="1">
                <a:ln>
                  <a:noFill/>
                </a:ln>
                <a:solidFill>
                  <a:schemeClr val="tx1"/>
                </a:solidFill>
                <a:effectLst/>
              </a:rPr>
              <a:t>uber</a:t>
            </a:r>
            <a:r>
              <a:rPr kumimoji="0" lang="en-US" altLang="en-US" sz="1600" b="0" i="0" u="none" strike="noStrike" cap="none" normalizeH="0" baseline="0" dirty="0">
                <a:ln>
                  <a:noFill/>
                </a:ln>
                <a:solidFill>
                  <a:schemeClr val="tx1"/>
                </a:solidFill>
                <a:effectLst/>
              </a:rPr>
              <a:t> </a:t>
            </a:r>
            <a:r>
              <a:rPr kumimoji="0" lang="en-US" altLang="en-US" sz="1600" b="0" i="0" u="none" strike="noStrike" cap="none" normalizeH="0" baseline="0" dirty="0" smtClean="0">
                <a:ln>
                  <a:noFill/>
                </a:ln>
                <a:solidFill>
                  <a:schemeClr val="tx1"/>
                </a:solidFill>
                <a:effectLst/>
              </a:rPr>
              <a:t>competencies” </a:t>
            </a:r>
            <a:endParaRPr kumimoji="0" lang="en-US" altLang="en-US" sz="1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077209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Development of competencies</a:t>
            </a:r>
            <a:endParaRPr lang="en-US" dirty="0"/>
          </a:p>
        </p:txBody>
      </p:sp>
      <p:sp>
        <p:nvSpPr>
          <p:cNvPr id="3" name="Content Placeholder 2"/>
          <p:cNvSpPr>
            <a:spLocks noGrp="1"/>
          </p:cNvSpPr>
          <p:nvPr>
            <p:ph idx="1"/>
          </p:nvPr>
        </p:nvSpPr>
        <p:spPr/>
        <p:txBody>
          <a:bodyPr/>
          <a:lstStyle/>
          <a:p>
            <a:r>
              <a:rPr lang="en-US" b="1" dirty="0"/>
              <a:t>Stage Four:  </a:t>
            </a:r>
            <a:r>
              <a:rPr lang="en-US" b="1" dirty="0" err="1"/>
              <a:t>Uber</a:t>
            </a:r>
            <a:r>
              <a:rPr lang="en-US" b="1" dirty="0"/>
              <a:t> Competency Master List</a:t>
            </a:r>
            <a:endParaRPr lang="en-US" dirty="0"/>
          </a:p>
          <a:p>
            <a:pPr lvl="1"/>
            <a:r>
              <a:rPr lang="en-US" dirty="0"/>
              <a:t>Validated list of 50 </a:t>
            </a:r>
            <a:r>
              <a:rPr lang="en-US" dirty="0" err="1"/>
              <a:t>uber</a:t>
            </a:r>
            <a:r>
              <a:rPr lang="en-US" dirty="0"/>
              <a:t> competencies was created, organized by the seven content areas, cross-tabbed by professional practice level. </a:t>
            </a:r>
            <a:br>
              <a:rPr lang="en-US" dirty="0"/>
            </a:br>
            <a:r>
              <a:rPr lang="en-US" dirty="0"/>
              <a:t/>
            </a:r>
            <a:br>
              <a:rPr lang="en-US" dirty="0"/>
            </a:br>
            <a:r>
              <a:rPr lang="en-US" dirty="0"/>
              <a:t>This list included each original benchmark that was used to inform the creation of the </a:t>
            </a:r>
            <a:r>
              <a:rPr lang="en-US" dirty="0" err="1"/>
              <a:t>uber</a:t>
            </a:r>
            <a:r>
              <a:rPr lang="en-US" dirty="0"/>
              <a:t> competency</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42095" y="4057238"/>
            <a:ext cx="2114962" cy="211496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2935" y="3657600"/>
            <a:ext cx="3238500" cy="2514600"/>
          </a:xfrm>
          <a:prstGeom prst="rect">
            <a:avLst/>
          </a:prstGeom>
        </p:spPr>
      </p:pic>
    </p:spTree>
    <p:extLst>
      <p:ext uri="{BB962C8B-B14F-4D97-AF65-F5344CB8AC3E}">
        <p14:creationId xmlns:p14="http://schemas.microsoft.com/office/powerpoint/2010/main" val="20200680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Wood Type</Template>
  <TotalTime>104</TotalTime>
  <Words>902</Words>
  <Application>Microsoft Macintosh PowerPoint</Application>
  <PresentationFormat>Widescreen</PresentationFormat>
  <Paragraphs>68</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Calibri</vt:lpstr>
      <vt:lpstr>Rockwell</vt:lpstr>
      <vt:lpstr>Rockwell Condensed</vt:lpstr>
      <vt:lpstr>Rockwell Extra Bold</vt:lpstr>
      <vt:lpstr>Wingdings</vt:lpstr>
      <vt:lpstr>Arial</vt:lpstr>
      <vt:lpstr>Wood Type</vt:lpstr>
      <vt:lpstr>The evolution of uber competencies</vt:lpstr>
      <vt:lpstr>Origins: EPPI Grants</vt:lpstr>
      <vt:lpstr>EPPI Grant:  Opportunity</vt:lpstr>
      <vt:lpstr>Exploring Competencies</vt:lpstr>
      <vt:lpstr>Development of competencies</vt:lpstr>
      <vt:lpstr>Development of Competencies </vt:lpstr>
      <vt:lpstr>Development of Competencies</vt:lpstr>
      <vt:lpstr>Development of competencies</vt:lpstr>
      <vt:lpstr>Development of competencies</vt:lpstr>
      <vt:lpstr>Development of competencies</vt:lpstr>
      <vt:lpstr>Connections: Competency Work</vt:lpstr>
      <vt:lpstr>Connections and Future Directions?</vt:lpstr>
      <vt:lpstr>Unanticipated connections</vt:lpstr>
      <vt:lpstr>Connections:  Competency Work</vt:lpstr>
      <vt:lpstr>Connections:  Competency Work</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evolution of uber competencies</dc:title>
  <dc:creator>Alex Darragh</dc:creator>
  <cp:lastModifiedBy>Alex Darragh</cp:lastModifiedBy>
  <cp:revision>11</cp:revision>
  <dcterms:created xsi:type="dcterms:W3CDTF">2016-04-06T03:24:54Z</dcterms:created>
  <dcterms:modified xsi:type="dcterms:W3CDTF">2016-04-11T00:39:47Z</dcterms:modified>
</cp:coreProperties>
</file>