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1" r:id="rId2"/>
    <p:sldId id="258" r:id="rId3"/>
    <p:sldId id="262" r:id="rId4"/>
    <p:sldId id="287" r:id="rId5"/>
    <p:sldId id="288" r:id="rId6"/>
    <p:sldId id="289" r:id="rId7"/>
    <p:sldId id="290" r:id="rId8"/>
    <p:sldId id="291" r:id="rId9"/>
    <p:sldId id="263" r:id="rId10"/>
    <p:sldId id="280" r:id="rId11"/>
    <p:sldId id="264" r:id="rId12"/>
    <p:sldId id="285" r:id="rId13"/>
    <p:sldId id="265" r:id="rId14"/>
    <p:sldId id="266" r:id="rId15"/>
    <p:sldId id="267" r:id="rId16"/>
    <p:sldId id="268" r:id="rId17"/>
    <p:sldId id="269" r:id="rId18"/>
    <p:sldId id="270" r:id="rId19"/>
    <p:sldId id="281" r:id="rId20"/>
    <p:sldId id="271" r:id="rId21"/>
    <p:sldId id="28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92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45B6F-D943-4AB7-B9C6-79504F13D9F1}" type="doc">
      <dgm:prSet loTypeId="urn:microsoft.com/office/officeart/2005/8/layout/funnel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FFFE091-FA19-4B71-A0BE-E42E9FD8FB65}">
      <dgm:prSet phldrT="[Text]"/>
      <dgm:spPr/>
      <dgm:t>
        <a:bodyPr/>
        <a:lstStyle/>
        <a:p>
          <a:r>
            <a:rPr lang="en-US" dirty="0" smtClean="0"/>
            <a:t>Preschool Expansion Grant</a:t>
          </a:r>
          <a:endParaRPr lang="en-US" dirty="0"/>
        </a:p>
      </dgm:t>
    </dgm:pt>
    <dgm:pt modelId="{F4F4F123-B3B1-4BE5-BC08-30EE0B30E77F}" type="parTrans" cxnId="{B5786EFE-AD39-4CC2-9623-F0CD7C605CFB}">
      <dgm:prSet/>
      <dgm:spPr/>
      <dgm:t>
        <a:bodyPr/>
        <a:lstStyle/>
        <a:p>
          <a:endParaRPr lang="en-US"/>
        </a:p>
      </dgm:t>
    </dgm:pt>
    <dgm:pt modelId="{3218E39F-D41C-4F62-97AE-E1F2498D2524}" type="sibTrans" cxnId="{B5786EFE-AD39-4CC2-9623-F0CD7C605CFB}">
      <dgm:prSet/>
      <dgm:spPr/>
      <dgm:t>
        <a:bodyPr/>
        <a:lstStyle/>
        <a:p>
          <a:endParaRPr lang="en-US"/>
        </a:p>
      </dgm:t>
    </dgm:pt>
    <dgm:pt modelId="{3CE2054D-D6B7-4054-BE3C-1F601F83101A}">
      <dgm:prSet phldrT="[Text]"/>
      <dgm:spPr/>
      <dgm:t>
        <a:bodyPr/>
        <a:lstStyle/>
        <a:p>
          <a:r>
            <a:rPr lang="en-US" dirty="0" smtClean="0"/>
            <a:t>CCDBG/</a:t>
          </a:r>
        </a:p>
        <a:p>
          <a:r>
            <a:rPr lang="en-US" dirty="0" smtClean="0"/>
            <a:t>CCAP</a:t>
          </a:r>
          <a:endParaRPr lang="en-US" dirty="0"/>
        </a:p>
      </dgm:t>
    </dgm:pt>
    <dgm:pt modelId="{1F7100A1-CBB8-4C96-A9AA-9EA24AF10A82}" type="parTrans" cxnId="{5068C6DA-7FAF-40EF-9986-EDC000F0A2DB}">
      <dgm:prSet/>
      <dgm:spPr/>
      <dgm:t>
        <a:bodyPr/>
        <a:lstStyle/>
        <a:p>
          <a:endParaRPr lang="en-US"/>
        </a:p>
      </dgm:t>
    </dgm:pt>
    <dgm:pt modelId="{582C7486-DB10-45EC-B5E2-A681E6DD2C92}" type="sibTrans" cxnId="{5068C6DA-7FAF-40EF-9986-EDC000F0A2DB}">
      <dgm:prSet/>
      <dgm:spPr/>
      <dgm:t>
        <a:bodyPr/>
        <a:lstStyle/>
        <a:p>
          <a:endParaRPr lang="en-US"/>
        </a:p>
      </dgm:t>
    </dgm:pt>
    <dgm:pt modelId="{1C0D68D3-0856-4E50-83CC-A25DEA849D25}">
      <dgm:prSet phldrT="[Text]"/>
      <dgm:spPr/>
      <dgm:t>
        <a:bodyPr/>
        <a:lstStyle/>
        <a:p>
          <a:r>
            <a:rPr lang="en-US" dirty="0" smtClean="0"/>
            <a:t>Head Start &amp; Early Childhood Block Grant</a:t>
          </a:r>
          <a:endParaRPr lang="en-US" dirty="0"/>
        </a:p>
      </dgm:t>
    </dgm:pt>
    <dgm:pt modelId="{A11D5494-0627-4FD6-967C-58736323CE49}" type="parTrans" cxnId="{142AE31F-BA1D-4901-8808-487E3D4D16E3}">
      <dgm:prSet/>
      <dgm:spPr/>
      <dgm:t>
        <a:bodyPr/>
        <a:lstStyle/>
        <a:p>
          <a:endParaRPr lang="en-US"/>
        </a:p>
      </dgm:t>
    </dgm:pt>
    <dgm:pt modelId="{5E8588B9-1806-4116-9BD8-4F9109F68C11}" type="sibTrans" cxnId="{142AE31F-BA1D-4901-8808-487E3D4D16E3}">
      <dgm:prSet/>
      <dgm:spPr/>
      <dgm:t>
        <a:bodyPr/>
        <a:lstStyle/>
        <a:p>
          <a:endParaRPr lang="en-US"/>
        </a:p>
      </dgm:t>
    </dgm:pt>
    <dgm:pt modelId="{4B97DCA2-A932-43D1-BE20-D4909CCB53FD}">
      <dgm:prSet phldrT="[Text]"/>
      <dgm:spPr/>
      <dgm:t>
        <a:bodyPr/>
        <a:lstStyle/>
        <a:p>
          <a:r>
            <a:rPr lang="en-US" dirty="0" smtClean="0"/>
            <a:t>Access</a:t>
          </a:r>
          <a:endParaRPr lang="en-US" dirty="0"/>
        </a:p>
      </dgm:t>
    </dgm:pt>
    <dgm:pt modelId="{D5956EAF-0E5A-4D13-B41C-984937168158}" type="parTrans" cxnId="{379B3B42-9534-4D7F-8B41-1D9F3303D64E}">
      <dgm:prSet/>
      <dgm:spPr/>
      <dgm:t>
        <a:bodyPr/>
        <a:lstStyle/>
        <a:p>
          <a:endParaRPr lang="en-US"/>
        </a:p>
      </dgm:t>
    </dgm:pt>
    <dgm:pt modelId="{1A9F1040-9368-4DC4-9F76-88401AC21D0D}" type="sibTrans" cxnId="{379B3B42-9534-4D7F-8B41-1D9F3303D64E}">
      <dgm:prSet/>
      <dgm:spPr/>
      <dgm:t>
        <a:bodyPr/>
        <a:lstStyle/>
        <a:p>
          <a:endParaRPr lang="en-US"/>
        </a:p>
      </dgm:t>
    </dgm:pt>
    <dgm:pt modelId="{385F072D-F1F7-4006-8F7B-66D7EFEFBC56}" type="pres">
      <dgm:prSet presAssocID="{61345B6F-D943-4AB7-B9C6-79504F13D9F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DFBBB1-A8F4-4395-9FD9-308C49A7A68C}" type="pres">
      <dgm:prSet presAssocID="{61345B6F-D943-4AB7-B9C6-79504F13D9F1}" presName="ellipse" presStyleLbl="trBgShp" presStyleIdx="0" presStyleCnt="1"/>
      <dgm:spPr/>
    </dgm:pt>
    <dgm:pt modelId="{C6A0D6AA-807D-40EE-8D29-435864F0024B}" type="pres">
      <dgm:prSet presAssocID="{61345B6F-D943-4AB7-B9C6-79504F13D9F1}" presName="arrow1" presStyleLbl="fgShp" presStyleIdx="0" presStyleCnt="1"/>
      <dgm:spPr/>
    </dgm:pt>
    <dgm:pt modelId="{34FA95C8-3AB5-46B0-9E9A-52F11EE2CD0D}" type="pres">
      <dgm:prSet presAssocID="{61345B6F-D943-4AB7-B9C6-79504F13D9F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32955-7990-4CD4-800D-5A30A5A8094E}" type="pres">
      <dgm:prSet presAssocID="{3CE2054D-D6B7-4054-BE3C-1F601F83101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A0BA7-00C5-401C-BEC3-DAF6B6C1C2FB}" type="pres">
      <dgm:prSet presAssocID="{1C0D68D3-0856-4E50-83CC-A25DEA849D25}" presName="item2" presStyleLbl="node1" presStyleIdx="1" presStyleCnt="3" custLinFactNeighborX="-5350" custLinFactNeighborY="7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37AC7-02C8-4001-A07C-EE248587EFAC}" type="pres">
      <dgm:prSet presAssocID="{4B97DCA2-A932-43D1-BE20-D4909CCB53F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ACD0A-479F-45F5-B116-5038BAF45220}" type="pres">
      <dgm:prSet presAssocID="{61345B6F-D943-4AB7-B9C6-79504F13D9F1}" presName="funnel" presStyleLbl="trAlignAcc1" presStyleIdx="0" presStyleCnt="1"/>
      <dgm:spPr/>
    </dgm:pt>
  </dgm:ptLst>
  <dgm:cxnLst>
    <dgm:cxn modelId="{F8639E1A-1A79-43A0-9879-5D5CBB70A428}" type="presOf" srcId="{9FFFE091-FA19-4B71-A0BE-E42E9FD8FB65}" destId="{55C37AC7-02C8-4001-A07C-EE248587EFAC}" srcOrd="0" destOrd="0" presId="urn:microsoft.com/office/officeart/2005/8/layout/funnel1"/>
    <dgm:cxn modelId="{B5786EFE-AD39-4CC2-9623-F0CD7C605CFB}" srcId="{61345B6F-D943-4AB7-B9C6-79504F13D9F1}" destId="{9FFFE091-FA19-4B71-A0BE-E42E9FD8FB65}" srcOrd="0" destOrd="0" parTransId="{F4F4F123-B3B1-4BE5-BC08-30EE0B30E77F}" sibTransId="{3218E39F-D41C-4F62-97AE-E1F2498D2524}"/>
    <dgm:cxn modelId="{B3E2394C-0732-451A-85B9-350ECA4ED4F2}" type="presOf" srcId="{1C0D68D3-0856-4E50-83CC-A25DEA849D25}" destId="{71B32955-7990-4CD4-800D-5A30A5A8094E}" srcOrd="0" destOrd="0" presId="urn:microsoft.com/office/officeart/2005/8/layout/funnel1"/>
    <dgm:cxn modelId="{5068C6DA-7FAF-40EF-9986-EDC000F0A2DB}" srcId="{61345B6F-D943-4AB7-B9C6-79504F13D9F1}" destId="{3CE2054D-D6B7-4054-BE3C-1F601F83101A}" srcOrd="1" destOrd="0" parTransId="{1F7100A1-CBB8-4C96-A9AA-9EA24AF10A82}" sibTransId="{582C7486-DB10-45EC-B5E2-A681E6DD2C92}"/>
    <dgm:cxn modelId="{0A845784-9F19-45CD-8EA7-0A76E072AE15}" type="presOf" srcId="{61345B6F-D943-4AB7-B9C6-79504F13D9F1}" destId="{385F072D-F1F7-4006-8F7B-66D7EFEFBC56}" srcOrd="0" destOrd="0" presId="urn:microsoft.com/office/officeart/2005/8/layout/funnel1"/>
    <dgm:cxn modelId="{379B3B42-9534-4D7F-8B41-1D9F3303D64E}" srcId="{61345B6F-D943-4AB7-B9C6-79504F13D9F1}" destId="{4B97DCA2-A932-43D1-BE20-D4909CCB53FD}" srcOrd="3" destOrd="0" parTransId="{D5956EAF-0E5A-4D13-B41C-984937168158}" sibTransId="{1A9F1040-9368-4DC4-9F76-88401AC21D0D}"/>
    <dgm:cxn modelId="{1CBEDBF2-B567-4FC4-8DF1-A459B9B5AB5B}" type="presOf" srcId="{4B97DCA2-A932-43D1-BE20-D4909CCB53FD}" destId="{34FA95C8-3AB5-46B0-9E9A-52F11EE2CD0D}" srcOrd="0" destOrd="0" presId="urn:microsoft.com/office/officeart/2005/8/layout/funnel1"/>
    <dgm:cxn modelId="{2680B300-6C3B-487A-9433-453F6F67AFE9}" type="presOf" srcId="{3CE2054D-D6B7-4054-BE3C-1F601F83101A}" destId="{68BA0BA7-00C5-401C-BEC3-DAF6B6C1C2FB}" srcOrd="0" destOrd="0" presId="urn:microsoft.com/office/officeart/2005/8/layout/funnel1"/>
    <dgm:cxn modelId="{142AE31F-BA1D-4901-8808-487E3D4D16E3}" srcId="{61345B6F-D943-4AB7-B9C6-79504F13D9F1}" destId="{1C0D68D3-0856-4E50-83CC-A25DEA849D25}" srcOrd="2" destOrd="0" parTransId="{A11D5494-0627-4FD6-967C-58736323CE49}" sibTransId="{5E8588B9-1806-4116-9BD8-4F9109F68C11}"/>
    <dgm:cxn modelId="{04766B6E-30CD-4471-AF0F-B5A59303F700}" type="presParOf" srcId="{385F072D-F1F7-4006-8F7B-66D7EFEFBC56}" destId="{5FDFBBB1-A8F4-4395-9FD9-308C49A7A68C}" srcOrd="0" destOrd="0" presId="urn:microsoft.com/office/officeart/2005/8/layout/funnel1"/>
    <dgm:cxn modelId="{3CAA2E6C-3CEF-4758-9680-7048E4A030EF}" type="presParOf" srcId="{385F072D-F1F7-4006-8F7B-66D7EFEFBC56}" destId="{C6A0D6AA-807D-40EE-8D29-435864F0024B}" srcOrd="1" destOrd="0" presId="urn:microsoft.com/office/officeart/2005/8/layout/funnel1"/>
    <dgm:cxn modelId="{843A88DF-4092-46AE-800B-94916B4BA990}" type="presParOf" srcId="{385F072D-F1F7-4006-8F7B-66D7EFEFBC56}" destId="{34FA95C8-3AB5-46B0-9E9A-52F11EE2CD0D}" srcOrd="2" destOrd="0" presId="urn:microsoft.com/office/officeart/2005/8/layout/funnel1"/>
    <dgm:cxn modelId="{5499A838-E53A-4677-BE95-A379B7BBCC43}" type="presParOf" srcId="{385F072D-F1F7-4006-8F7B-66D7EFEFBC56}" destId="{71B32955-7990-4CD4-800D-5A30A5A8094E}" srcOrd="3" destOrd="0" presId="urn:microsoft.com/office/officeart/2005/8/layout/funnel1"/>
    <dgm:cxn modelId="{AF27AE7A-E500-4574-9C53-5691BEFBB34D}" type="presParOf" srcId="{385F072D-F1F7-4006-8F7B-66D7EFEFBC56}" destId="{68BA0BA7-00C5-401C-BEC3-DAF6B6C1C2FB}" srcOrd="4" destOrd="0" presId="urn:microsoft.com/office/officeart/2005/8/layout/funnel1"/>
    <dgm:cxn modelId="{CC599393-C11C-4D3B-8EC6-242DEBB13071}" type="presParOf" srcId="{385F072D-F1F7-4006-8F7B-66D7EFEFBC56}" destId="{55C37AC7-02C8-4001-A07C-EE248587EFAC}" srcOrd="5" destOrd="0" presId="urn:microsoft.com/office/officeart/2005/8/layout/funnel1"/>
    <dgm:cxn modelId="{852D9B7C-8E46-487A-8082-B2A3585A16B0}" type="presParOf" srcId="{385F072D-F1F7-4006-8F7B-66D7EFEFBC56}" destId="{871ACD0A-479F-45F5-B116-5038BAF4522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CAFF9E-EB8C-422E-9751-2058320D1EA6}" type="doc">
      <dgm:prSet loTypeId="urn:microsoft.com/office/officeart/2005/8/layout/funnel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0FDD951-6E46-4FF9-8B75-6E01CEA773F9}">
      <dgm:prSet phldrT="[Text]"/>
      <dgm:spPr/>
      <dgm:t>
        <a:bodyPr/>
        <a:lstStyle/>
        <a:p>
          <a:r>
            <a:rPr lang="en-US" dirty="0" smtClean="0"/>
            <a:t>Licensing</a:t>
          </a:r>
          <a:endParaRPr lang="en-US" dirty="0"/>
        </a:p>
      </dgm:t>
    </dgm:pt>
    <dgm:pt modelId="{B64FCD45-5B2C-41A6-881E-63B2D3E846E8}" type="parTrans" cxnId="{CEC65910-88AE-4CA6-A173-298CB2767595}">
      <dgm:prSet/>
      <dgm:spPr/>
      <dgm:t>
        <a:bodyPr/>
        <a:lstStyle/>
        <a:p>
          <a:endParaRPr lang="en-US"/>
        </a:p>
      </dgm:t>
    </dgm:pt>
    <dgm:pt modelId="{FCCDC59C-D9CD-4A6E-A41F-E76689D5C4D2}" type="sibTrans" cxnId="{CEC65910-88AE-4CA6-A173-298CB2767595}">
      <dgm:prSet/>
      <dgm:spPr/>
      <dgm:t>
        <a:bodyPr/>
        <a:lstStyle/>
        <a:p>
          <a:endParaRPr lang="en-US"/>
        </a:p>
      </dgm:t>
    </dgm:pt>
    <dgm:pt modelId="{BCF2D5E3-D98C-41DB-BB9B-D3B39714B145}">
      <dgm:prSet phldrT="[Text]"/>
      <dgm:spPr/>
      <dgm:t>
        <a:bodyPr/>
        <a:lstStyle/>
        <a:p>
          <a:r>
            <a:rPr lang="en-US" dirty="0" smtClean="0"/>
            <a:t>Higher Education</a:t>
          </a:r>
          <a:endParaRPr lang="en-US" dirty="0"/>
        </a:p>
      </dgm:t>
    </dgm:pt>
    <dgm:pt modelId="{788B81E1-B112-4214-93A2-9402E907209A}" type="parTrans" cxnId="{B5282D64-A836-46F5-A157-FAD9DBBFE119}">
      <dgm:prSet/>
      <dgm:spPr/>
      <dgm:t>
        <a:bodyPr/>
        <a:lstStyle/>
        <a:p>
          <a:endParaRPr lang="en-US"/>
        </a:p>
      </dgm:t>
    </dgm:pt>
    <dgm:pt modelId="{57F5A8A8-4660-4433-A813-9AD1617E441A}" type="sibTrans" cxnId="{B5282D64-A836-46F5-A157-FAD9DBBFE119}">
      <dgm:prSet/>
      <dgm:spPr/>
      <dgm:t>
        <a:bodyPr/>
        <a:lstStyle/>
        <a:p>
          <a:endParaRPr lang="en-US"/>
        </a:p>
      </dgm:t>
    </dgm:pt>
    <dgm:pt modelId="{D9821437-AFD6-435E-8416-22E73EA5EA5D}">
      <dgm:prSet phldrT="[Text]"/>
      <dgm:spPr/>
      <dgm:t>
        <a:bodyPr/>
        <a:lstStyle/>
        <a:p>
          <a:r>
            <a:rPr lang="en-US" dirty="0" err="1" smtClean="0"/>
            <a:t>ExceleRate</a:t>
          </a:r>
          <a:endParaRPr lang="en-US" dirty="0"/>
        </a:p>
      </dgm:t>
    </dgm:pt>
    <dgm:pt modelId="{9C332405-83BA-4D74-82FF-04396B221B86}" type="parTrans" cxnId="{7512548C-0372-43AA-8082-67BDBF3D6BE4}">
      <dgm:prSet/>
      <dgm:spPr/>
      <dgm:t>
        <a:bodyPr/>
        <a:lstStyle/>
        <a:p>
          <a:endParaRPr lang="en-US"/>
        </a:p>
      </dgm:t>
    </dgm:pt>
    <dgm:pt modelId="{EC44F960-5D25-455C-A232-89057BCC7A3F}" type="sibTrans" cxnId="{7512548C-0372-43AA-8082-67BDBF3D6BE4}">
      <dgm:prSet/>
      <dgm:spPr/>
      <dgm:t>
        <a:bodyPr/>
        <a:lstStyle/>
        <a:p>
          <a:endParaRPr lang="en-US"/>
        </a:p>
      </dgm:t>
    </dgm:pt>
    <dgm:pt modelId="{A244BA4C-4C46-47A6-ABDD-148013B3C1C0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A764326D-4875-4E16-8DD3-8CAC56637850}" type="parTrans" cxnId="{0D0CEC9D-997C-45A8-8121-2EBD3312377E}">
      <dgm:prSet/>
      <dgm:spPr/>
      <dgm:t>
        <a:bodyPr/>
        <a:lstStyle/>
        <a:p>
          <a:endParaRPr lang="en-US"/>
        </a:p>
      </dgm:t>
    </dgm:pt>
    <dgm:pt modelId="{7B9EC1D5-2FE6-4816-8C2D-C08239217729}" type="sibTrans" cxnId="{0D0CEC9D-997C-45A8-8121-2EBD3312377E}">
      <dgm:prSet/>
      <dgm:spPr/>
      <dgm:t>
        <a:bodyPr/>
        <a:lstStyle/>
        <a:p>
          <a:endParaRPr lang="en-US"/>
        </a:p>
      </dgm:t>
    </dgm:pt>
    <dgm:pt modelId="{919C5F64-CECE-4CA9-B2DC-EDC91FE6EE2A}" type="pres">
      <dgm:prSet presAssocID="{D5CAFF9E-EB8C-422E-9751-2058320D1EA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1E559F-B83F-4E49-ADDC-55BE4FF25715}" type="pres">
      <dgm:prSet presAssocID="{D5CAFF9E-EB8C-422E-9751-2058320D1EA6}" presName="ellipse" presStyleLbl="trBgShp" presStyleIdx="0" presStyleCnt="1"/>
      <dgm:spPr/>
    </dgm:pt>
    <dgm:pt modelId="{F09C14BF-3680-4620-8079-D46CA53236C3}" type="pres">
      <dgm:prSet presAssocID="{D5CAFF9E-EB8C-422E-9751-2058320D1EA6}" presName="arrow1" presStyleLbl="fgShp" presStyleIdx="0" presStyleCnt="1"/>
      <dgm:spPr/>
    </dgm:pt>
    <dgm:pt modelId="{7E5073BF-9474-43A0-BD86-A25982AD07E0}" type="pres">
      <dgm:prSet presAssocID="{D5CAFF9E-EB8C-422E-9751-2058320D1EA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4A9D8-8380-403F-A11F-3C5C610404FB}" type="pres">
      <dgm:prSet presAssocID="{BCF2D5E3-D98C-41DB-BB9B-D3B39714B14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DB5C5-123E-4DB3-9598-6B4C219F5B5A}" type="pres">
      <dgm:prSet presAssocID="{D9821437-AFD6-435E-8416-22E73EA5EA5D}" presName="item2" presStyleLbl="node1" presStyleIdx="1" presStyleCnt="3" custLinFactNeighborX="727" custLinFactNeighborY="11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71C9A-7436-44A0-AE2E-EF4E03C199C3}" type="pres">
      <dgm:prSet presAssocID="{A244BA4C-4C46-47A6-ABDD-148013B3C1C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2CA32-C755-48E3-A65D-73DE1C4EE6F5}" type="pres">
      <dgm:prSet presAssocID="{D5CAFF9E-EB8C-422E-9751-2058320D1EA6}" presName="funnel" presStyleLbl="trAlignAcc1" presStyleIdx="0" presStyleCnt="1" custLinFactNeighborX="1456" custLinFactNeighborY="-893"/>
      <dgm:spPr/>
    </dgm:pt>
  </dgm:ptLst>
  <dgm:cxnLst>
    <dgm:cxn modelId="{B5282D64-A836-46F5-A157-FAD9DBBFE119}" srcId="{D5CAFF9E-EB8C-422E-9751-2058320D1EA6}" destId="{BCF2D5E3-D98C-41DB-BB9B-D3B39714B145}" srcOrd="1" destOrd="0" parTransId="{788B81E1-B112-4214-93A2-9402E907209A}" sibTransId="{57F5A8A8-4660-4433-A813-9AD1617E441A}"/>
    <dgm:cxn modelId="{0D0CEC9D-997C-45A8-8121-2EBD3312377E}" srcId="{D5CAFF9E-EB8C-422E-9751-2058320D1EA6}" destId="{A244BA4C-4C46-47A6-ABDD-148013B3C1C0}" srcOrd="3" destOrd="0" parTransId="{A764326D-4875-4E16-8DD3-8CAC56637850}" sibTransId="{7B9EC1D5-2FE6-4816-8C2D-C08239217729}"/>
    <dgm:cxn modelId="{1E508E7A-5AFE-4A13-BB3C-5F0352CF62FA}" type="presOf" srcId="{A244BA4C-4C46-47A6-ABDD-148013B3C1C0}" destId="{7E5073BF-9474-43A0-BD86-A25982AD07E0}" srcOrd="0" destOrd="0" presId="urn:microsoft.com/office/officeart/2005/8/layout/funnel1"/>
    <dgm:cxn modelId="{414338BC-BF09-4A16-B2B6-B235C4ACC6DD}" type="presOf" srcId="{D5CAFF9E-EB8C-422E-9751-2058320D1EA6}" destId="{919C5F64-CECE-4CA9-B2DC-EDC91FE6EE2A}" srcOrd="0" destOrd="0" presId="urn:microsoft.com/office/officeart/2005/8/layout/funnel1"/>
    <dgm:cxn modelId="{7512548C-0372-43AA-8082-67BDBF3D6BE4}" srcId="{D5CAFF9E-EB8C-422E-9751-2058320D1EA6}" destId="{D9821437-AFD6-435E-8416-22E73EA5EA5D}" srcOrd="2" destOrd="0" parTransId="{9C332405-83BA-4D74-82FF-04396B221B86}" sibTransId="{EC44F960-5D25-455C-A232-89057BCC7A3F}"/>
    <dgm:cxn modelId="{91664DE7-9F97-4344-A304-EF6485B070C6}" type="presOf" srcId="{90FDD951-6E46-4FF9-8B75-6E01CEA773F9}" destId="{FB771C9A-7436-44A0-AE2E-EF4E03C199C3}" srcOrd="0" destOrd="0" presId="urn:microsoft.com/office/officeart/2005/8/layout/funnel1"/>
    <dgm:cxn modelId="{2BD210C3-4ED0-46BD-8628-D567420F00C3}" type="presOf" srcId="{BCF2D5E3-D98C-41DB-BB9B-D3B39714B145}" destId="{0BBDB5C5-123E-4DB3-9598-6B4C219F5B5A}" srcOrd="0" destOrd="0" presId="urn:microsoft.com/office/officeart/2005/8/layout/funnel1"/>
    <dgm:cxn modelId="{65055AEF-3B3D-4EC2-AF0D-2900F1DCDB02}" type="presOf" srcId="{D9821437-AFD6-435E-8416-22E73EA5EA5D}" destId="{DEE4A9D8-8380-403F-A11F-3C5C610404FB}" srcOrd="0" destOrd="0" presId="urn:microsoft.com/office/officeart/2005/8/layout/funnel1"/>
    <dgm:cxn modelId="{CEC65910-88AE-4CA6-A173-298CB2767595}" srcId="{D5CAFF9E-EB8C-422E-9751-2058320D1EA6}" destId="{90FDD951-6E46-4FF9-8B75-6E01CEA773F9}" srcOrd="0" destOrd="0" parTransId="{B64FCD45-5B2C-41A6-881E-63B2D3E846E8}" sibTransId="{FCCDC59C-D9CD-4A6E-A41F-E76689D5C4D2}"/>
    <dgm:cxn modelId="{4BCBD5EB-ABF5-46EB-AE53-40D5208F22C7}" type="presParOf" srcId="{919C5F64-CECE-4CA9-B2DC-EDC91FE6EE2A}" destId="{151E559F-B83F-4E49-ADDC-55BE4FF25715}" srcOrd="0" destOrd="0" presId="urn:microsoft.com/office/officeart/2005/8/layout/funnel1"/>
    <dgm:cxn modelId="{B5708CA1-B7EA-42A6-8C21-697182F62B6D}" type="presParOf" srcId="{919C5F64-CECE-4CA9-B2DC-EDC91FE6EE2A}" destId="{F09C14BF-3680-4620-8079-D46CA53236C3}" srcOrd="1" destOrd="0" presId="urn:microsoft.com/office/officeart/2005/8/layout/funnel1"/>
    <dgm:cxn modelId="{AB0F26C1-C0E9-496B-B918-CD6AA9ADF553}" type="presParOf" srcId="{919C5F64-CECE-4CA9-B2DC-EDC91FE6EE2A}" destId="{7E5073BF-9474-43A0-BD86-A25982AD07E0}" srcOrd="2" destOrd="0" presId="urn:microsoft.com/office/officeart/2005/8/layout/funnel1"/>
    <dgm:cxn modelId="{839D2248-4381-490C-87D6-E19E9377FE59}" type="presParOf" srcId="{919C5F64-CECE-4CA9-B2DC-EDC91FE6EE2A}" destId="{DEE4A9D8-8380-403F-A11F-3C5C610404FB}" srcOrd="3" destOrd="0" presId="urn:microsoft.com/office/officeart/2005/8/layout/funnel1"/>
    <dgm:cxn modelId="{972F6C0A-0EA8-4A4A-954D-87CA7CDF1A53}" type="presParOf" srcId="{919C5F64-CECE-4CA9-B2DC-EDC91FE6EE2A}" destId="{0BBDB5C5-123E-4DB3-9598-6B4C219F5B5A}" srcOrd="4" destOrd="0" presId="urn:microsoft.com/office/officeart/2005/8/layout/funnel1"/>
    <dgm:cxn modelId="{30CCE9E6-C577-4925-AB39-8119093F7F71}" type="presParOf" srcId="{919C5F64-CECE-4CA9-B2DC-EDC91FE6EE2A}" destId="{FB771C9A-7436-44A0-AE2E-EF4E03C199C3}" srcOrd="5" destOrd="0" presId="urn:microsoft.com/office/officeart/2005/8/layout/funnel1"/>
    <dgm:cxn modelId="{E06D4202-CD55-4DA9-B193-24CA74F327F6}" type="presParOf" srcId="{919C5F64-CECE-4CA9-B2DC-EDC91FE6EE2A}" destId="{BC62CA32-C755-48E3-A65D-73DE1C4EE6F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B0EF51-CBA1-4059-9748-6FD9D1F1AC4F}" type="doc">
      <dgm:prSet loTypeId="urn:microsoft.com/office/officeart/2005/8/layout/funnel1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00755A5-A8F2-4F65-AC8C-2F360B32CB5E}">
      <dgm:prSet phldrT="[Text]"/>
      <dgm:spPr/>
      <dgm:t>
        <a:bodyPr/>
        <a:lstStyle/>
        <a:p>
          <a:r>
            <a:rPr lang="en-US" dirty="0" smtClean="0"/>
            <a:t>KIDS</a:t>
          </a:r>
          <a:endParaRPr lang="en-US" dirty="0"/>
        </a:p>
      </dgm:t>
    </dgm:pt>
    <dgm:pt modelId="{51DF5BAD-006B-47D0-BDED-F3188CF2E195}" type="parTrans" cxnId="{F825B19A-7270-4D27-AFE2-3B68577D14BB}">
      <dgm:prSet/>
      <dgm:spPr/>
      <dgm:t>
        <a:bodyPr/>
        <a:lstStyle/>
        <a:p>
          <a:endParaRPr lang="en-US"/>
        </a:p>
      </dgm:t>
    </dgm:pt>
    <dgm:pt modelId="{AB07EEFD-BEE7-454F-A313-9897D50668C8}" type="sibTrans" cxnId="{F825B19A-7270-4D27-AFE2-3B68577D14BB}">
      <dgm:prSet/>
      <dgm:spPr/>
      <dgm:t>
        <a:bodyPr/>
        <a:lstStyle/>
        <a:p>
          <a:endParaRPr lang="en-US"/>
        </a:p>
      </dgm:t>
    </dgm:pt>
    <dgm:pt modelId="{8977FF1A-F80D-48BE-B9EA-8D4A2911823F}">
      <dgm:prSet phldrT="[Text]"/>
      <dgm:spPr/>
      <dgm:t>
        <a:bodyPr/>
        <a:lstStyle/>
        <a:p>
          <a:r>
            <a:rPr lang="en-US" dirty="0" err="1" smtClean="0"/>
            <a:t>ExceleRate</a:t>
          </a:r>
          <a:endParaRPr lang="en-US" dirty="0"/>
        </a:p>
      </dgm:t>
    </dgm:pt>
    <dgm:pt modelId="{DC99CF7F-CCA3-4497-90DB-7065518DD809}" type="parTrans" cxnId="{5123E800-F6F3-4B25-870A-5D548AB5FF8B}">
      <dgm:prSet/>
      <dgm:spPr/>
      <dgm:t>
        <a:bodyPr/>
        <a:lstStyle/>
        <a:p>
          <a:endParaRPr lang="en-US"/>
        </a:p>
      </dgm:t>
    </dgm:pt>
    <dgm:pt modelId="{E269C9B7-1EB2-4500-A036-669E4AA93339}" type="sibTrans" cxnId="{5123E800-F6F3-4B25-870A-5D548AB5FF8B}">
      <dgm:prSet/>
      <dgm:spPr/>
      <dgm:t>
        <a:bodyPr/>
        <a:lstStyle/>
        <a:p>
          <a:endParaRPr lang="en-US"/>
        </a:p>
      </dgm:t>
    </dgm:pt>
    <dgm:pt modelId="{492BA1F5-ED20-4B5C-84EA-61B5B792F8DA}">
      <dgm:prSet phldrT="[Text]"/>
      <dgm:spPr/>
      <dgm:t>
        <a:bodyPr/>
        <a:lstStyle/>
        <a:p>
          <a:r>
            <a:rPr lang="en-US" dirty="0" smtClean="0"/>
            <a:t>Alignment</a:t>
          </a:r>
          <a:endParaRPr lang="en-US" dirty="0"/>
        </a:p>
      </dgm:t>
    </dgm:pt>
    <dgm:pt modelId="{3C610BE2-59AB-4E20-B277-C75D2EE3F385}" type="parTrans" cxnId="{5BA40E97-84D3-4E7C-8EF9-C1F62D58B2D8}">
      <dgm:prSet/>
      <dgm:spPr/>
      <dgm:t>
        <a:bodyPr/>
        <a:lstStyle/>
        <a:p>
          <a:endParaRPr lang="en-US"/>
        </a:p>
      </dgm:t>
    </dgm:pt>
    <dgm:pt modelId="{B6ED295E-3535-4BB3-B417-FC17F5E58901}" type="sibTrans" cxnId="{5BA40E97-84D3-4E7C-8EF9-C1F62D58B2D8}">
      <dgm:prSet/>
      <dgm:spPr/>
      <dgm:t>
        <a:bodyPr/>
        <a:lstStyle/>
        <a:p>
          <a:endParaRPr lang="en-US"/>
        </a:p>
      </dgm:t>
    </dgm:pt>
    <dgm:pt modelId="{03959F6A-C7C8-4220-871A-68FB64C79CC1}" type="pres">
      <dgm:prSet presAssocID="{CAB0EF51-CBA1-4059-9748-6FD9D1F1AC4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B62F1-763B-4113-8650-301B00EC2F34}" type="pres">
      <dgm:prSet presAssocID="{CAB0EF51-CBA1-4059-9748-6FD9D1F1AC4F}" presName="ellipse" presStyleLbl="trBgShp" presStyleIdx="0" presStyleCnt="1"/>
      <dgm:spPr/>
    </dgm:pt>
    <dgm:pt modelId="{3B2DC061-5293-4C60-B8B1-B98D487CFCF7}" type="pres">
      <dgm:prSet presAssocID="{CAB0EF51-CBA1-4059-9748-6FD9D1F1AC4F}" presName="arrow1" presStyleLbl="fgShp" presStyleIdx="0" presStyleCnt="1"/>
      <dgm:spPr/>
    </dgm:pt>
    <dgm:pt modelId="{F1B3F0AB-DA19-45B5-9918-1A6B9141024C}" type="pres">
      <dgm:prSet presAssocID="{CAB0EF51-CBA1-4059-9748-6FD9D1F1AC4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0DBCF-B346-4689-A0E2-94E408DCC85B}" type="pres">
      <dgm:prSet presAssocID="{8977FF1A-F80D-48BE-B9EA-8D4A2911823F}" presName="item1" presStyleLbl="node1" presStyleIdx="0" presStyleCnt="2" custLinFactNeighborX="-81455" custLinFactNeighborY="-7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D8DE6-49FE-4341-A232-58BCC796BB11}" type="pres">
      <dgm:prSet presAssocID="{492BA1F5-ED20-4B5C-84EA-61B5B792F8DA}" presName="item2" presStyleLbl="node1" presStyleIdx="1" presStyleCnt="2" custLinFactNeighborX="81918" custLinFactNeighborY="87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D303F-454F-4A3A-AEC1-875CD5AEAB65}" type="pres">
      <dgm:prSet presAssocID="{CAB0EF51-CBA1-4059-9748-6FD9D1F1AC4F}" presName="funnel" presStyleLbl="trAlignAcc1" presStyleIdx="0" presStyleCnt="1" custLinFactNeighborX="1169" custLinFactNeighborY="4883"/>
      <dgm:spPr/>
    </dgm:pt>
  </dgm:ptLst>
  <dgm:cxnLst>
    <dgm:cxn modelId="{5123E800-F6F3-4B25-870A-5D548AB5FF8B}" srcId="{CAB0EF51-CBA1-4059-9748-6FD9D1F1AC4F}" destId="{8977FF1A-F80D-48BE-B9EA-8D4A2911823F}" srcOrd="1" destOrd="0" parTransId="{DC99CF7F-CCA3-4497-90DB-7065518DD809}" sibTransId="{E269C9B7-1EB2-4500-A036-669E4AA93339}"/>
    <dgm:cxn modelId="{9DC69F01-1A62-4747-BAC5-99F6F2998E5A}" type="presOf" srcId="{CAB0EF51-CBA1-4059-9748-6FD9D1F1AC4F}" destId="{03959F6A-C7C8-4220-871A-68FB64C79CC1}" srcOrd="0" destOrd="0" presId="urn:microsoft.com/office/officeart/2005/8/layout/funnel1"/>
    <dgm:cxn modelId="{F825B19A-7270-4D27-AFE2-3B68577D14BB}" srcId="{CAB0EF51-CBA1-4059-9748-6FD9D1F1AC4F}" destId="{800755A5-A8F2-4F65-AC8C-2F360B32CB5E}" srcOrd="0" destOrd="0" parTransId="{51DF5BAD-006B-47D0-BDED-F3188CF2E195}" sibTransId="{AB07EEFD-BEE7-454F-A313-9897D50668C8}"/>
    <dgm:cxn modelId="{36CD80C6-35BE-4D0D-8DDB-409D415F270C}" type="presOf" srcId="{492BA1F5-ED20-4B5C-84EA-61B5B792F8DA}" destId="{F1B3F0AB-DA19-45B5-9918-1A6B9141024C}" srcOrd="0" destOrd="0" presId="urn:microsoft.com/office/officeart/2005/8/layout/funnel1"/>
    <dgm:cxn modelId="{C563CB6A-AE55-4223-8B42-7E6F36D31CCF}" type="presOf" srcId="{800755A5-A8F2-4F65-AC8C-2F360B32CB5E}" destId="{7C7D8DE6-49FE-4341-A232-58BCC796BB11}" srcOrd="0" destOrd="0" presId="urn:microsoft.com/office/officeart/2005/8/layout/funnel1"/>
    <dgm:cxn modelId="{3E06C6B0-3612-4999-A627-A40AC9FE5B71}" type="presOf" srcId="{8977FF1A-F80D-48BE-B9EA-8D4A2911823F}" destId="{30E0DBCF-B346-4689-A0E2-94E408DCC85B}" srcOrd="0" destOrd="0" presId="urn:microsoft.com/office/officeart/2005/8/layout/funnel1"/>
    <dgm:cxn modelId="{5BA40E97-84D3-4E7C-8EF9-C1F62D58B2D8}" srcId="{CAB0EF51-CBA1-4059-9748-6FD9D1F1AC4F}" destId="{492BA1F5-ED20-4B5C-84EA-61B5B792F8DA}" srcOrd="2" destOrd="0" parTransId="{3C610BE2-59AB-4E20-B277-C75D2EE3F385}" sibTransId="{B6ED295E-3535-4BB3-B417-FC17F5E58901}"/>
    <dgm:cxn modelId="{F389FFAD-C805-4824-B97A-CE4636D27395}" type="presParOf" srcId="{03959F6A-C7C8-4220-871A-68FB64C79CC1}" destId="{081B62F1-763B-4113-8650-301B00EC2F34}" srcOrd="0" destOrd="0" presId="urn:microsoft.com/office/officeart/2005/8/layout/funnel1"/>
    <dgm:cxn modelId="{C4A015B2-67A0-4C8F-B7D5-14FE49ED56E5}" type="presParOf" srcId="{03959F6A-C7C8-4220-871A-68FB64C79CC1}" destId="{3B2DC061-5293-4C60-B8B1-B98D487CFCF7}" srcOrd="1" destOrd="0" presId="urn:microsoft.com/office/officeart/2005/8/layout/funnel1"/>
    <dgm:cxn modelId="{15DB6BB2-302A-4AAD-B231-0245F518C31E}" type="presParOf" srcId="{03959F6A-C7C8-4220-871A-68FB64C79CC1}" destId="{F1B3F0AB-DA19-45B5-9918-1A6B9141024C}" srcOrd="2" destOrd="0" presId="urn:microsoft.com/office/officeart/2005/8/layout/funnel1"/>
    <dgm:cxn modelId="{9D409D16-A187-427F-A3CE-9115B931E1A7}" type="presParOf" srcId="{03959F6A-C7C8-4220-871A-68FB64C79CC1}" destId="{30E0DBCF-B346-4689-A0E2-94E408DCC85B}" srcOrd="3" destOrd="0" presId="urn:microsoft.com/office/officeart/2005/8/layout/funnel1"/>
    <dgm:cxn modelId="{F1D0AE8E-B525-4730-A352-19B42EF1A55A}" type="presParOf" srcId="{03959F6A-C7C8-4220-871A-68FB64C79CC1}" destId="{7C7D8DE6-49FE-4341-A232-58BCC796BB11}" srcOrd="4" destOrd="0" presId="urn:microsoft.com/office/officeart/2005/8/layout/funnel1"/>
    <dgm:cxn modelId="{4F9D7083-403D-4610-858F-1EFC34560096}" type="presParOf" srcId="{03959F6A-C7C8-4220-871A-68FB64C79CC1}" destId="{5AAD303F-454F-4A3A-AEC1-875CD5AEAB65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07FC1-AB16-4BBE-8D42-C6D1096716FC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CB218-879C-449B-86B6-E680AEE81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4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Jeanna</a:t>
            </a:r>
          </a:p>
          <a:p>
            <a:endParaRPr lang="en-US" dirty="0" smtClean="0"/>
          </a:p>
          <a:p>
            <a:r>
              <a:rPr lang="en-US" dirty="0" smtClean="0"/>
              <a:t>This is how the funding hits at the community level </a:t>
            </a:r>
          </a:p>
          <a:p>
            <a:endParaRPr lang="en-US" dirty="0" smtClean="0"/>
          </a:p>
          <a:p>
            <a:r>
              <a:rPr lang="en-US" dirty="0" smtClean="0"/>
              <a:t>Confusing to make</a:t>
            </a:r>
            <a:r>
              <a:rPr lang="en-US" baseline="0" dirty="0" smtClean="0"/>
              <a:t> referrals – issues of professionals having the depth of knowledge necessary to truly utilize these services with the most appropriate referrals.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Differences in strict nature of program models who can get services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some communities one entity has many of these things coming together in their facility, such as a Health Department.  How are we ensuring a seamless experience for families? Avoiding confusion? 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50C994-3115-45F7-9D09-49464B20591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0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10B-B675-0D47-85C3-6F67FC602BA8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04AC-168E-C941-BC45-3D0FEBD05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10B-B675-0D47-85C3-6F67FC602BA8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04AC-168E-C941-BC45-3D0FEBD05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10B-B675-0D47-85C3-6F67FC602BA8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04AC-168E-C941-BC45-3D0FEBD05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10B-B675-0D47-85C3-6F67FC602BA8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04AC-168E-C941-BC45-3D0FEBD05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10B-B675-0D47-85C3-6F67FC602BA8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04AC-168E-C941-BC45-3D0FEBD05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10B-B675-0D47-85C3-6F67FC602BA8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04AC-168E-C941-BC45-3D0FEBD05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10B-B675-0D47-85C3-6F67FC602BA8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04AC-168E-C941-BC45-3D0FEBD05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10B-B675-0D47-85C3-6F67FC602BA8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04AC-168E-C941-BC45-3D0FEBD05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10B-B675-0D47-85C3-6F67FC602BA8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04AC-168E-C941-BC45-3D0FEBD05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10B-B675-0D47-85C3-6F67FC602BA8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04AC-168E-C941-BC45-3D0FEBD05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10B-B675-0D47-85C3-6F67FC602BA8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04AC-168E-C941-BC45-3D0FEBD05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AE10B-B675-0D47-85C3-6F67FC602BA8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204AC-168E-C941-BC45-3D0FEBD05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4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149092"/>
            <a:ext cx="9144000" cy="897594"/>
          </a:xfrm>
        </p:spPr>
        <p:txBody>
          <a:bodyPr wrap="square"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Early Childhood: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Federal and State 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Trends &amp; Strategies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89616"/>
            <a:ext cx="8229600" cy="89759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Early Learning Services…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2501" y="2219587"/>
            <a:ext cx="3998890" cy="3556399"/>
          </a:xfrm>
          <a:prstGeom prst="ellipse">
            <a:avLst/>
          </a:prstGeom>
          <a:solidFill>
            <a:srgbClr val="739600">
              <a:alpha val="50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Of children with high needs, 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by 2016: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65%</a:t>
            </a:r>
            <a:r>
              <a:rPr lang="en-US" sz="1600" dirty="0" smtClean="0">
                <a:solidFill>
                  <a:schemeClr val="tx1"/>
                </a:solidFill>
              </a:rPr>
              <a:t> have at least 1 yr high quality early learning services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40% </a:t>
            </a:r>
            <a:r>
              <a:rPr lang="en-US" sz="1600" dirty="0" smtClean="0">
                <a:solidFill>
                  <a:schemeClr val="tx1"/>
                </a:solidFill>
              </a:rPr>
              <a:t>have at least 2 yrs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10% </a:t>
            </a:r>
            <a:r>
              <a:rPr lang="en-US" sz="1600" dirty="0" smtClean="0">
                <a:solidFill>
                  <a:schemeClr val="tx1"/>
                </a:solidFill>
              </a:rPr>
              <a:t>have 5 full years</a:t>
            </a:r>
          </a:p>
          <a:p>
            <a:pPr marL="0" indent="0" algn="ctr">
              <a:buNone/>
            </a:pPr>
            <a:endParaRPr lang="en-US" sz="1600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AND 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50% of all licensed child care centers achieve above Licensing in  QRIS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25% achieve Gold Circle</a:t>
            </a:r>
          </a:p>
        </p:txBody>
      </p:sp>
      <p:sp>
        <p:nvSpPr>
          <p:cNvPr id="11" name="Oval 10"/>
          <p:cNvSpPr/>
          <p:nvPr/>
        </p:nvSpPr>
        <p:spPr>
          <a:xfrm>
            <a:off x="7391400" y="1010526"/>
            <a:ext cx="1447800" cy="1295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Early intervention &amp; special </a:t>
            </a:r>
            <a:r>
              <a:rPr lang="en-US" sz="1300" dirty="0" err="1" smtClean="0">
                <a:solidFill>
                  <a:schemeClr val="tx1"/>
                </a:solidFill>
              </a:rPr>
              <a:t>ed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11391" y="5220748"/>
            <a:ext cx="1447800" cy="1295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Mental health services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11391" y="1191810"/>
            <a:ext cx="1447800" cy="1295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Economic support for families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5128286"/>
            <a:ext cx="1447800" cy="1295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Basic community services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620000" y="2296139"/>
            <a:ext cx="228600" cy="40913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2296139"/>
            <a:ext cx="380650" cy="40913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51097" y="2743200"/>
            <a:ext cx="2549903" cy="2133600"/>
          </a:xfrm>
          <a:prstGeom prst="rect">
            <a:avLst/>
          </a:prstGeom>
          <a:solidFill>
            <a:srgbClr val="98C6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By 2021,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80% of all children will be fully ready for kindergarten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467600" y="4912803"/>
            <a:ext cx="304800" cy="34499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10200" y="4912803"/>
            <a:ext cx="533400" cy="533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848175" y="924187"/>
            <a:ext cx="1447800" cy="1295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Health care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43600" y="5334000"/>
            <a:ext cx="1427702" cy="10688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Child welfare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566220" y="4876800"/>
            <a:ext cx="5855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4"/>
          </p:cNvCxnSpPr>
          <p:nvPr/>
        </p:nvCxnSpPr>
        <p:spPr>
          <a:xfrm>
            <a:off x="6572075" y="2219587"/>
            <a:ext cx="0" cy="5236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425003"/>
            <a:ext cx="77337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…within a comprehensive system that serves all children</a:t>
            </a:r>
            <a:endParaRPr lang="en-US" sz="25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211391" y="3886200"/>
            <a:ext cx="1198809" cy="11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sz="4000" dirty="0" smtClean="0"/>
              <a:t>Priorities: Alignment, Quality, Access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322498" y="1397000"/>
          <a:ext cx="3582837" cy="3209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438401" y="1708030"/>
          <a:ext cx="3971026" cy="2709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0" y="1397000"/>
          <a:ext cx="3683479" cy="3209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Arrow Connector 84"/>
          <p:cNvCxnSpPr/>
          <p:nvPr/>
        </p:nvCxnSpPr>
        <p:spPr>
          <a:xfrm>
            <a:off x="1618229" y="4419600"/>
            <a:ext cx="896371" cy="1295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9067800" cy="304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Current </a:t>
            </a:r>
            <a:r>
              <a:rPr lang="en-US" sz="1600" b="1" dirty="0" smtClean="0">
                <a:solidFill>
                  <a:prstClr val="black"/>
                </a:solidFill>
              </a:rPr>
              <a:t>Birth to Five Funding Streams: </a:t>
            </a:r>
            <a:r>
              <a:rPr lang="en-US" sz="1600" b="1" dirty="0">
                <a:solidFill>
                  <a:prstClr val="black"/>
                </a:solidFill>
              </a:rPr>
              <a:t>Funding Drives Services and Programs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057401"/>
            <a:ext cx="1295401" cy="7619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2F5897">
                    <a:lumMod val="60000"/>
                    <a:lumOff val="40000"/>
                  </a:srgbClr>
                </a:solidFill>
              </a:rPr>
              <a:t>IL </a:t>
            </a:r>
            <a:r>
              <a:rPr lang="en-US" sz="16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State Board of Education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3378674"/>
            <a:ext cx="1127434" cy="104092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Early Childhood Block </a:t>
            </a:r>
            <a:r>
              <a:rPr lang="en-US" sz="1200" b="1" dirty="0" smtClean="0">
                <a:solidFill>
                  <a:srgbClr val="2F5897">
                    <a:lumMod val="60000"/>
                    <a:lumOff val="40000"/>
                  </a:srgbClr>
                </a:solidFill>
              </a:rPr>
              <a:t>Grant (Prevention Initiative) </a:t>
            </a:r>
            <a:endParaRPr lang="en-US" sz="1200" b="1" dirty="0">
              <a:solidFill>
                <a:srgbClr val="2F58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2171" y="2286000"/>
            <a:ext cx="1516229" cy="2667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2F5897">
                    <a:lumMod val="60000"/>
                    <a:lumOff val="40000"/>
                  </a:srgbClr>
                </a:solidFill>
              </a:rPr>
              <a:t>Children </a:t>
            </a:r>
            <a:r>
              <a:rPr lang="en-US" sz="12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with Special Health Care Needs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Family Planning/ Title </a:t>
            </a:r>
            <a:r>
              <a:rPr lang="en-US" sz="1200" b="1" dirty="0">
                <a:solidFill>
                  <a:srgbClr val="FF0000"/>
                </a:solidFill>
              </a:rPr>
              <a:t>X Family Planning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Genetics/Newborn Metabolic Screening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Immunizations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2F5897">
                    <a:lumMod val="60000"/>
                    <a:lumOff val="40000"/>
                  </a:srgbClr>
                </a:solidFill>
              </a:rPr>
              <a:t>Lead </a:t>
            </a:r>
            <a:r>
              <a:rPr lang="en-US" sz="12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Program </a:t>
            </a:r>
            <a:endParaRPr lang="en-US" sz="1200" b="1" dirty="0" smtClean="0">
              <a:solidFill>
                <a:srgbClr val="2F5897">
                  <a:lumMod val="60000"/>
                  <a:lumOff val="40000"/>
                </a:srgb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Newborn Hearing Screening</a:t>
            </a:r>
            <a:endParaRPr lang="en-US" sz="12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2F5897">
                    <a:lumMod val="60000"/>
                    <a:lumOff val="40000"/>
                  </a:srgbClr>
                </a:solidFill>
              </a:rPr>
              <a:t>Subsequent </a:t>
            </a:r>
            <a:r>
              <a:rPr lang="en-US" sz="12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Pregnancy Project </a:t>
            </a:r>
          </a:p>
          <a:p>
            <a:pPr>
              <a:defRPr/>
            </a:pPr>
            <a:endParaRPr lang="en-US" sz="1200" b="1" dirty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400" b="1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>
            <a:endCxn id="5" idx="2"/>
          </p:cNvCxnSpPr>
          <p:nvPr/>
        </p:nvCxnSpPr>
        <p:spPr>
          <a:xfrm flipV="1">
            <a:off x="718380" y="2819400"/>
            <a:ext cx="5521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52400" y="597375"/>
            <a:ext cx="1219200" cy="9266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U.S. Department of Education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26759" y="2362200"/>
            <a:ext cx="940841" cy="9144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 smtClean="0">
                <a:solidFill>
                  <a:srgbClr val="7030A0"/>
                </a:solidFill>
              </a:rPr>
              <a:t>All Kids</a:t>
            </a:r>
          </a:p>
          <a:p>
            <a:pPr>
              <a:defRPr/>
            </a:pPr>
            <a:endParaRPr lang="en-US" sz="1200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1200" b="1" dirty="0" smtClean="0">
                <a:solidFill>
                  <a:srgbClr val="7030A0"/>
                </a:solidFill>
              </a:rPr>
              <a:t>Moms and Babies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00200" y="533400"/>
            <a:ext cx="7467601" cy="6096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U.S. Department of Health and Human Services</a:t>
            </a:r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5295900" y="21717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5334000" y="12192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705600" y="12192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75023" y="4591050"/>
            <a:ext cx="1613618" cy="13620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540832" y="3314700"/>
            <a:ext cx="380148" cy="1866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6769432" y="3810000"/>
            <a:ext cx="1307768" cy="2667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391694" y="5218906"/>
            <a:ext cx="22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667000" y="5410200"/>
            <a:ext cx="413968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prstClr val="white"/>
                </a:solidFill>
              </a:rPr>
              <a:t>Schools and Community-Based Programs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95600" y="6172200"/>
            <a:ext cx="3645231" cy="609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Children and Families</a:t>
            </a:r>
          </a:p>
        </p:txBody>
      </p:sp>
      <p:sp>
        <p:nvSpPr>
          <p:cNvPr id="55" name="Down Arrow 54"/>
          <p:cNvSpPr/>
          <p:nvPr/>
        </p:nvSpPr>
        <p:spPr>
          <a:xfrm>
            <a:off x="4581525" y="5953125"/>
            <a:ext cx="219075" cy="219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410200" y="4953000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52400" y="5886450"/>
            <a:ext cx="1219200" cy="742950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</a:rPr>
              <a:t>Federal Funds</a:t>
            </a:r>
          </a:p>
          <a:p>
            <a:pPr>
              <a:defRPr/>
            </a:pPr>
            <a:r>
              <a:rPr lang="en-US" sz="12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State Funds</a:t>
            </a:r>
            <a:endParaRPr lang="en-US" sz="1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rgbClr val="7030A0"/>
                </a:solidFill>
              </a:rPr>
              <a:t>Blended </a:t>
            </a:r>
            <a:r>
              <a:rPr lang="en-US" sz="1200" b="1" dirty="0" smtClean="0">
                <a:solidFill>
                  <a:srgbClr val="7030A0"/>
                </a:solidFill>
              </a:rPr>
              <a:t>Funds 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06599" y="3581400"/>
            <a:ext cx="574601" cy="6858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</a:rPr>
              <a:t>Early Head Start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4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/>
          <p:cNvCxnSpPr>
            <a:endCxn id="56" idx="0"/>
          </p:cNvCxnSpPr>
          <p:nvPr/>
        </p:nvCxnSpPr>
        <p:spPr>
          <a:xfrm flipH="1">
            <a:off x="1693900" y="1143000"/>
            <a:ext cx="5705" cy="2438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1"/>
          <p:cNvGrpSpPr/>
          <p:nvPr/>
        </p:nvGrpSpPr>
        <p:grpSpPr>
          <a:xfrm>
            <a:off x="2094411" y="1143000"/>
            <a:ext cx="2477589" cy="3962400"/>
            <a:chOff x="2323011" y="1143000"/>
            <a:chExt cx="2477589" cy="3962400"/>
          </a:xfrm>
        </p:grpSpPr>
        <p:sp>
          <p:nvSpPr>
            <p:cNvPr id="15" name="Rectangle 14"/>
            <p:cNvSpPr/>
            <p:nvPr/>
          </p:nvSpPr>
          <p:spPr>
            <a:xfrm>
              <a:off x="2323011" y="2286000"/>
              <a:ext cx="2477589" cy="281940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sz="1200" b="1" dirty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Better Birth Outcomes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200" b="1" dirty="0" smtClean="0">
                  <a:solidFill>
                    <a:srgbClr val="7030A0"/>
                  </a:solidFill>
                </a:rPr>
                <a:t>Child </a:t>
              </a:r>
              <a:r>
                <a:rPr lang="en-US" sz="1200" b="1" dirty="0">
                  <a:solidFill>
                    <a:srgbClr val="7030A0"/>
                  </a:solidFill>
                </a:rPr>
                <a:t>Care Assistance Program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200" b="1" dirty="0" smtClean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Evidence-Based </a:t>
              </a:r>
              <a:r>
                <a:rPr lang="en-US" sz="1200" b="1" dirty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Home Visiting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200" b="1" dirty="0">
                  <a:solidFill>
                    <a:srgbClr val="7030A0"/>
                  </a:solidFill>
                </a:rPr>
                <a:t>Early Intervention </a:t>
              </a:r>
              <a:endParaRPr lang="en-US" sz="1200" b="1" dirty="0" smtClean="0">
                <a:solidFill>
                  <a:srgbClr val="7030A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200" b="1" dirty="0">
                  <a:solidFill>
                    <a:srgbClr val="7030A0"/>
                  </a:solidFill>
                </a:rPr>
                <a:t>Family Case Management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200" b="1" dirty="0" smtClean="0">
                  <a:solidFill>
                    <a:srgbClr val="7030A0"/>
                  </a:solidFill>
                </a:rPr>
                <a:t>High Risk Infant Follow Up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200" b="1" dirty="0" smtClean="0">
                  <a:solidFill>
                    <a:srgbClr val="FF0000"/>
                  </a:solidFill>
                </a:rPr>
                <a:t>Migrant and Seasonal Head Start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200" b="1" dirty="0" smtClean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Parents Too Soon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200" b="1" dirty="0" smtClean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Perinatal Depression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200" b="1" dirty="0" smtClean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Refugee and Immigrant Services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200" b="1" dirty="0" smtClean="0">
                  <a:solidFill>
                    <a:srgbClr val="FF0000"/>
                  </a:solidFill>
                </a:rPr>
                <a:t>SNAP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200" b="1" dirty="0" smtClean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TANF</a:t>
              </a:r>
              <a:endParaRPr lang="en-US" sz="1200" b="1" dirty="0">
                <a:solidFill>
                  <a:srgbClr val="2F5897">
                    <a:lumMod val="60000"/>
                    <a:lumOff val="40000"/>
                  </a:srgbClr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200" b="1" dirty="0" smtClean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Teen Parent Services</a:t>
              </a:r>
            </a:p>
            <a:p>
              <a:pPr>
                <a:defRPr/>
              </a:pPr>
              <a:r>
                <a:rPr lang="en-US" sz="1200" b="1" dirty="0">
                  <a:solidFill>
                    <a:srgbClr val="FF0000"/>
                  </a:solidFill>
                </a:rPr>
                <a:t>WIC (USDA funded)</a:t>
              </a:r>
            </a:p>
            <a:p>
              <a:pPr>
                <a:defRPr/>
              </a:pPr>
              <a:endParaRPr lang="en-US" sz="1200" b="1" dirty="0">
                <a:solidFill>
                  <a:srgbClr val="2F5897">
                    <a:lumMod val="60000"/>
                    <a:lumOff val="40000"/>
                  </a:srgbClr>
                </a:solidFill>
              </a:endParaRPr>
            </a:p>
            <a:p>
              <a:pPr>
                <a:defRPr/>
              </a:pPr>
              <a:endParaRPr lang="en-US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19400" y="1338048"/>
              <a:ext cx="1447800" cy="719352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IL </a:t>
              </a:r>
              <a:r>
                <a:rPr lang="en-US" sz="1600" b="1" dirty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Department of Human Services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3390900" y="21717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505200" y="1143000"/>
              <a:ext cx="0" cy="1950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4724400" y="1328951"/>
            <a:ext cx="1447800" cy="72844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2F5897">
                    <a:lumMod val="60000"/>
                    <a:lumOff val="40000"/>
                  </a:srgbClr>
                </a:solidFill>
              </a:rPr>
              <a:t>IL Department </a:t>
            </a:r>
            <a:r>
              <a:rPr lang="en-US" sz="16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of </a:t>
            </a:r>
            <a:r>
              <a:rPr lang="en-US" sz="1600" b="1" dirty="0" smtClean="0">
                <a:solidFill>
                  <a:srgbClr val="2F5897">
                    <a:lumMod val="60000"/>
                    <a:lumOff val="40000"/>
                  </a:srgbClr>
                </a:solidFill>
              </a:rPr>
              <a:t>Public Health</a:t>
            </a:r>
            <a:endParaRPr lang="en-US" sz="1600" b="1" dirty="0">
              <a:solidFill>
                <a:srgbClr val="2F58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248400" y="1324117"/>
            <a:ext cx="1295400" cy="73328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2F5897">
                    <a:lumMod val="60000"/>
                    <a:lumOff val="40000"/>
                  </a:srgbClr>
                </a:solidFill>
              </a:rPr>
              <a:t>IL Healthcare and Family Services</a:t>
            </a:r>
            <a:endParaRPr lang="en-US" sz="1600" b="1" dirty="0">
              <a:solidFill>
                <a:srgbClr val="2F58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58100" y="1324118"/>
            <a:ext cx="1409700" cy="10380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2F5897">
                    <a:lumMod val="60000"/>
                    <a:lumOff val="40000"/>
                  </a:srgbClr>
                </a:solidFill>
              </a:rPr>
              <a:t>IL Department </a:t>
            </a:r>
            <a:r>
              <a:rPr lang="en-US" sz="16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of </a:t>
            </a:r>
            <a:r>
              <a:rPr lang="en-US" sz="1600" b="1" dirty="0" smtClean="0">
                <a:solidFill>
                  <a:srgbClr val="2F5897">
                    <a:lumMod val="60000"/>
                    <a:lumOff val="40000"/>
                  </a:srgbClr>
                </a:solidFill>
              </a:rPr>
              <a:t>Child and Family Services</a:t>
            </a:r>
            <a:endParaRPr lang="en-US" sz="1600" b="1" dirty="0">
              <a:solidFill>
                <a:srgbClr val="2F58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839241" y="2590800"/>
            <a:ext cx="999959" cy="9906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b="1" dirty="0" smtClean="0">
                <a:solidFill>
                  <a:srgbClr val="7030A0"/>
                </a:solidFill>
                <a:ea typeface="Calibri" panose="020F0502020204030204" pitchFamily="34" charset="0"/>
                <a:cs typeface="Century Gothic" panose="020B0502020202020204" pitchFamily="34" charset="0"/>
              </a:rPr>
              <a:t>Child </a:t>
            </a:r>
            <a:r>
              <a:rPr lang="en-US" sz="1200" b="1" smtClean="0">
                <a:solidFill>
                  <a:srgbClr val="7030A0"/>
                </a:solidFill>
                <a:ea typeface="Calibri" panose="020F0502020204030204" pitchFamily="34" charset="0"/>
                <a:cs typeface="Century Gothic" panose="020B0502020202020204" pitchFamily="34" charset="0"/>
              </a:rPr>
              <a:t>Protective Services </a:t>
            </a:r>
            <a:endParaRPr lang="en-US" sz="1200" b="1" dirty="0" smtClean="0">
              <a:solidFill>
                <a:srgbClr val="7030A0"/>
              </a:solidFill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endParaRPr lang="en-US" sz="1200" b="1" dirty="0">
              <a:solidFill>
                <a:srgbClr val="2F5897">
                  <a:lumMod val="60000"/>
                  <a:lumOff val="40000"/>
                </a:srgbClr>
              </a:solidFill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r>
              <a:rPr lang="en-US" sz="1200" b="1" dirty="0" smtClean="0">
                <a:solidFill>
                  <a:srgbClr val="2F5897">
                    <a:lumMod val="60000"/>
                    <a:lumOff val="40000"/>
                  </a:srgbClr>
                </a:solidFill>
                <a:ea typeface="Calibri" panose="020F0502020204030204" pitchFamily="34" charset="0"/>
                <a:cs typeface="Century Gothic" panose="020B0502020202020204" pitchFamily="34" charset="0"/>
              </a:rPr>
              <a:t>Licensing</a:t>
            </a:r>
            <a:endParaRPr lang="en-US" sz="1200" b="1" dirty="0">
              <a:solidFill>
                <a:srgbClr val="2F5897">
                  <a:lumMod val="60000"/>
                  <a:lumOff val="40000"/>
                </a:srgbClr>
              </a:solidFill>
              <a:ea typeface="Calibri" panose="020F0502020204030204" pitchFamily="34" charset="0"/>
              <a:cs typeface="Century Gothic" panose="020B0502020202020204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8191500" y="24765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56479" y="1524000"/>
            <a:ext cx="5521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20980" y="2057400"/>
            <a:ext cx="1322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1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546" y="274638"/>
            <a:ext cx="8989454" cy="897594"/>
          </a:xfrm>
        </p:spPr>
        <p:txBody>
          <a:bodyPr>
            <a:noAutofit/>
          </a:bodyPr>
          <a:lstStyle/>
          <a:p>
            <a:r>
              <a:rPr lang="en-US" sz="3700" b="1" dirty="0" smtClean="0"/>
              <a:t>Alignment: KIDS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89616"/>
            <a:ext cx="8352656" cy="4102813"/>
          </a:xfrm>
        </p:spPr>
        <p:txBody>
          <a:bodyPr>
            <a:noAutofit/>
          </a:bodyPr>
          <a:lstStyle/>
          <a:p>
            <a:r>
              <a:rPr lang="en-US" dirty="0" smtClean="0"/>
              <a:t>Defining Kindergarten Readiness</a:t>
            </a:r>
          </a:p>
          <a:p>
            <a:r>
              <a:rPr lang="en-US" dirty="0" smtClean="0"/>
              <a:t>Used 3 times across the kindergarten year</a:t>
            </a:r>
          </a:p>
          <a:p>
            <a:r>
              <a:rPr lang="en-US" dirty="0" smtClean="0"/>
              <a:t>ISBE in 3</a:t>
            </a:r>
            <a:r>
              <a:rPr lang="en-US" baseline="30000" dirty="0" smtClean="0"/>
              <a:t>rd</a:t>
            </a:r>
            <a:r>
              <a:rPr lang="en-US" dirty="0" smtClean="0"/>
              <a:t> year of pilot program</a:t>
            </a:r>
          </a:p>
          <a:p>
            <a:r>
              <a:rPr lang="en-US" dirty="0" smtClean="0"/>
              <a:t>Statewide implementation phasing in</a:t>
            </a:r>
            <a:endParaRPr lang="en-US" dirty="0"/>
          </a:p>
        </p:txBody>
      </p:sp>
      <p:pic>
        <p:nvPicPr>
          <p:cNvPr id="7" name="Picture 2" descr="C:\Users\adam.weiner\Desktop\first-day-of-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121" y="4041476"/>
            <a:ext cx="3024326" cy="22126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dirty="0" smtClean="0"/>
              <a:t>Alignment &amp; Quality: </a:t>
            </a:r>
            <a:r>
              <a:rPr lang="en-US" dirty="0" err="1" smtClean="0"/>
              <a:t>ExceleRate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37094"/>
            <a:ext cx="8352656" cy="4227140"/>
          </a:xfrm>
        </p:spPr>
        <p:txBody>
          <a:bodyPr>
            <a:noAutofit/>
          </a:bodyPr>
          <a:lstStyle/>
          <a:p>
            <a:r>
              <a:rPr lang="en-US" dirty="0" smtClean="0"/>
              <a:t>Consistent standards for:</a:t>
            </a:r>
          </a:p>
          <a:p>
            <a:pPr lvl="1"/>
            <a:r>
              <a:rPr lang="en-US" dirty="0" smtClean="0"/>
              <a:t>School-based preschool</a:t>
            </a:r>
          </a:p>
          <a:p>
            <a:pPr lvl="1"/>
            <a:r>
              <a:rPr lang="en-US" dirty="0" smtClean="0"/>
              <a:t>Head Start and center-based Early</a:t>
            </a:r>
            <a:br>
              <a:rPr lang="en-US" dirty="0" smtClean="0"/>
            </a:br>
            <a:r>
              <a:rPr lang="en-US" dirty="0" smtClean="0"/>
              <a:t> Head Start</a:t>
            </a:r>
          </a:p>
          <a:p>
            <a:pPr lvl="1"/>
            <a:r>
              <a:rPr lang="en-US" dirty="0" smtClean="0"/>
              <a:t>Child care centers</a:t>
            </a:r>
          </a:p>
          <a:p>
            <a:pPr lvl="1"/>
            <a:r>
              <a:rPr lang="en-US" dirty="0" smtClean="0"/>
              <a:t>Private, licensed preschool </a:t>
            </a:r>
            <a:br>
              <a:rPr lang="en-US" dirty="0" smtClean="0"/>
            </a:br>
            <a:r>
              <a:rPr lang="en-US" dirty="0" smtClean="0"/>
              <a:t>programs </a:t>
            </a:r>
          </a:p>
          <a:p>
            <a:pPr lvl="1"/>
            <a:r>
              <a:rPr lang="en-US" dirty="0" smtClean="0"/>
              <a:t>New this year: licensed family </a:t>
            </a:r>
            <a:br>
              <a:rPr lang="en-US" dirty="0" smtClean="0"/>
            </a:br>
            <a:r>
              <a:rPr lang="en-US" dirty="0" smtClean="0"/>
              <a:t>child care homes</a:t>
            </a:r>
            <a:br>
              <a:rPr lang="en-US" dirty="0" smtClean="0"/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Teacher with b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83" y="1433504"/>
            <a:ext cx="2609074" cy="41307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70" y="1762144"/>
            <a:ext cx="3607629" cy="321689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dirty="0" err="1" smtClean="0"/>
              <a:t>ExceleRate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89616"/>
            <a:ext cx="8352656" cy="4102813"/>
          </a:xfrm>
        </p:spPr>
        <p:txBody>
          <a:bodyPr>
            <a:noAutofit/>
          </a:bodyPr>
          <a:lstStyle/>
          <a:p>
            <a:r>
              <a:rPr lang="en-US" sz="2500" dirty="0" smtClean="0"/>
              <a:t>Structure: </a:t>
            </a:r>
          </a:p>
          <a:p>
            <a:pPr lvl="1"/>
            <a:r>
              <a:rPr lang="en-US" sz="2200" dirty="0" smtClean="0"/>
              <a:t>Licensing (compliance with school safety</a:t>
            </a:r>
            <a:br>
              <a:rPr lang="en-US" sz="2200" dirty="0" smtClean="0"/>
            </a:br>
            <a:r>
              <a:rPr lang="en-US" sz="2200" dirty="0" smtClean="0"/>
              <a:t> code) </a:t>
            </a:r>
          </a:p>
          <a:p>
            <a:pPr lvl="1"/>
            <a:r>
              <a:rPr lang="en-US" sz="2200" dirty="0" smtClean="0"/>
              <a:t>Bronze Circle of Quality: complete </a:t>
            </a:r>
            <a:br>
              <a:rPr lang="en-US" sz="2200" dirty="0" smtClean="0"/>
            </a:br>
            <a:r>
              <a:rPr lang="en-US" sz="2200" dirty="0" smtClean="0"/>
              <a:t>training over a wide range of topics</a:t>
            </a:r>
          </a:p>
          <a:p>
            <a:pPr lvl="1"/>
            <a:r>
              <a:rPr lang="en-US" sz="2200" dirty="0" smtClean="0"/>
              <a:t>Silver Circle of Quality: rigorous self-</a:t>
            </a:r>
            <a:br>
              <a:rPr lang="en-US" sz="2200" dirty="0" smtClean="0"/>
            </a:br>
            <a:r>
              <a:rPr lang="en-US" sz="2200" dirty="0" smtClean="0"/>
              <a:t>assessment, ERS completed by a trained </a:t>
            </a:r>
            <a:br>
              <a:rPr lang="en-US" sz="2200" dirty="0" smtClean="0"/>
            </a:br>
            <a:r>
              <a:rPr lang="en-US" sz="2200" dirty="0" smtClean="0"/>
              <a:t>person</a:t>
            </a:r>
          </a:p>
          <a:p>
            <a:pPr lvl="1"/>
            <a:r>
              <a:rPr lang="en-US" sz="2200" dirty="0" smtClean="0"/>
              <a:t>Gold Circle of Quality: Demonstrated quality, </a:t>
            </a:r>
            <a:br>
              <a:rPr lang="en-US" sz="2200" dirty="0" smtClean="0"/>
            </a:br>
            <a:r>
              <a:rPr lang="en-US" sz="2200" dirty="0" smtClean="0"/>
              <a:t>validated by outside assessor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37094"/>
            <a:ext cx="8352656" cy="4227140"/>
          </a:xfrm>
        </p:spPr>
        <p:txBody>
          <a:bodyPr>
            <a:noAutofit/>
          </a:bodyPr>
          <a:lstStyle/>
          <a:p>
            <a:r>
              <a:rPr lang="en-US" dirty="0" smtClean="0"/>
              <a:t>Single set of standards, multiple forms of excellence</a:t>
            </a:r>
          </a:p>
          <a:p>
            <a:pPr lvl="1"/>
            <a:r>
              <a:rPr lang="en-US" dirty="0" smtClean="0"/>
              <a:t>Use preexisting forms of monitoring for evidence</a:t>
            </a:r>
          </a:p>
          <a:p>
            <a:pPr lvl="1"/>
            <a:r>
              <a:rPr lang="en-US" dirty="0" smtClean="0"/>
              <a:t>Examples: PFA monitoring, Head Start federal reviews, On-site monitoring, Accreditation</a:t>
            </a:r>
            <a:br>
              <a:rPr lang="en-US" dirty="0" smtClean="0"/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dirty="0" err="1" smtClean="0"/>
              <a:t>ExceleRate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TEacher with clo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75" y="3836329"/>
            <a:ext cx="3943445" cy="26248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sz="3800" dirty="0" smtClean="0"/>
              <a:t>ExceleRate: Awards of Excellence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89616"/>
            <a:ext cx="8352656" cy="4102813"/>
          </a:xfrm>
        </p:spPr>
        <p:txBody>
          <a:bodyPr>
            <a:noAutofit/>
          </a:bodyPr>
          <a:lstStyle/>
          <a:p>
            <a:r>
              <a:rPr lang="en-US" dirty="0" smtClean="0"/>
              <a:t>Awards for implementing research-based best practice in specific areas</a:t>
            </a:r>
          </a:p>
          <a:p>
            <a:pPr lvl="1"/>
            <a:r>
              <a:rPr lang="en-US" dirty="0" smtClean="0"/>
              <a:t>Preschool Instruction</a:t>
            </a:r>
          </a:p>
          <a:p>
            <a:pPr lvl="1"/>
            <a:r>
              <a:rPr lang="en-US" dirty="0" smtClean="0"/>
              <a:t>Infant/Toddler</a:t>
            </a:r>
          </a:p>
          <a:p>
            <a:pPr lvl="1"/>
            <a:r>
              <a:rPr lang="en-US" dirty="0" smtClean="0"/>
              <a:t>Family &amp; Community Engagement</a:t>
            </a:r>
          </a:p>
          <a:p>
            <a:pPr lvl="1"/>
            <a:r>
              <a:rPr lang="en-US" dirty="0" smtClean="0"/>
              <a:t>Cultural &amp; Linguistic Diversity</a:t>
            </a:r>
            <a:br>
              <a:rPr lang="en-US" dirty="0" smtClean="0"/>
            </a:br>
            <a:r>
              <a:rPr lang="en-US" dirty="0" smtClean="0"/>
              <a:t>Inclusion of Children with Special Needs</a:t>
            </a:r>
          </a:p>
          <a:p>
            <a:pPr lvl="1"/>
            <a:r>
              <a:rPr lang="en-US" dirty="0" smtClean="0"/>
              <a:t>Program Administration/Leadership</a:t>
            </a:r>
          </a:p>
        </p:txBody>
      </p:sp>
      <p:pic>
        <p:nvPicPr>
          <p:cNvPr id="6" name="Picture 5" descr="exceler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681" y="2370196"/>
            <a:ext cx="3467100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sz="3800" dirty="0" smtClean="0"/>
              <a:t>Quality: Licensing &amp; Credentials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37094"/>
            <a:ext cx="8352656" cy="4227140"/>
          </a:xfrm>
        </p:spPr>
        <p:txBody>
          <a:bodyPr>
            <a:noAutofit/>
          </a:bodyPr>
          <a:lstStyle/>
          <a:p>
            <a:r>
              <a:rPr lang="en-US" sz="2500" dirty="0" smtClean="0"/>
              <a:t>Strengthening the Licensing System</a:t>
            </a:r>
          </a:p>
          <a:p>
            <a:pPr lvl="1"/>
            <a:r>
              <a:rPr lang="en-US" sz="2200" dirty="0" smtClean="0"/>
              <a:t>DCFS licensing and key indicator system</a:t>
            </a:r>
          </a:p>
          <a:p>
            <a:r>
              <a:rPr lang="en-US" sz="2500" dirty="0" smtClean="0"/>
              <a:t>Emphasis on credentials: Gateways Registry</a:t>
            </a:r>
          </a:p>
          <a:p>
            <a:pPr lvl="1"/>
            <a:r>
              <a:rPr lang="en-US" sz="2200" dirty="0" smtClean="0"/>
              <a:t>Simple, cost-effective registry for all staff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gateway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84516"/>
            <a:ext cx="5194990" cy="679718"/>
          </a:xfrm>
          <a:prstGeom prst="rect">
            <a:avLst/>
          </a:prstGeom>
        </p:spPr>
      </p:pic>
      <p:pic>
        <p:nvPicPr>
          <p:cNvPr id="8" name="Picture 7" descr="gateway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3085977"/>
            <a:ext cx="2486025" cy="21812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sz="3800" dirty="0" smtClean="0"/>
              <a:t>Quality: Higher Education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37094"/>
            <a:ext cx="8352656" cy="4227140"/>
          </a:xfrm>
        </p:spPr>
        <p:txBody>
          <a:bodyPr>
            <a:noAutofit/>
          </a:bodyPr>
          <a:lstStyle/>
          <a:p>
            <a:r>
              <a:rPr lang="en-US" sz="2500" dirty="0" smtClean="0"/>
              <a:t>Strengthening higher education</a:t>
            </a:r>
            <a:r>
              <a:rPr lang="en-US" sz="2200" dirty="0" smtClean="0"/>
              <a:t>	</a:t>
            </a:r>
          </a:p>
          <a:p>
            <a:pPr lvl="1"/>
            <a:r>
              <a:rPr lang="en-US" sz="2200" dirty="0" smtClean="0"/>
              <a:t>Faculty institutes and other resources</a:t>
            </a:r>
          </a:p>
          <a:p>
            <a:pPr lvl="1"/>
            <a:r>
              <a:rPr lang="en-US" sz="2200" dirty="0" smtClean="0"/>
              <a:t>Mini grants to strengthen or redesign ECE programs</a:t>
            </a:r>
          </a:p>
          <a:p>
            <a:r>
              <a:rPr lang="en-US" sz="2500" dirty="0" smtClean="0"/>
              <a:t>Training</a:t>
            </a:r>
          </a:p>
          <a:p>
            <a:pPr lvl="1"/>
            <a:r>
              <a:rPr lang="en-US" sz="2200" dirty="0" smtClean="0"/>
              <a:t>New trainings, including web based, now available</a:t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http://www2qa.illinois.gov/gov/P20/PublishingImages/Illinoiscollegestudents@4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869" y="3920466"/>
            <a:ext cx="3864335" cy="2251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Works?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89616"/>
            <a:ext cx="8352656" cy="4102813"/>
          </a:xfrm>
        </p:spPr>
        <p:txBody>
          <a:bodyPr>
            <a:noAutofit/>
          </a:bodyPr>
          <a:lstStyle/>
          <a:p>
            <a:r>
              <a:rPr lang="en-US" sz="3000" dirty="0" smtClean="0"/>
              <a:t>Start Early and Stay With It</a:t>
            </a:r>
          </a:p>
          <a:p>
            <a:r>
              <a:rPr lang="en-US" sz="3000" dirty="0" smtClean="0"/>
              <a:t>Be Intense</a:t>
            </a:r>
          </a:p>
          <a:p>
            <a:r>
              <a:rPr lang="en-US" sz="3000" dirty="0" smtClean="0"/>
              <a:t>Work Directly With Children</a:t>
            </a:r>
          </a:p>
          <a:p>
            <a:r>
              <a:rPr lang="en-US" sz="3000" dirty="0" smtClean="0"/>
              <a:t>Be Comprehensive and Flexible</a:t>
            </a:r>
          </a:p>
          <a:p>
            <a:r>
              <a:rPr lang="en-US" sz="3000" dirty="0" smtClean="0"/>
              <a:t>Focus on the Children Who are Most Able to Benefit From What You Have to Offer</a:t>
            </a:r>
          </a:p>
          <a:p>
            <a:r>
              <a:rPr lang="en-US" sz="3000" dirty="0" smtClean="0"/>
              <a:t>Pay Attention to the Child’s Long Term Environment</a:t>
            </a:r>
          </a:p>
          <a:p>
            <a:endParaRPr lang="en-US" sz="3000" dirty="0" smtClean="0"/>
          </a:p>
        </p:txBody>
      </p:sp>
      <p:pic>
        <p:nvPicPr>
          <p:cNvPr id="6" name="Picture 5" descr="kindergartener bloc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589616"/>
            <a:ext cx="2743200" cy="18257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dirty="0" smtClean="0"/>
              <a:t>Access: CCDBG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89616"/>
            <a:ext cx="8352656" cy="4102813"/>
          </a:xfrm>
        </p:spPr>
        <p:txBody>
          <a:bodyPr>
            <a:noAutofit/>
          </a:bodyPr>
          <a:lstStyle/>
          <a:p>
            <a:r>
              <a:rPr lang="en-US" dirty="0" smtClean="0"/>
              <a:t>Child Care Development Block Grant</a:t>
            </a:r>
          </a:p>
          <a:p>
            <a:pPr lvl="1"/>
            <a:r>
              <a:rPr lang="en-US" dirty="0" smtClean="0"/>
              <a:t>Authorizes federal funding for subsidized child care</a:t>
            </a:r>
          </a:p>
          <a:p>
            <a:pPr lvl="1"/>
            <a:r>
              <a:rPr lang="en-US" dirty="0" smtClean="0"/>
              <a:t>Reauthorized for the first time in 18 years in November 2014</a:t>
            </a:r>
          </a:p>
          <a:p>
            <a:r>
              <a:rPr lang="en-US" dirty="0" smtClean="0"/>
              <a:t>Finances Child Care Assistance Program</a:t>
            </a:r>
          </a:p>
          <a:p>
            <a:pPr lvl="1"/>
            <a:r>
              <a:rPr lang="en-US" dirty="0" smtClean="0"/>
              <a:t>Subsidized child care for low-income families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5" descr="baby_with_book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62577"/>
            <a:ext cx="27432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sz="3800" dirty="0" smtClean="0"/>
              <a:t>Access: Head Start/ECBG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37094"/>
            <a:ext cx="8352656" cy="4227140"/>
          </a:xfrm>
        </p:spPr>
        <p:txBody>
          <a:bodyPr>
            <a:noAutofit/>
          </a:bodyPr>
          <a:lstStyle/>
          <a:p>
            <a:r>
              <a:rPr lang="en-US" sz="2500" dirty="0" smtClean="0"/>
              <a:t>Head Start/Early Head Start</a:t>
            </a:r>
          </a:p>
          <a:p>
            <a:pPr lvl="1"/>
            <a:r>
              <a:rPr lang="en-US" sz="2200" dirty="0" smtClean="0"/>
              <a:t>Total annual IL funding about $300 million</a:t>
            </a:r>
          </a:p>
          <a:p>
            <a:pPr lvl="1"/>
            <a:r>
              <a:rPr lang="en-US" sz="2200" dirty="0" smtClean="0"/>
              <a:t>Early Head Start/Child Care Partnerships: $18 million</a:t>
            </a:r>
          </a:p>
          <a:p>
            <a:pPr>
              <a:spcBef>
                <a:spcPts val="1200"/>
              </a:spcBef>
            </a:pPr>
            <a:r>
              <a:rPr lang="en-US" sz="2500" dirty="0" smtClean="0"/>
              <a:t>Preschool For All</a:t>
            </a:r>
          </a:p>
          <a:p>
            <a:pPr lvl="1"/>
            <a:r>
              <a:rPr lang="en-US" sz="2100" dirty="0" smtClean="0"/>
              <a:t>High-quality preschool for 3 &amp; 4 </a:t>
            </a:r>
            <a:br>
              <a:rPr lang="en-US" sz="2100" dirty="0" smtClean="0"/>
            </a:br>
            <a:r>
              <a:rPr lang="en-US" sz="2100" dirty="0" smtClean="0"/>
              <a:t>year olds (about $260 million)</a:t>
            </a:r>
          </a:p>
          <a:p>
            <a:pPr lvl="1"/>
            <a:r>
              <a:rPr lang="en-US" sz="2100" dirty="0" smtClean="0"/>
              <a:t>Recently expanded: Preschool </a:t>
            </a:r>
            <a:br>
              <a:rPr lang="en-US" sz="2100" dirty="0" smtClean="0"/>
            </a:br>
            <a:r>
              <a:rPr lang="en-US" sz="2100" dirty="0" smtClean="0"/>
              <a:t>Expansion Grant</a:t>
            </a:r>
          </a:p>
          <a:p>
            <a:pPr>
              <a:spcBef>
                <a:spcPts val="1200"/>
              </a:spcBef>
            </a:pPr>
            <a:r>
              <a:rPr lang="en-US" sz="2500" dirty="0" smtClean="0"/>
              <a:t>Prevention Initiative</a:t>
            </a:r>
          </a:p>
          <a:p>
            <a:pPr lvl="1"/>
            <a:r>
              <a:rPr lang="en-US" sz="2100" dirty="0" smtClean="0"/>
              <a:t>Intensive services for birth to 3 (about $40 million)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Kids Pain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87" y="2570671"/>
            <a:ext cx="3788313" cy="25291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sz="4000" dirty="0" smtClean="0"/>
              <a:t>Access: Preschool Expansion Grant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89616"/>
            <a:ext cx="8352656" cy="4102813"/>
          </a:xfrm>
        </p:spPr>
        <p:txBody>
          <a:bodyPr>
            <a:noAutofit/>
          </a:bodyPr>
          <a:lstStyle/>
          <a:p>
            <a:r>
              <a:rPr lang="en-US" dirty="0" smtClean="0"/>
              <a:t>$20 million/year for four years</a:t>
            </a:r>
          </a:p>
          <a:p>
            <a:r>
              <a:rPr lang="en-US" dirty="0" smtClean="0"/>
              <a:t>High quality, full-day preschool slots for high-need four year olds</a:t>
            </a:r>
          </a:p>
          <a:p>
            <a:r>
              <a:rPr lang="en-US" dirty="0" smtClean="0"/>
              <a:t>18 sub-grantees </a:t>
            </a:r>
          </a:p>
          <a:p>
            <a:r>
              <a:rPr lang="en-US" dirty="0" smtClean="0"/>
              <a:t>Implementation</a:t>
            </a:r>
            <a:br>
              <a:rPr lang="en-US" dirty="0" smtClean="0"/>
            </a:br>
            <a:r>
              <a:rPr lang="en-US" dirty="0" smtClean="0"/>
              <a:t>beginning in fall </a:t>
            </a:r>
          </a:p>
          <a:p>
            <a:pPr lvl="1"/>
            <a:r>
              <a:rPr lang="en-US" dirty="0" smtClean="0"/>
              <a:t>A few communities already underway</a:t>
            </a:r>
            <a:endParaRPr lang="en-US" dirty="0"/>
          </a:p>
        </p:txBody>
      </p:sp>
      <p:pic>
        <p:nvPicPr>
          <p:cNvPr id="6" name="Picture 5" descr="early_childhood-preschool_class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2731956"/>
            <a:ext cx="3153564" cy="20944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dirty="0" smtClean="0"/>
              <a:t>Questions and Comments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preschool-up_view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0917" y="1575034"/>
            <a:ext cx="6284891" cy="418992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sz="4000" dirty="0" smtClean="0"/>
              <a:t>Early Childhood in Illinois: A Snapshot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37094"/>
            <a:ext cx="8352656" cy="422714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As of 2013: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Just under 1,000,000 children age 5 &amp; under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43% are “Children with High Needs”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926179" y="2814499"/>
          <a:ext cx="7205730" cy="289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910"/>
                <a:gridCol w="2401910"/>
                <a:gridCol w="2401910"/>
              </a:tblGrid>
              <a:tr h="3359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Birth - 2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Ages 3</a:t>
                      </a:r>
                      <a:r>
                        <a:rPr lang="en-US" baseline="0" dirty="0" smtClean="0"/>
                        <a:t> &amp; 4</a:t>
                      </a:r>
                      <a:endParaRPr lang="en-US" dirty="0"/>
                    </a:p>
                  </a:txBody>
                  <a:tcPr/>
                </a:tc>
              </a:tr>
              <a:tr h="587981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high needs 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160,000</a:t>
                      </a:r>
                      <a:endParaRPr lang="en-US" dirty="0"/>
                    </a:p>
                  </a:txBody>
                  <a:tcPr/>
                </a:tc>
              </a:tr>
              <a:tr h="695364">
                <a:tc>
                  <a:txBody>
                    <a:bodyPr/>
                    <a:lstStyle/>
                    <a:p>
                      <a:r>
                        <a:rPr lang="en-US" dirty="0" smtClean="0"/>
                        <a:t>Served by Head Start/Early Head 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42,300</a:t>
                      </a:r>
                      <a:endParaRPr lang="en-US" dirty="0"/>
                    </a:p>
                  </a:txBody>
                  <a:tcPr/>
                </a:tc>
              </a:tr>
              <a:tr h="7559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Served by Preschool for All/PI/other </a:t>
                      </a:r>
                      <a:r>
                        <a:rPr lang="en-US" sz="1600" baseline="0" dirty="0" smtClean="0"/>
                        <a:t>home visiting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14,000 PI-HV</a:t>
                      </a:r>
                    </a:p>
                    <a:p>
                      <a:pPr algn="r"/>
                      <a:r>
                        <a:rPr lang="en-US" sz="1600" dirty="0" smtClean="0"/>
                        <a:t>4,200 PI-CB</a:t>
                      </a:r>
                    </a:p>
                    <a:p>
                      <a:pPr algn="r"/>
                      <a:r>
                        <a:rPr lang="en-US" sz="1600" dirty="0" smtClean="0"/>
                        <a:t>3,600 other HV</a:t>
                      </a:r>
                      <a:r>
                        <a:rPr lang="en-US" sz="1600" baseline="0" dirty="0" smtClean="0"/>
                        <a:t> programs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73,000</a:t>
                      </a:r>
                      <a:endParaRPr lang="en-US" dirty="0"/>
                    </a:p>
                  </a:txBody>
                  <a:tcPr/>
                </a:tc>
              </a:tr>
              <a:tr h="374426">
                <a:tc>
                  <a:txBody>
                    <a:bodyPr/>
                    <a:lstStyle/>
                    <a:p>
                      <a:r>
                        <a:rPr lang="en-US" dirty="0" smtClean="0"/>
                        <a:t>Child Care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62,700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26179" y="580787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 smtClean="0"/>
              <a:t>Note: these are not unduplicated numbers; children can be served by multiple funding streams</a:t>
            </a:r>
            <a:endParaRPr lang="en-US" sz="16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“30 Year” Vision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37094"/>
            <a:ext cx="8352656" cy="422714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Every child has access to high quality preschool program at ages 3 &amp; 4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Where needed, full-work-day, full-year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Comprehensive program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Every “at-risk” infant/toddler and their family has access to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quality, affordable child care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Parent support/home visiting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9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Federal Strategy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89616"/>
            <a:ext cx="6489700" cy="4102813"/>
          </a:xfrm>
        </p:spPr>
        <p:txBody>
          <a:bodyPr>
            <a:noAutofit/>
          </a:bodyPr>
          <a:lstStyle/>
          <a:p>
            <a:r>
              <a:rPr lang="en-US" sz="3000" dirty="0" smtClean="0"/>
              <a:t>Universal Preschool for 4-year-olds</a:t>
            </a:r>
          </a:p>
          <a:p>
            <a:r>
              <a:rPr lang="en-US" sz="3000" dirty="0" smtClean="0"/>
              <a:t>Head Start focus on birth through 3</a:t>
            </a:r>
          </a:p>
          <a:p>
            <a:r>
              <a:rPr lang="en-US" sz="3000" dirty="0" smtClean="0"/>
              <a:t>Child Care Development Block Grant focus on quality and continuity</a:t>
            </a:r>
          </a:p>
          <a:p>
            <a:pPr lvl="1"/>
            <a:r>
              <a:rPr lang="en-US" sz="2600" dirty="0" smtClean="0"/>
              <a:t>QRIS as major driver of higher quality</a:t>
            </a:r>
          </a:p>
          <a:p>
            <a:r>
              <a:rPr lang="en-US" sz="3000" dirty="0" smtClean="0"/>
              <a:t>Expand Home Visiting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3000" i="1" dirty="0" smtClean="0"/>
              <a:t>Integrated strategy across federal departments</a:t>
            </a:r>
          </a:p>
          <a:p>
            <a:endParaRPr lang="en-US" sz="3000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1" y="354930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524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16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Future Federal Strategy?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89616"/>
            <a:ext cx="8352656" cy="4102813"/>
          </a:xfrm>
        </p:spPr>
        <p:txBody>
          <a:bodyPr>
            <a:noAutofit/>
          </a:bodyPr>
          <a:lstStyle/>
          <a:p>
            <a:r>
              <a:rPr lang="en-US" sz="3000" dirty="0" smtClean="0"/>
              <a:t>Affordable, quality child care for middle class</a:t>
            </a:r>
          </a:p>
          <a:p>
            <a:r>
              <a:rPr lang="en-US" sz="3000" dirty="0" smtClean="0"/>
              <a:t>Major attention to and investment in early childhood workforce</a:t>
            </a:r>
          </a:p>
          <a:p>
            <a:endParaRPr lang="en-US" sz="3000" dirty="0"/>
          </a:p>
          <a:p>
            <a:endParaRPr lang="en-US" sz="3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3252113"/>
            <a:ext cx="5381625" cy="244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70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Illinois’ Historic Strategy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37094"/>
            <a:ext cx="8352656" cy="422714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Preschool for All funds half-day of high-quality instruction for all 3 &amp; 4 year olds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Prevention Initiative grows along with PFA to provide services for 0-3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Blend and braid multiple funding streams to provide services that meet families’ needs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Head Start/Early Head Start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Child Care Assistance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06" y="4797143"/>
            <a:ext cx="3295650" cy="153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4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594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Recent Direction</a:t>
            </a:r>
            <a:endParaRPr lang="en-US" sz="40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37094"/>
            <a:ext cx="8352656" cy="422714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Focus on children with highest needs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Develop new program models that can meet these children and families’ needs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Preschool Expansion Grant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Build community systems that identify these children and connect them with the services that best meet their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4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89616"/>
            <a:ext cx="8229600" cy="89759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Early Learning Services…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89616"/>
            <a:ext cx="8352656" cy="410281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500" dirty="0" smtClean="0"/>
              <a:t>Ensuring High-Need Children Receive High Quality Early Learning Services… 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77215" y="2665927"/>
            <a:ext cx="3624330" cy="3271234"/>
          </a:xfrm>
          <a:prstGeom prst="ellipse">
            <a:avLst/>
          </a:prstGeom>
          <a:solidFill>
            <a:srgbClr val="739600">
              <a:alpha val="50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Of children with high needs,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by 2016: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65%</a:t>
            </a:r>
            <a:r>
              <a:rPr lang="en-US" sz="1400" dirty="0" smtClean="0">
                <a:solidFill>
                  <a:schemeClr val="tx1"/>
                </a:solidFill>
              </a:rPr>
              <a:t> have at least 1 yr high quality* early learning services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40% </a:t>
            </a:r>
            <a:r>
              <a:rPr lang="en-US" sz="1400" dirty="0" smtClean="0">
                <a:solidFill>
                  <a:schemeClr val="tx1"/>
                </a:solidFill>
              </a:rPr>
              <a:t>have at least 2 </a:t>
            </a:r>
            <a:r>
              <a:rPr lang="en-US" sz="1400" dirty="0" err="1" smtClean="0">
                <a:solidFill>
                  <a:schemeClr val="tx1"/>
                </a:solidFill>
              </a:rPr>
              <a:t>yrs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10% </a:t>
            </a:r>
            <a:r>
              <a:rPr lang="en-US" sz="1400" dirty="0" smtClean="0">
                <a:solidFill>
                  <a:schemeClr val="tx1"/>
                </a:solidFill>
              </a:rPr>
              <a:t>have 5 full years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*Gold Circle of Quality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5734318" y="3090930"/>
            <a:ext cx="2667000" cy="2362200"/>
          </a:xfrm>
          <a:prstGeom prst="rect">
            <a:avLst/>
          </a:prstGeom>
          <a:solidFill>
            <a:srgbClr val="98C6EA"/>
          </a:solidFill>
          <a:ln w="28575">
            <a:solidFill>
              <a:srgbClr val="85B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By 2021,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80% of all children will be fully ready for kindergarten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01545" y="4340180"/>
            <a:ext cx="14327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83158" y="605307"/>
            <a:ext cx="5007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Our Strategic Focus: </a:t>
            </a:r>
            <a:endParaRPr lang="en-US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4713</TotalTime>
  <Words>1002</Words>
  <Application>Microsoft Office PowerPoint</Application>
  <PresentationFormat>On-screen Show (4:3)</PresentationFormat>
  <Paragraphs>222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Early Childhood: Federal and State  Trends &amp; Strategies</vt:lpstr>
      <vt:lpstr>What Works?</vt:lpstr>
      <vt:lpstr>Early Childhood in Illinois: A Snapshot</vt:lpstr>
      <vt:lpstr>The “30 Year” Vision</vt:lpstr>
      <vt:lpstr>Federal Strategy</vt:lpstr>
      <vt:lpstr>Future Federal Strategy?</vt:lpstr>
      <vt:lpstr>Illinois’ Historic Strategy</vt:lpstr>
      <vt:lpstr>Recent Direction</vt:lpstr>
      <vt:lpstr> Early Learning Services…</vt:lpstr>
      <vt:lpstr> Early Learning Services…</vt:lpstr>
      <vt:lpstr>Priorities: Alignment, Quality, Access</vt:lpstr>
      <vt:lpstr>PowerPoint Presentation</vt:lpstr>
      <vt:lpstr>Alignment: KIDS</vt:lpstr>
      <vt:lpstr>Alignment &amp; Quality: ExceleRate</vt:lpstr>
      <vt:lpstr>ExceleRate</vt:lpstr>
      <vt:lpstr>ExceleRate</vt:lpstr>
      <vt:lpstr>ExceleRate: Awards of Excellence</vt:lpstr>
      <vt:lpstr>Quality: Licensing &amp; Credentials</vt:lpstr>
      <vt:lpstr>Quality: Higher Education</vt:lpstr>
      <vt:lpstr>Access: CCDBG</vt:lpstr>
      <vt:lpstr>Access: Head Start/ECBG</vt:lpstr>
      <vt:lpstr>Access: Preschool Expansion Grant</vt:lpstr>
      <vt:lpstr>Questions and Comments</vt:lpstr>
    </vt:vector>
  </TitlesOfParts>
  <Company>INCCRRA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or title Here</dc:title>
  <dc:creator>Matt Rios</dc:creator>
  <cp:lastModifiedBy>Sarah</cp:lastModifiedBy>
  <cp:revision>47</cp:revision>
  <dcterms:created xsi:type="dcterms:W3CDTF">2013-04-03T17:47:36Z</dcterms:created>
  <dcterms:modified xsi:type="dcterms:W3CDTF">2015-04-22T17:16:15Z</dcterms:modified>
</cp:coreProperties>
</file>