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 id="2147483720" r:id="rId3"/>
    <p:sldMasterId id="2147483744" r:id="rId4"/>
    <p:sldMasterId id="2147483756" r:id="rId5"/>
  </p:sldMasterIdLst>
  <p:notesMasterIdLst>
    <p:notesMasterId r:id="rId31"/>
  </p:notesMasterIdLst>
  <p:handoutMasterIdLst>
    <p:handoutMasterId r:id="rId32"/>
  </p:handoutMasterIdLst>
  <p:sldIdLst>
    <p:sldId id="317" r:id="rId6"/>
    <p:sldId id="313" r:id="rId7"/>
    <p:sldId id="310" r:id="rId8"/>
    <p:sldId id="272" r:id="rId9"/>
    <p:sldId id="312" r:id="rId10"/>
    <p:sldId id="284" r:id="rId11"/>
    <p:sldId id="279" r:id="rId12"/>
    <p:sldId id="325" r:id="rId13"/>
    <p:sldId id="326" r:id="rId14"/>
    <p:sldId id="295" r:id="rId15"/>
    <p:sldId id="298" r:id="rId16"/>
    <p:sldId id="309" r:id="rId17"/>
    <p:sldId id="314" r:id="rId18"/>
    <p:sldId id="324" r:id="rId19"/>
    <p:sldId id="259" r:id="rId20"/>
    <p:sldId id="319" r:id="rId21"/>
    <p:sldId id="320" r:id="rId22"/>
    <p:sldId id="271" r:id="rId23"/>
    <p:sldId id="282" r:id="rId24"/>
    <p:sldId id="261" r:id="rId25"/>
    <p:sldId id="322" r:id="rId26"/>
    <p:sldId id="263" r:id="rId27"/>
    <p:sldId id="323" r:id="rId28"/>
    <p:sldId id="297" r:id="rId29"/>
    <p:sldId id="318"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720"/>
    <a:srgbClr val="25408F"/>
    <a:srgbClr val="A64830"/>
    <a:srgbClr val="913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5" autoAdjust="0"/>
  </p:normalViewPr>
  <p:slideViewPr>
    <p:cSldViewPr snapToGrid="0" snapToObjects="1">
      <p:cViewPr>
        <p:scale>
          <a:sx n="107" d="100"/>
          <a:sy n="107" d="100"/>
        </p:scale>
        <p:origin x="6" y="8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A64830"/>
                </a:solidFill>
              </a:rPr>
              <a:t>Illinois Higher Education Institutions Entitled for  one or more Gateways to Opportunity Credentials </a:t>
            </a:r>
            <a:endParaRPr lang="en-US" dirty="0">
              <a:solidFill>
                <a:srgbClr val="A64830"/>
              </a:solidFill>
            </a:endParaRPr>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Sheet1!$A$2:$A$3</c:f>
              <c:strCache>
                <c:ptCount val="2"/>
                <c:pt idx="0">
                  <c:v>Number of Gateways Entitled IHE's in 2010</c:v>
                </c:pt>
                <c:pt idx="1">
                  <c:v>Number of Gateways Entitled IHE's in 2015</c:v>
                </c:pt>
              </c:strCache>
            </c:strRef>
          </c:cat>
          <c:val>
            <c:numRef>
              <c:f>Sheet1!$B$2:$B$3</c:f>
              <c:numCache>
                <c:formatCode>General</c:formatCode>
                <c:ptCount val="2"/>
                <c:pt idx="0">
                  <c:v>32</c:v>
                </c:pt>
                <c:pt idx="1">
                  <c:v>64</c:v>
                </c:pt>
              </c:numCache>
            </c:numRef>
          </c:val>
        </c:ser>
        <c:dLbls>
          <c:showLegendKey val="0"/>
          <c:showVal val="0"/>
          <c:showCatName val="0"/>
          <c:showSerName val="0"/>
          <c:showPercent val="0"/>
          <c:showBubbleSize val="0"/>
        </c:dLbls>
        <c:gapWidth val="150"/>
        <c:axId val="34018816"/>
        <c:axId val="92104960"/>
      </c:barChart>
      <c:catAx>
        <c:axId val="34018816"/>
        <c:scaling>
          <c:orientation val="minMax"/>
        </c:scaling>
        <c:delete val="0"/>
        <c:axPos val="b"/>
        <c:majorTickMark val="out"/>
        <c:minorTickMark val="none"/>
        <c:tickLblPos val="nextTo"/>
        <c:crossAx val="92104960"/>
        <c:crosses val="autoZero"/>
        <c:auto val="1"/>
        <c:lblAlgn val="ctr"/>
        <c:lblOffset val="100"/>
        <c:noMultiLvlLbl val="0"/>
      </c:catAx>
      <c:valAx>
        <c:axId val="92104960"/>
        <c:scaling>
          <c:orientation val="minMax"/>
        </c:scaling>
        <c:delete val="0"/>
        <c:axPos val="l"/>
        <c:majorGridlines/>
        <c:numFmt formatCode="General" sourceLinked="1"/>
        <c:majorTickMark val="out"/>
        <c:minorTickMark val="none"/>
        <c:tickLblPos val="nextTo"/>
        <c:crossAx val="34018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Gateways to Opportunity Credential AWARDED </a:t>
            </a:r>
          </a:p>
        </c:rich>
      </c:tx>
      <c:layout/>
      <c:overlay val="0"/>
    </c:title>
    <c:autoTitleDeleted val="0"/>
    <c:plotArea>
      <c:layout>
        <c:manualLayout>
          <c:layoutTarget val="inner"/>
          <c:xMode val="edge"/>
          <c:yMode val="edge"/>
          <c:x val="0"/>
          <c:y val="0.20932911086172568"/>
          <c:w val="1"/>
          <c:h val="0.66504635791596101"/>
        </c:manualLayout>
      </c:layout>
      <c:barChart>
        <c:barDir val="col"/>
        <c:grouping val="clustered"/>
        <c:varyColors val="0"/>
        <c:ser>
          <c:idx val="0"/>
          <c:order val="0"/>
          <c:tx>
            <c:strRef>
              <c:f>Sheet1!$B$1</c:f>
              <c:strCache>
                <c:ptCount val="1"/>
                <c:pt idx="0">
                  <c:v>Awarded</c:v>
                </c:pt>
              </c:strCache>
            </c:strRef>
          </c:tx>
          <c:invertIfNegative val="0"/>
          <c:cat>
            <c:strRef>
              <c:f>Sheet1!$A$2:$A$6</c:f>
              <c:strCache>
                <c:ptCount val="5"/>
                <c:pt idx="0">
                  <c:v>Before FY10</c:v>
                </c:pt>
                <c:pt idx="1">
                  <c:v>FY 10 - 11</c:v>
                </c:pt>
                <c:pt idx="2">
                  <c:v>FY 12 - 13</c:v>
                </c:pt>
                <c:pt idx="3">
                  <c:v>FY 14</c:v>
                </c:pt>
                <c:pt idx="4">
                  <c:v>FY 15</c:v>
                </c:pt>
              </c:strCache>
            </c:strRef>
          </c:cat>
          <c:val>
            <c:numRef>
              <c:f>Sheet1!$B$2:$B$6</c:f>
              <c:numCache>
                <c:formatCode>General</c:formatCode>
                <c:ptCount val="5"/>
                <c:pt idx="0">
                  <c:v>957</c:v>
                </c:pt>
                <c:pt idx="1">
                  <c:v>815</c:v>
                </c:pt>
                <c:pt idx="2">
                  <c:v>1405</c:v>
                </c:pt>
                <c:pt idx="3">
                  <c:v>2261</c:v>
                </c:pt>
                <c:pt idx="4">
                  <c:v>4059</c:v>
                </c:pt>
              </c:numCache>
            </c:numRef>
          </c:val>
        </c:ser>
        <c:dLbls>
          <c:showLegendKey val="0"/>
          <c:showVal val="1"/>
          <c:showCatName val="0"/>
          <c:showSerName val="0"/>
          <c:showPercent val="0"/>
          <c:showBubbleSize val="0"/>
        </c:dLbls>
        <c:gapWidth val="150"/>
        <c:axId val="34074624"/>
        <c:axId val="92107264"/>
      </c:barChart>
      <c:catAx>
        <c:axId val="34074624"/>
        <c:scaling>
          <c:orientation val="minMax"/>
        </c:scaling>
        <c:delete val="0"/>
        <c:axPos val="b"/>
        <c:majorTickMark val="none"/>
        <c:minorTickMark val="none"/>
        <c:tickLblPos val="nextTo"/>
        <c:crossAx val="92107264"/>
        <c:crosses val="autoZero"/>
        <c:auto val="1"/>
        <c:lblAlgn val="ctr"/>
        <c:lblOffset val="100"/>
        <c:noMultiLvlLbl val="0"/>
      </c:catAx>
      <c:valAx>
        <c:axId val="92107264"/>
        <c:scaling>
          <c:orientation val="minMax"/>
        </c:scaling>
        <c:delete val="1"/>
        <c:axPos val="l"/>
        <c:numFmt formatCode="General" sourceLinked="1"/>
        <c:majorTickMark val="out"/>
        <c:minorTickMark val="none"/>
        <c:tickLblPos val="nextTo"/>
        <c:crossAx val="3407462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3200" dirty="0"/>
              <a:t>Gateways to Opportunity Credential </a:t>
            </a:r>
            <a:r>
              <a:rPr lang="en-US" sz="3200" dirty="0" smtClean="0"/>
              <a:t>Applications </a:t>
            </a:r>
            <a:endParaRPr lang="en-US" sz="3200" dirty="0"/>
          </a:p>
        </c:rich>
      </c:tx>
      <c:overlay val="0"/>
    </c:title>
    <c:autoTitleDeleted val="0"/>
    <c:plotArea>
      <c:layout>
        <c:manualLayout>
          <c:layoutTarget val="inner"/>
          <c:xMode val="edge"/>
          <c:yMode val="edge"/>
          <c:x val="0"/>
          <c:y val="0.20932911086172568"/>
          <c:w val="1"/>
          <c:h val="0.66504635791596101"/>
        </c:manualLayout>
      </c:layout>
      <c:lineChart>
        <c:grouping val="standard"/>
        <c:varyColors val="0"/>
        <c:ser>
          <c:idx val="0"/>
          <c:order val="0"/>
          <c:tx>
            <c:strRef>
              <c:f>Sheet1!$B$1</c:f>
              <c:strCache>
                <c:ptCount val="1"/>
                <c:pt idx="0">
                  <c:v>Awarded</c:v>
                </c:pt>
              </c:strCache>
            </c:strRef>
          </c:tx>
          <c:marker>
            <c:symbol val="none"/>
          </c:marker>
          <c:cat>
            <c:strRef>
              <c:f>Sheet1!$A$2:$A$6</c:f>
              <c:strCache>
                <c:ptCount val="5"/>
                <c:pt idx="0">
                  <c:v>Before FY10</c:v>
                </c:pt>
                <c:pt idx="1">
                  <c:v>FY 10 - 11</c:v>
                </c:pt>
                <c:pt idx="2">
                  <c:v>FY 12 - 13</c:v>
                </c:pt>
                <c:pt idx="3">
                  <c:v>FY 14</c:v>
                </c:pt>
                <c:pt idx="4">
                  <c:v>FY 15</c:v>
                </c:pt>
              </c:strCache>
            </c:strRef>
          </c:cat>
          <c:val>
            <c:numRef>
              <c:f>Sheet1!$B$2:$B$6</c:f>
              <c:numCache>
                <c:formatCode>General</c:formatCode>
                <c:ptCount val="5"/>
                <c:pt idx="0">
                  <c:v>1064</c:v>
                </c:pt>
                <c:pt idx="1">
                  <c:v>1387</c:v>
                </c:pt>
                <c:pt idx="2">
                  <c:v>2905</c:v>
                </c:pt>
                <c:pt idx="3">
                  <c:v>7027</c:v>
                </c:pt>
                <c:pt idx="4">
                  <c:v>11758</c:v>
                </c:pt>
              </c:numCache>
            </c:numRef>
          </c:val>
          <c:smooth val="0"/>
        </c:ser>
        <c:dLbls>
          <c:showLegendKey val="0"/>
          <c:showVal val="1"/>
          <c:showCatName val="0"/>
          <c:showSerName val="0"/>
          <c:showPercent val="0"/>
          <c:showBubbleSize val="0"/>
        </c:dLbls>
        <c:marker val="1"/>
        <c:smooth val="0"/>
        <c:axId val="46338048"/>
        <c:axId val="92109568"/>
      </c:lineChart>
      <c:catAx>
        <c:axId val="46338048"/>
        <c:scaling>
          <c:orientation val="minMax"/>
        </c:scaling>
        <c:delete val="0"/>
        <c:axPos val="b"/>
        <c:majorTickMark val="none"/>
        <c:minorTickMark val="none"/>
        <c:tickLblPos val="nextTo"/>
        <c:crossAx val="92109568"/>
        <c:crosses val="autoZero"/>
        <c:auto val="1"/>
        <c:lblAlgn val="ctr"/>
        <c:lblOffset val="100"/>
        <c:noMultiLvlLbl val="0"/>
      </c:catAx>
      <c:valAx>
        <c:axId val="92109568"/>
        <c:scaling>
          <c:orientation val="minMax"/>
        </c:scaling>
        <c:delete val="1"/>
        <c:axPos val="l"/>
        <c:numFmt formatCode="General" sourceLinked="1"/>
        <c:majorTickMark val="out"/>
        <c:minorTickMark val="none"/>
        <c:tickLblPos val="nextTo"/>
        <c:crossAx val="46338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Gateways</a:t>
            </a:r>
            <a:r>
              <a:rPr lang="en-US" baseline="0"/>
              <a:t> Credentials Awarded via Completion of Entitled Programs at IHE's</a:t>
            </a:r>
            <a:endParaRPr lang="en-US"/>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2001-2010</c:v>
                </c:pt>
              </c:strCache>
            </c:strRef>
          </c:tx>
          <c:invertIfNegative val="0"/>
          <c:cat>
            <c:strRef>
              <c:f>Sheet1!$A$2:$A$3</c:f>
              <c:strCache>
                <c:ptCount val="2"/>
                <c:pt idx="0">
                  <c:v>Number of Gateways Entitled Credentials awarded through 2010</c:v>
                </c:pt>
                <c:pt idx="1">
                  <c:v>Number of Gateways Entitled Credentials awarded through 2015</c:v>
                </c:pt>
              </c:strCache>
            </c:strRef>
          </c:cat>
          <c:val>
            <c:numRef>
              <c:f>Sheet1!$B$2:$B$3</c:f>
              <c:numCache>
                <c:formatCode>General</c:formatCode>
                <c:ptCount val="2"/>
                <c:pt idx="0">
                  <c:v>87</c:v>
                </c:pt>
              </c:numCache>
            </c:numRef>
          </c:val>
        </c:ser>
        <c:ser>
          <c:idx val="1"/>
          <c:order val="1"/>
          <c:tx>
            <c:strRef>
              <c:f>Sheet1!$C$1</c:f>
              <c:strCache>
                <c:ptCount val="1"/>
                <c:pt idx="0">
                  <c:v>2001-2013</c:v>
                </c:pt>
              </c:strCache>
            </c:strRef>
          </c:tx>
          <c:invertIfNegative val="0"/>
          <c:cat>
            <c:strRef>
              <c:f>Sheet1!$A$2:$A$3</c:f>
              <c:strCache>
                <c:ptCount val="2"/>
                <c:pt idx="0">
                  <c:v>Number of Gateways Entitled Credentials awarded through 2010</c:v>
                </c:pt>
                <c:pt idx="1">
                  <c:v>Number of Gateways Entitled Credentials awarded through 2015</c:v>
                </c:pt>
              </c:strCache>
            </c:strRef>
          </c:cat>
          <c:val>
            <c:numRef>
              <c:f>Sheet1!$C$2:$C$3</c:f>
              <c:numCache>
                <c:formatCode>General</c:formatCode>
                <c:ptCount val="2"/>
                <c:pt idx="1">
                  <c:v>560</c:v>
                </c:pt>
              </c:numCache>
            </c:numRef>
          </c:val>
        </c:ser>
        <c:ser>
          <c:idx val="2"/>
          <c:order val="2"/>
          <c:tx>
            <c:strRef>
              <c:f>Sheet1!$D$1</c:f>
              <c:strCache>
                <c:ptCount val="1"/>
                <c:pt idx="0">
                  <c:v>2014-Present</c:v>
                </c:pt>
              </c:strCache>
            </c:strRef>
          </c:tx>
          <c:invertIfNegative val="0"/>
          <c:cat>
            <c:strRef>
              <c:f>Sheet1!$A$2:$A$3</c:f>
              <c:strCache>
                <c:ptCount val="2"/>
                <c:pt idx="0">
                  <c:v>Number of Gateways Entitled Credentials awarded through 2010</c:v>
                </c:pt>
                <c:pt idx="1">
                  <c:v>Number of Gateways Entitled Credentials awarded through 2015</c:v>
                </c:pt>
              </c:strCache>
            </c:strRef>
          </c:cat>
          <c:val>
            <c:numRef>
              <c:f>Sheet1!$D$2:$D$3</c:f>
              <c:numCache>
                <c:formatCode>General</c:formatCode>
                <c:ptCount val="2"/>
                <c:pt idx="1">
                  <c:v>1046</c:v>
                </c:pt>
              </c:numCache>
            </c:numRef>
          </c:val>
        </c:ser>
        <c:dLbls>
          <c:showLegendKey val="0"/>
          <c:showVal val="0"/>
          <c:showCatName val="0"/>
          <c:showSerName val="0"/>
          <c:showPercent val="0"/>
          <c:showBubbleSize val="0"/>
        </c:dLbls>
        <c:gapWidth val="150"/>
        <c:shape val="box"/>
        <c:axId val="127556096"/>
        <c:axId val="128093568"/>
        <c:axId val="0"/>
      </c:bar3DChart>
      <c:catAx>
        <c:axId val="127556096"/>
        <c:scaling>
          <c:orientation val="minMax"/>
        </c:scaling>
        <c:delete val="0"/>
        <c:axPos val="b"/>
        <c:majorTickMark val="out"/>
        <c:minorTickMark val="none"/>
        <c:tickLblPos val="nextTo"/>
        <c:crossAx val="128093568"/>
        <c:crosses val="autoZero"/>
        <c:auto val="1"/>
        <c:lblAlgn val="ctr"/>
        <c:lblOffset val="100"/>
        <c:noMultiLvlLbl val="0"/>
      </c:catAx>
      <c:valAx>
        <c:axId val="128093568"/>
        <c:scaling>
          <c:orientation val="minMax"/>
        </c:scaling>
        <c:delete val="0"/>
        <c:axPos val="l"/>
        <c:majorGridlines/>
        <c:numFmt formatCode="General" sourceLinked="1"/>
        <c:majorTickMark val="out"/>
        <c:minorTickMark val="none"/>
        <c:tickLblPos val="nextTo"/>
        <c:crossAx val="127556096"/>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Assistant Teachers</a:t>
            </a:r>
            <a:endParaRPr lang="en-US" sz="1400" dirty="0"/>
          </a:p>
        </c:rich>
      </c:tx>
      <c:overlay val="0"/>
    </c:title>
    <c:autoTitleDeleted val="0"/>
    <c:plotArea>
      <c:layout/>
      <c:pieChart>
        <c:varyColors val="1"/>
        <c:ser>
          <c:idx val="0"/>
          <c:order val="0"/>
          <c:tx>
            <c:strRef>
              <c:f>Sheet1!$B$1</c:f>
              <c:strCache>
                <c:ptCount val="1"/>
                <c:pt idx="0">
                  <c:v>Number</c:v>
                </c:pt>
              </c:strCache>
            </c:strRef>
          </c:tx>
          <c:cat>
            <c:strRef>
              <c:f>Sheet1!$A$2:$A$8</c:f>
              <c:strCache>
                <c:ptCount val="7"/>
                <c:pt idx="0">
                  <c:v>African American/Black</c:v>
                </c:pt>
                <c:pt idx="1">
                  <c:v>Asian</c:v>
                </c:pt>
                <c:pt idx="2">
                  <c:v>Caucasian/White</c:v>
                </c:pt>
                <c:pt idx="3">
                  <c:v>Hispanic/Latino</c:v>
                </c:pt>
                <c:pt idx="4">
                  <c:v>Multi-Racial</c:v>
                </c:pt>
                <c:pt idx="5">
                  <c:v>Native American/Alaskan</c:v>
                </c:pt>
                <c:pt idx="6">
                  <c:v>Other</c:v>
                </c:pt>
              </c:strCache>
            </c:strRef>
          </c:cat>
          <c:val>
            <c:numRef>
              <c:f>Sheet1!$B$2:$B$8</c:f>
              <c:numCache>
                <c:formatCode>General</c:formatCode>
                <c:ptCount val="7"/>
                <c:pt idx="0">
                  <c:v>2384</c:v>
                </c:pt>
                <c:pt idx="1">
                  <c:v>391</c:v>
                </c:pt>
                <c:pt idx="2">
                  <c:v>5932</c:v>
                </c:pt>
                <c:pt idx="3">
                  <c:v>1963</c:v>
                </c:pt>
                <c:pt idx="4">
                  <c:v>200</c:v>
                </c:pt>
                <c:pt idx="5">
                  <c:v>17</c:v>
                </c:pt>
                <c:pt idx="6">
                  <c:v>165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Teachers</a:t>
            </a:r>
            <a:endParaRPr lang="en-US" sz="1400" dirty="0"/>
          </a:p>
        </c:rich>
      </c:tx>
      <c:overlay val="0"/>
    </c:title>
    <c:autoTitleDeleted val="0"/>
    <c:plotArea>
      <c:layout/>
      <c:pieChart>
        <c:varyColors val="1"/>
        <c:ser>
          <c:idx val="0"/>
          <c:order val="0"/>
          <c:tx>
            <c:strRef>
              <c:f>Sheet1!$B$1</c:f>
              <c:strCache>
                <c:ptCount val="1"/>
                <c:pt idx="0">
                  <c:v>Number</c:v>
                </c:pt>
              </c:strCache>
            </c:strRef>
          </c:tx>
          <c:cat>
            <c:strRef>
              <c:f>Sheet1!$A$2:$A$8</c:f>
              <c:strCache>
                <c:ptCount val="7"/>
                <c:pt idx="0">
                  <c:v>African American/Black</c:v>
                </c:pt>
                <c:pt idx="1">
                  <c:v>Asian</c:v>
                </c:pt>
                <c:pt idx="2">
                  <c:v>Caucasian/White</c:v>
                </c:pt>
                <c:pt idx="3">
                  <c:v>Hispanic/Latino</c:v>
                </c:pt>
                <c:pt idx="4">
                  <c:v>Multi-Racial</c:v>
                </c:pt>
                <c:pt idx="5">
                  <c:v>Native American/Alaskan</c:v>
                </c:pt>
                <c:pt idx="6">
                  <c:v>Other</c:v>
                </c:pt>
              </c:strCache>
            </c:strRef>
          </c:cat>
          <c:val>
            <c:numRef>
              <c:f>Sheet1!$B$2:$B$8</c:f>
              <c:numCache>
                <c:formatCode>General</c:formatCode>
                <c:ptCount val="7"/>
                <c:pt idx="0">
                  <c:v>2990</c:v>
                </c:pt>
                <c:pt idx="1">
                  <c:v>621</c:v>
                </c:pt>
                <c:pt idx="2">
                  <c:v>11280</c:v>
                </c:pt>
                <c:pt idx="3">
                  <c:v>1570</c:v>
                </c:pt>
                <c:pt idx="4">
                  <c:v>218</c:v>
                </c:pt>
                <c:pt idx="5">
                  <c:v>34</c:v>
                </c:pt>
                <c:pt idx="6">
                  <c:v>227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Licensed Family Child Care</a:t>
            </a:r>
            <a:endParaRPr lang="en-US" sz="1400" dirty="0"/>
          </a:p>
        </c:rich>
      </c:tx>
      <c:overlay val="0"/>
    </c:title>
    <c:autoTitleDeleted val="0"/>
    <c:plotArea>
      <c:layout/>
      <c:pieChart>
        <c:varyColors val="1"/>
        <c:ser>
          <c:idx val="0"/>
          <c:order val="0"/>
          <c:tx>
            <c:strRef>
              <c:f>Sheet1!$B$1</c:f>
              <c:strCache>
                <c:ptCount val="1"/>
                <c:pt idx="0">
                  <c:v>Number</c:v>
                </c:pt>
              </c:strCache>
            </c:strRef>
          </c:tx>
          <c:cat>
            <c:strRef>
              <c:f>Sheet1!$A$2:$A$7</c:f>
              <c:strCache>
                <c:ptCount val="6"/>
                <c:pt idx="0">
                  <c:v>African American/Black</c:v>
                </c:pt>
                <c:pt idx="1">
                  <c:v>Asian</c:v>
                </c:pt>
                <c:pt idx="2">
                  <c:v>Caucasian/White</c:v>
                </c:pt>
                <c:pt idx="3">
                  <c:v>Hispanic/Latino</c:v>
                </c:pt>
                <c:pt idx="4">
                  <c:v>Multi-Racial</c:v>
                </c:pt>
                <c:pt idx="5">
                  <c:v>Other</c:v>
                </c:pt>
              </c:strCache>
            </c:strRef>
          </c:cat>
          <c:val>
            <c:numRef>
              <c:f>Sheet1!$B$2:$B$7</c:f>
              <c:numCache>
                <c:formatCode>General</c:formatCode>
                <c:ptCount val="6"/>
                <c:pt idx="0">
                  <c:v>680</c:v>
                </c:pt>
                <c:pt idx="1">
                  <c:v>29</c:v>
                </c:pt>
                <c:pt idx="2">
                  <c:v>860</c:v>
                </c:pt>
                <c:pt idx="3">
                  <c:v>400</c:v>
                </c:pt>
                <c:pt idx="4">
                  <c:v>20</c:v>
                </c:pt>
                <c:pt idx="5">
                  <c:v>20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146" cy="46450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1655" y="0"/>
            <a:ext cx="3037146" cy="464503"/>
          </a:xfrm>
          <a:prstGeom prst="rect">
            <a:avLst/>
          </a:prstGeom>
        </p:spPr>
        <p:txBody>
          <a:bodyPr vert="horz" lIns="91440" tIns="45720" rIns="91440" bIns="45720" rtlCol="0"/>
          <a:lstStyle>
            <a:lvl1pPr algn="r">
              <a:defRPr sz="1200"/>
            </a:lvl1pPr>
          </a:lstStyle>
          <a:p>
            <a:fld id="{92A4577B-7C0E-4D93-A595-703CBBCCFE79}" type="datetimeFigureOut">
              <a:rPr lang="en-US" smtClean="0"/>
              <a:t>4/22/2015</a:t>
            </a:fld>
            <a:endParaRPr lang="en-US" dirty="0"/>
          </a:p>
        </p:txBody>
      </p:sp>
      <p:sp>
        <p:nvSpPr>
          <p:cNvPr id="4" name="Footer Placeholder 3"/>
          <p:cNvSpPr>
            <a:spLocks noGrp="1"/>
          </p:cNvSpPr>
          <p:nvPr>
            <p:ph type="ftr" sz="quarter" idx="2"/>
          </p:nvPr>
        </p:nvSpPr>
        <p:spPr>
          <a:xfrm>
            <a:off x="2" y="8830313"/>
            <a:ext cx="3037146" cy="46450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655" y="8830313"/>
            <a:ext cx="3037146" cy="464503"/>
          </a:xfrm>
          <a:prstGeom prst="rect">
            <a:avLst/>
          </a:prstGeom>
        </p:spPr>
        <p:txBody>
          <a:bodyPr vert="horz" lIns="91440" tIns="45720" rIns="91440" bIns="45720" rtlCol="0" anchor="b"/>
          <a:lstStyle>
            <a:lvl1pPr algn="r">
              <a:defRPr sz="1200"/>
            </a:lvl1pPr>
          </a:lstStyle>
          <a:p>
            <a:fld id="{8F9B879C-9C7E-43EE-B28C-B0F0E68BE988}" type="slidenum">
              <a:rPr lang="en-US" smtClean="0"/>
              <a:t>‹#›</a:t>
            </a:fld>
            <a:endParaRPr lang="en-US" dirty="0"/>
          </a:p>
        </p:txBody>
      </p:sp>
    </p:spTree>
    <p:extLst>
      <p:ext uri="{BB962C8B-B14F-4D97-AF65-F5344CB8AC3E}">
        <p14:creationId xmlns:p14="http://schemas.microsoft.com/office/powerpoint/2010/main" val="4146270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1" y="0"/>
            <a:ext cx="3038475" cy="465138"/>
          </a:xfrm>
          <a:prstGeom prst="rect">
            <a:avLst/>
          </a:prstGeom>
        </p:spPr>
        <p:txBody>
          <a:bodyPr vert="horz" lIns="91440" tIns="45720" rIns="91440" bIns="45720" rtlCol="0"/>
          <a:lstStyle>
            <a:lvl1pPr algn="r">
              <a:defRPr sz="1200"/>
            </a:lvl1pPr>
          </a:lstStyle>
          <a:p>
            <a:fld id="{EEBEC5E4-C405-4A98-93B4-C8362A5C336E}" type="datetimeFigureOut">
              <a:rPr lang="en-US" smtClean="0"/>
              <a:t>4/22/2015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8"/>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8"/>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8"/>
            <a:ext cx="3038475" cy="465138"/>
          </a:xfrm>
          <a:prstGeom prst="rect">
            <a:avLst/>
          </a:prstGeom>
        </p:spPr>
        <p:txBody>
          <a:bodyPr vert="horz" lIns="91440" tIns="45720" rIns="91440" bIns="45720" rtlCol="0" anchor="b"/>
          <a:lstStyle>
            <a:lvl1pPr algn="r">
              <a:defRPr sz="1200"/>
            </a:lvl1pPr>
          </a:lstStyle>
          <a:p>
            <a:fld id="{5905D796-CA92-4708-B195-795A6765168D}" type="slidenum">
              <a:rPr lang="en-US" smtClean="0"/>
              <a:t>‹#›</a:t>
            </a:fld>
            <a:endParaRPr lang="en-US" dirty="0"/>
          </a:p>
        </p:txBody>
      </p:sp>
    </p:spTree>
    <p:extLst>
      <p:ext uri="{BB962C8B-B14F-4D97-AF65-F5344CB8AC3E}">
        <p14:creationId xmlns:p14="http://schemas.microsoft.com/office/powerpoint/2010/main" val="107734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5D796-CA92-4708-B195-795A6765168D}" type="slidenum">
              <a:rPr lang="en-US" smtClean="0"/>
              <a:t>1</a:t>
            </a:fld>
            <a:endParaRPr lang="en-US" dirty="0"/>
          </a:p>
        </p:txBody>
      </p:sp>
    </p:spTree>
    <p:extLst>
      <p:ext uri="{BB962C8B-B14F-4D97-AF65-F5344CB8AC3E}">
        <p14:creationId xmlns:p14="http://schemas.microsoft.com/office/powerpoint/2010/main" val="217743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ECE Entitled map</a:t>
            </a:r>
          </a:p>
          <a:p>
            <a:endParaRPr lang="en-US" dirty="0" smtClean="0"/>
          </a:p>
          <a:p>
            <a:r>
              <a:rPr lang="en-US" dirty="0" smtClean="0"/>
              <a:t>58 schools – or around ¾ of all institutions with early childhood programs are entitled for the ECE Credential today – and another 8 are in the process</a:t>
            </a:r>
            <a:r>
              <a:rPr lang="en-US" baseline="0" dirty="0" smtClean="0"/>
              <a:t> of entitlement. </a:t>
            </a:r>
          </a:p>
          <a:p>
            <a:endParaRPr lang="en-US" baseline="0" dirty="0" smtClean="0"/>
          </a:p>
          <a:p>
            <a:r>
              <a:rPr lang="en-US" baseline="0" dirty="0" smtClean="0"/>
              <a:t>An interesting side note:  when looking at all 80 institutions in Illinois with early childhood programs, around 60% of the 80 are two year institutions and 40% are four year – which makes sense since we have more community colleges than four year institutions statewide.</a:t>
            </a:r>
          </a:p>
          <a:p>
            <a:endParaRPr lang="en-US" baseline="0" dirty="0" smtClean="0"/>
          </a:p>
          <a:p>
            <a:r>
              <a:rPr lang="en-US" baseline="0" dirty="0" smtClean="0"/>
              <a:t>But - In terms of our two year and four year institutions across all our credentials: the community colleges finally caught up!  For almost the last decade, the four year institutions were entitled for Gateways Credentials at a higher rate or percentage of overall capacity.  Comparatively, this year,  75% of possible four year and 79% of possible two year programs are entitled!  </a:t>
            </a:r>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10</a:t>
            </a:fld>
            <a:endParaRPr lang="en-US" dirty="0"/>
          </a:p>
        </p:txBody>
      </p:sp>
    </p:spTree>
    <p:extLst>
      <p:ext uri="{BB962C8B-B14F-4D97-AF65-F5344CB8AC3E}">
        <p14:creationId xmlns:p14="http://schemas.microsoft.com/office/powerpoint/2010/main" val="216998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ITC Entitled map –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Gateways ITC was piloted in2008, there were fewer than 10 schools in the state with infant toddler specific coursework.  Today – that number has increased to 36 schools in just a few years!! HATS OFF to all of you as faculty for recognizing this need and developing new coursework required by the Gateways Infant Toddler Credential!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However…we still have room to grow to ensure IT coursework is readily accessible in all parts of the state – for all IT teachers.</a:t>
            </a:r>
            <a:endParaRPr lang="en-US" dirty="0" smtClean="0"/>
          </a:p>
          <a:p>
            <a:endParaRPr lang="en-US" dirty="0" smtClean="0"/>
          </a:p>
          <a:p>
            <a:r>
              <a:rPr lang="en-US" dirty="0" smtClean="0"/>
              <a:t>This continues to be an area of needed growth: Gateways Registry Data</a:t>
            </a:r>
            <a:r>
              <a:rPr lang="en-US" baseline="0" dirty="0" smtClean="0"/>
              <a:t> tells us </a:t>
            </a:r>
            <a:r>
              <a:rPr lang="en-US" dirty="0" smtClean="0"/>
              <a:t>we have over 14,000 Infant Toddler teachers in Illinois – who need to</a:t>
            </a:r>
            <a:r>
              <a:rPr lang="en-US" baseline="0" dirty="0" smtClean="0"/>
              <a:t> take coursework that better prepares them to work with children birth to 36 months.  </a:t>
            </a:r>
          </a:p>
          <a:p>
            <a:endParaRPr lang="en-US" dirty="0" smtClean="0"/>
          </a:p>
          <a:p>
            <a:r>
              <a:rPr lang="en-US" dirty="0" smtClean="0"/>
              <a:t>Example:  City of Chicago</a:t>
            </a:r>
            <a:r>
              <a:rPr lang="en-US" baseline="0" dirty="0" smtClean="0"/>
              <a:t> ALONE has almost 4,500 licensed providers who indicate they work with Infants and Toddlers.  In order for the programs these individuals work at to gain higher circles of quality in </a:t>
            </a:r>
            <a:r>
              <a:rPr lang="en-US" baseline="0" dirty="0" err="1" smtClean="0"/>
              <a:t>ExceleRate</a:t>
            </a:r>
            <a:r>
              <a:rPr lang="en-US" baseline="0" dirty="0" smtClean="0"/>
              <a:t> Illinois, infant-toddler teachers must attain an ITC at least a level 2 for silver, and a level 3 for Gold Circle of quality.  This is a great example of where we need to concentrate efforts to help professionals gain credentials.</a:t>
            </a:r>
          </a:p>
        </p:txBody>
      </p:sp>
      <p:sp>
        <p:nvSpPr>
          <p:cNvPr id="4" name="Slide Number Placeholder 3"/>
          <p:cNvSpPr>
            <a:spLocks noGrp="1"/>
          </p:cNvSpPr>
          <p:nvPr>
            <p:ph type="sldNum" sz="quarter" idx="10"/>
          </p:nvPr>
        </p:nvSpPr>
        <p:spPr/>
        <p:txBody>
          <a:bodyPr/>
          <a:lstStyle/>
          <a:p>
            <a:fld id="{5905D796-CA92-4708-B195-795A6765168D}" type="slidenum">
              <a:rPr lang="en-US" smtClean="0"/>
              <a:t>11</a:t>
            </a:fld>
            <a:endParaRPr lang="en-US" dirty="0"/>
          </a:p>
        </p:txBody>
      </p:sp>
    </p:spTree>
    <p:extLst>
      <p:ext uri="{BB962C8B-B14F-4D97-AF65-F5344CB8AC3E}">
        <p14:creationId xmlns:p14="http://schemas.microsoft.com/office/powerpoint/2010/main" val="21314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IDC Entitled map</a:t>
            </a:r>
          </a:p>
          <a:p>
            <a:endParaRPr lang="en-US" dirty="0" smtClean="0"/>
          </a:p>
          <a:p>
            <a:r>
              <a:rPr lang="en-US" dirty="0" smtClean="0"/>
              <a:t>This</a:t>
            </a:r>
            <a:r>
              <a:rPr lang="en-US" baseline="0" dirty="0" smtClean="0"/>
              <a:t> is another area for growth – the Illinois Director Credential map of the 28 Higher Ed institutions that are entitled/shows schools that have administrative coursework that supports attainment of the Illinois Director Credential.    With the inclusion of the IDC in </a:t>
            </a:r>
            <a:r>
              <a:rPr lang="en-US" baseline="0" dirty="0" err="1" smtClean="0"/>
              <a:t>ExceleRate</a:t>
            </a:r>
            <a:r>
              <a:rPr lang="en-US" baseline="0" dirty="0" smtClean="0"/>
              <a:t> </a:t>
            </a:r>
            <a:r>
              <a:rPr lang="en-US" baseline="0" dirty="0" err="1" smtClean="0"/>
              <a:t>Illinosi</a:t>
            </a:r>
            <a:r>
              <a:rPr lang="en-US" baseline="0" dirty="0" smtClean="0"/>
              <a:t> ….and the upcoming July 1, 2017 change in IDCFS Licensing that includes the IDC as one way of demonstrating Directors of licensed programs meet staff education qualifications – the need is increasing for schools to offer the coursework that specifically meets the needs of program directors and administrators so that they can support quality programs for children.</a:t>
            </a:r>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12</a:t>
            </a:fld>
            <a:endParaRPr lang="en-US" dirty="0"/>
          </a:p>
        </p:txBody>
      </p:sp>
    </p:spTree>
    <p:extLst>
      <p:ext uri="{BB962C8B-B14F-4D97-AF65-F5344CB8AC3E}">
        <p14:creationId xmlns:p14="http://schemas.microsoft.com/office/powerpoint/2010/main" val="21314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take a look at what is happening when students graduate from the schools we just noted are entitled for Gateways Credentials.</a:t>
            </a:r>
          </a:p>
          <a:p>
            <a:endParaRPr lang="en-US" baseline="0" dirty="0" smtClean="0"/>
          </a:p>
          <a:p>
            <a:r>
              <a:rPr lang="en-US" baseline="0" dirty="0" smtClean="0"/>
              <a:t>What a Great trajectory of change we are seeing in the awarding of credentials via our partnerships with higher education institutions!  </a:t>
            </a:r>
          </a:p>
          <a:p>
            <a:endParaRPr lang="en-US" baseline="0" dirty="0" smtClean="0"/>
          </a:p>
          <a:p>
            <a:r>
              <a:rPr lang="en-US" baseline="0" dirty="0" smtClean="0"/>
              <a:t>The Jump Start program developed and implemented with the partnership of the McCormick Foundation began the shift in 2012….and placing Credentials in </a:t>
            </a:r>
            <a:r>
              <a:rPr lang="en-US" baseline="0" dirty="0" err="1" smtClean="0"/>
              <a:t>ExceleRate</a:t>
            </a:r>
            <a:r>
              <a:rPr lang="en-US" baseline="0" dirty="0" smtClean="0"/>
              <a:t> Illinois ramped up the pace!  Much progress has been made in the awarding of credentials to students who attend entitled schools – but we still have a ways to go – as we know there are students who complete the program of coursework, but do not apply to actually receive their credential.  </a:t>
            </a:r>
          </a:p>
          <a:p>
            <a:endParaRPr lang="en-US" baseline="0" dirty="0" smtClean="0"/>
          </a:p>
          <a:p>
            <a:r>
              <a:rPr lang="en-US" baseline="0" dirty="0" smtClean="0"/>
              <a:t>We are working on a variety of fronts to develop strategies to maximize credential attainment for students who complete the credential requirements through entitled programs.</a:t>
            </a:r>
          </a:p>
          <a:p>
            <a:endParaRPr lang="en-US" baseline="0" dirty="0" smtClean="0"/>
          </a:p>
          <a:p>
            <a:pPr>
              <a:defRPr/>
            </a:pPr>
            <a:r>
              <a:rPr lang="en-US" sz="2400" dirty="0" smtClean="0"/>
              <a:t>8,880 total number of Gateways credentials issued</a:t>
            </a:r>
          </a:p>
          <a:p>
            <a:pPr lvl="1">
              <a:defRPr/>
            </a:pPr>
            <a:r>
              <a:rPr lang="en-US" sz="2400" dirty="0" smtClean="0"/>
              <a:t>7,342 awarded through the Direct Route</a:t>
            </a:r>
          </a:p>
          <a:p>
            <a:pPr lvl="1">
              <a:defRPr/>
            </a:pPr>
            <a:r>
              <a:rPr lang="en-US" sz="2400" dirty="0" smtClean="0"/>
              <a:t>1,538 awarded through the Entitled Route*</a:t>
            </a:r>
          </a:p>
          <a:p>
            <a:endParaRPr lang="en-US" baseline="0" dirty="0" smtClean="0"/>
          </a:p>
        </p:txBody>
      </p:sp>
      <p:sp>
        <p:nvSpPr>
          <p:cNvPr id="4" name="Slide Number Placeholder 3"/>
          <p:cNvSpPr>
            <a:spLocks noGrp="1"/>
          </p:cNvSpPr>
          <p:nvPr>
            <p:ph type="sldNum" sz="quarter" idx="10"/>
          </p:nvPr>
        </p:nvSpPr>
        <p:spPr/>
        <p:txBody>
          <a:bodyPr/>
          <a:lstStyle/>
          <a:p>
            <a:fld id="{BF76974E-5A89-486C-8E9D-83CE9B6DBE2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8714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Students attending higher </a:t>
            </a:r>
            <a:r>
              <a:rPr lang="en-US" b="1" dirty="0" err="1" smtClean="0"/>
              <a:t>ed</a:t>
            </a:r>
            <a:r>
              <a:rPr lang="en-US" b="1" dirty="0" smtClean="0"/>
              <a:t> institutions that are entitled for credentials send in an application and transcript</a:t>
            </a:r>
            <a:r>
              <a:rPr lang="en-US" b="1" baseline="0" dirty="0" smtClean="0"/>
              <a:t> to gain their credential.  Similar to the process for students gaining professional educator licensure who must apply to ISBE after graduation to gain their license.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Much like the higher </a:t>
            </a:r>
            <a:r>
              <a:rPr lang="en-US" b="1" dirty="0" err="1" smtClean="0"/>
              <a:t>ed</a:t>
            </a:r>
            <a:r>
              <a:rPr lang="en-US" b="1" dirty="0" smtClean="0"/>
              <a:t> institutions themselves renew their entitlement status every 5 years – Credentials must be renewed  by teachers every 5 years by showing evidence of ongoing training</a:t>
            </a:r>
            <a:r>
              <a:rPr lang="en-US" b="1" baseline="0" dirty="0" smtClean="0"/>
              <a:t> hours and/or Current coursework as well as Professional Contributions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As many of you know – as of January 2015 - Professional Contributions are no longer required to attain a credential – just for renewal purposes.  Many faculty have expressed a desire to leave professional contributions embedded in your program of coursework that leads to credential attainment – and that is an institutional decision.  It is not required for credential attainment.</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14</a:t>
            </a:fld>
            <a:endParaRPr lang="en-US" dirty="0"/>
          </a:p>
        </p:txBody>
      </p:sp>
    </p:spTree>
    <p:extLst>
      <p:ext uri="{BB962C8B-B14F-4D97-AF65-F5344CB8AC3E}">
        <p14:creationId xmlns:p14="http://schemas.microsoft.com/office/powerpoint/2010/main" val="226263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15</a:t>
            </a:fld>
            <a:endParaRPr lang="en-US" dirty="0"/>
          </a:p>
        </p:txBody>
      </p:sp>
    </p:spTree>
    <p:extLst>
      <p:ext uri="{BB962C8B-B14F-4D97-AF65-F5344CB8AC3E}">
        <p14:creationId xmlns:p14="http://schemas.microsoft.com/office/powerpoint/2010/main" val="307750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a:t>
            </a:r>
            <a:r>
              <a:rPr lang="en-US" baseline="0" dirty="0" smtClean="0"/>
              <a:t> Gateways to Opportunity Registry provides a rich source of data. The impact of  IDCFS requiring Registry membership for staff working in licensed settings as of September 2012 has hugely increased the amount of information we have about our workforce.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the 65,000 Gateways Registry members with current data, almost half (48%) indicate they are a teacher or teacher assistant.  That equals a workforce in excess of 31,000 working as teachers/teacher assistants.  This is BEFORE we add ISBE PFA data – which is not yet included in the registry.  As you can see, from the ISBE website’s most recent 2011 data, this adds an additional 3,622 teachers.  So the total “teacher and teacher assistant workforce  is almost 35,000  - and we know this does not include </a:t>
            </a:r>
            <a:r>
              <a:rPr lang="en-US" b="1" baseline="0" dirty="0" smtClean="0"/>
              <a:t>unlicensed </a:t>
            </a:r>
            <a:r>
              <a:rPr lang="en-US" baseline="0" dirty="0" smtClean="0"/>
              <a:t>programs or family child care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Registry data, of those who work as teachers/teacher assistants, around 44% indicate they work with infants and toddlers (just under 14,000).    Of all Registry members with current data, 9% are directors/administrators of programs (or just under 6,000).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Infant Toddler Teachers require additional specific coursework targeted at birth to 36 months – an area where we lack sufficient coursework in Illinois.   Just 36 Institutions are “entitled” through coursework that leads to the Gateways Infant Toddler Credential.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Directors/Administrators of early childhood programs  require additional coursework that is administrative specific.  Here as well we have room to grow:  just 28 Institutions are “entitled” through coursework that leads to the Gateways Illinois Director Credential.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905D796-CA92-4708-B195-795A6765168D}" type="slidenum">
              <a:rPr lang="en-US" smtClean="0"/>
              <a:t>16</a:t>
            </a:fld>
            <a:endParaRPr lang="en-US" dirty="0"/>
          </a:p>
        </p:txBody>
      </p:sp>
    </p:spTree>
    <p:extLst>
      <p:ext uri="{BB962C8B-B14F-4D97-AF65-F5344CB8AC3E}">
        <p14:creationId xmlns:p14="http://schemas.microsoft.com/office/powerpoint/2010/main" val="234964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Even though this is already a </a:t>
            </a:r>
            <a:r>
              <a:rPr lang="en-US" baseline="0" dirty="0" smtClean="0"/>
              <a:t>large workforce – this is also a huge </a:t>
            </a:r>
            <a:r>
              <a:rPr lang="en-US" dirty="0" smtClean="0"/>
              <a:t>field of opportunity – and that 65,000 number we just saw will only GROW.</a:t>
            </a:r>
          </a:p>
          <a:p>
            <a:endParaRPr lang="en-US" dirty="0" smtClean="0"/>
          </a:p>
          <a:p>
            <a:r>
              <a:rPr lang="en-US" dirty="0" smtClean="0"/>
              <a:t>The US Bureau of Labor is projecting early childhood</a:t>
            </a:r>
            <a:r>
              <a:rPr lang="en-US" baseline="0" dirty="0" smtClean="0"/>
              <a:t> as one of the fastest growing careers opportunity areas in the next decade!</a:t>
            </a:r>
          </a:p>
          <a:p>
            <a:endParaRPr lang="en-US" baseline="0" dirty="0" smtClean="0"/>
          </a:p>
          <a:p>
            <a:r>
              <a:rPr lang="en-US" baseline="0" dirty="0" smtClean="0"/>
              <a:t>(You have an info-graphic with this information in your folder)</a:t>
            </a:r>
            <a:endParaRPr lang="en-US" dirty="0" smtClean="0"/>
          </a:p>
        </p:txBody>
      </p:sp>
      <p:sp>
        <p:nvSpPr>
          <p:cNvPr id="4" name="Slide Number Placeholder 3"/>
          <p:cNvSpPr>
            <a:spLocks noGrp="1"/>
          </p:cNvSpPr>
          <p:nvPr>
            <p:ph type="sldNum" sz="quarter" idx="10"/>
          </p:nvPr>
        </p:nvSpPr>
        <p:spPr/>
        <p:txBody>
          <a:bodyPr/>
          <a:lstStyle/>
          <a:p>
            <a:fld id="{BF76974E-5A89-486C-8E9D-83CE9B6DBE2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0547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this newly released study – last week – has significant implications for our</a:t>
            </a:r>
            <a:r>
              <a:rPr lang="en-US" baseline="0" dirty="0" smtClean="0"/>
              <a:t> state and federal agenda – and will impact workforce development here in Illinois.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sure you will be hearing more about this report over the next two days.  Today, I’d like to share with you one of the key recommendations from this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905D796-CA92-4708-B195-795A6765168D}" type="slidenum">
              <a:rPr lang="en-US" smtClean="0"/>
              <a:t>18</a:t>
            </a:fld>
            <a:endParaRPr lang="en-US" dirty="0"/>
          </a:p>
        </p:txBody>
      </p:sp>
    </p:spTree>
    <p:extLst>
      <p:ext uri="{BB962C8B-B14F-4D97-AF65-F5344CB8AC3E}">
        <p14:creationId xmlns:p14="http://schemas.microsoft.com/office/powerpoint/2010/main" val="234964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Wow – this is HUGE!  If this recommendation is adopted – and if we begin a 10 year plan to ensure our early care</a:t>
            </a:r>
            <a:r>
              <a:rPr lang="en-US" baseline="0" dirty="0" smtClean="0"/>
              <a:t> and education teachers have the specialized knowledge and competencies required for working with children.  We have some work to do!</a:t>
            </a:r>
          </a:p>
          <a:p>
            <a:endParaRPr lang="en-US" baseline="0" dirty="0" smtClean="0"/>
          </a:p>
          <a:p>
            <a:r>
              <a:rPr lang="en-US" baseline="0" dirty="0" smtClean="0"/>
              <a:t>There are supports in place – the infrastructure through Gateways and investments made in Illinois have given us a significant edge over other states! In fact, with the Gateways Professional Development System – inclusive of scholarships, wage supplements, credentials, and professional development advisors that we built in Illinois, we have made huge inroads in increasing the education level of all early learning and development teachers.</a:t>
            </a:r>
          </a:p>
          <a:p>
            <a:endParaRPr lang="en-US" baseline="0" dirty="0" smtClean="0"/>
          </a:p>
          <a:p>
            <a:r>
              <a:rPr lang="en-US" baseline="0" dirty="0" smtClean="0"/>
              <a:t>BUT we need to </a:t>
            </a:r>
            <a:r>
              <a:rPr lang="en-US" b="1" baseline="0" dirty="0" smtClean="0"/>
              <a:t>create, innovate and implement more comprehensive pathways </a:t>
            </a:r>
            <a:r>
              <a:rPr lang="en-US" baseline="0" dirty="0" smtClean="0"/>
              <a:t>– pathways that ensure a minimal loss of credit – so that our teachers can advance degrees and gain specific skills needed.  You will be hearing throughout the Forum about the innovative work underway at many of our institutions via the Early Childhood Teacher Preparation Innovative grants – many of you in this room are working on creative solutions now.</a:t>
            </a:r>
          </a:p>
          <a:p>
            <a:endParaRPr lang="en-US" baseline="0" dirty="0" smtClean="0"/>
          </a:p>
          <a:p>
            <a:r>
              <a:rPr lang="en-US" baseline="0" dirty="0" smtClean="0"/>
              <a:t>Stackable credentials….utilizing and fully embedding Gateways benchmarks within courses, achieving ways to measure competencies – these are areas we need to maximize in order to strengthen our workforce and will allow us to move toward this goal of teachers having the specialized knowledge and competencies to work with children birth to age 8.</a:t>
            </a:r>
          </a:p>
          <a:p>
            <a:endParaRPr lang="en-US" baseline="0" dirty="0" smtClean="0"/>
          </a:p>
          <a:p>
            <a:r>
              <a:rPr lang="en-US" baseline="0" dirty="0" smtClean="0"/>
              <a:t>As we consider this report and recommendations, - let’s take a closer look at our workforce!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F76974E-5A89-486C-8E9D-83CE9B6DBE2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0547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5D796-CA92-4708-B195-795A6765168D}" type="slidenum">
              <a:rPr lang="en-US" smtClean="0"/>
              <a:t>2</a:t>
            </a:fld>
            <a:endParaRPr lang="en-US" dirty="0"/>
          </a:p>
        </p:txBody>
      </p:sp>
    </p:spTree>
    <p:extLst>
      <p:ext uri="{BB962C8B-B14F-4D97-AF65-F5344CB8AC3E}">
        <p14:creationId xmlns:p14="http://schemas.microsoft.com/office/powerpoint/2010/main" val="2262634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think about the </a:t>
            </a:r>
            <a:r>
              <a:rPr lang="en-US" b="1" dirty="0" smtClean="0"/>
              <a:t>collective </a:t>
            </a:r>
            <a:r>
              <a:rPr lang="en-US" dirty="0" smtClean="0"/>
              <a:t>workforce</a:t>
            </a:r>
            <a:r>
              <a:rPr lang="en-US" baseline="0" dirty="0" smtClean="0"/>
              <a:t> of professionals serving young children across all settings – questions arise about education levels.  </a:t>
            </a:r>
            <a:r>
              <a:rPr lang="en-US" baseline="0" dirty="0" err="1" smtClean="0"/>
              <a:t>PreK</a:t>
            </a:r>
            <a:r>
              <a:rPr lang="en-US" baseline="0" dirty="0" smtClean="0"/>
              <a:t> and/or Head Start teachers are not the only degree’d teachers working in early learning and development programs.   From Registry data analysis currently (2015) we know that </a:t>
            </a:r>
            <a:r>
              <a:rPr lang="en-US" b="1" baseline="0" dirty="0" smtClean="0"/>
              <a:t>75% of teachers working in licensed settings</a:t>
            </a:r>
            <a:r>
              <a:rPr lang="en-US" baseline="0" dirty="0" smtClean="0"/>
              <a:t> – which includes child care and most Head Start programs – have a college degree. </a:t>
            </a:r>
          </a:p>
          <a:p>
            <a:r>
              <a:rPr lang="en-US" sz="2000" baseline="0" dirty="0" smtClean="0"/>
              <a:t>	</a:t>
            </a:r>
          </a:p>
          <a:p>
            <a:r>
              <a:rPr lang="en-US" sz="1200" baseline="0" dirty="0" smtClean="0"/>
              <a:t>The actual amount of ECE/ECE related coursework is important.  It’s not just about the degree – but about how </a:t>
            </a:r>
            <a:r>
              <a:rPr lang="en-US" sz="1200" baseline="0" dirty="0" err="1" smtClean="0"/>
              <a:t>mucht</a:t>
            </a:r>
            <a:r>
              <a:rPr lang="en-US" sz="1200" baseline="0" dirty="0" smtClean="0"/>
              <a:t> content is Early childhood focused!  From a Registry analysis of official transcripts, we know that:</a:t>
            </a:r>
          </a:p>
          <a:p>
            <a:r>
              <a:rPr lang="en-US" sz="1200" baseline="0" dirty="0" smtClean="0"/>
              <a:t>	</a:t>
            </a:r>
            <a:r>
              <a:rPr lang="en-US" sz="1200" dirty="0" smtClean="0"/>
              <a:t>For Teachers with a BA Degree – the </a:t>
            </a:r>
            <a:r>
              <a:rPr lang="en-US" sz="1200" i="1" dirty="0" smtClean="0"/>
              <a:t>average</a:t>
            </a:r>
            <a:r>
              <a:rPr lang="en-US" sz="1200" dirty="0" smtClean="0"/>
              <a:t> amount of ECE and ECE related coursework is in excess</a:t>
            </a:r>
            <a:r>
              <a:rPr lang="en-US" sz="1200" baseline="0" dirty="0" smtClean="0"/>
              <a:t> of </a:t>
            </a:r>
            <a:r>
              <a:rPr lang="en-US" sz="1200" dirty="0" smtClean="0"/>
              <a:t>~45 semester hours</a:t>
            </a:r>
          </a:p>
          <a:p>
            <a:pPr lvl="2"/>
            <a:r>
              <a:rPr lang="en-US" sz="1200" dirty="0" smtClean="0"/>
              <a:t>For Teachers with an Associate Degree – the </a:t>
            </a:r>
            <a:r>
              <a:rPr lang="en-US" sz="1200" i="1" dirty="0" smtClean="0"/>
              <a:t>average </a:t>
            </a:r>
            <a:r>
              <a:rPr lang="en-US" sz="1200" dirty="0" smtClean="0"/>
              <a:t>amount of ECE and ECE related coursework is ~35 semester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Reference Info-Graphic in folder</a:t>
            </a:r>
          </a:p>
          <a:p>
            <a:endParaRPr lang="en-US" baseline="0" dirty="0" smtClean="0"/>
          </a:p>
          <a:p>
            <a:r>
              <a:rPr lang="en-US" baseline="0" dirty="0" smtClean="0"/>
              <a:t>We also know that our Infant Toddler Teachers have lower education levels than those teaching in preschool classrooms.  This is a concern with what we know about children’s early learning and development.</a:t>
            </a:r>
          </a:p>
        </p:txBody>
      </p:sp>
      <p:sp>
        <p:nvSpPr>
          <p:cNvPr id="4" name="Slide Number Placeholder 3"/>
          <p:cNvSpPr>
            <a:spLocks noGrp="1"/>
          </p:cNvSpPr>
          <p:nvPr>
            <p:ph type="sldNum" sz="quarter" idx="10"/>
          </p:nvPr>
        </p:nvSpPr>
        <p:spPr/>
        <p:txBody>
          <a:bodyPr/>
          <a:lstStyle/>
          <a:p>
            <a:fld id="{5905D796-CA92-4708-B195-795A6765168D}" type="slidenum">
              <a:rPr lang="en-US" smtClean="0"/>
              <a:t>20</a:t>
            </a:fld>
            <a:endParaRPr lang="en-US" dirty="0"/>
          </a:p>
        </p:txBody>
      </p:sp>
    </p:spTree>
    <p:extLst>
      <p:ext uri="{BB962C8B-B14F-4D97-AF65-F5344CB8AC3E}">
        <p14:creationId xmlns:p14="http://schemas.microsoft.com/office/powerpoint/2010/main" val="911831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pull the data apart and just look at licensed Center Teacher ASSISTANT education – here’s what the breakdown looks like. Around</a:t>
            </a:r>
            <a:r>
              <a:rPr lang="en-US" baseline="0" dirty="0" smtClean="0"/>
              <a:t> 32% of teacher assistants have degrees – compared to 75% of teachers.</a:t>
            </a:r>
            <a:r>
              <a:rPr lang="en-US" dirty="0" smtClean="0"/>
              <a:t> have an opportunity to move 25% of our teachers working in licensed centers/programs toward degrees!  And another 25%</a:t>
            </a:r>
            <a:r>
              <a:rPr lang="en-US" baseline="0" dirty="0" smtClean="0"/>
              <a:t> can build from their Associate Degree toward their Bachelor’s degree.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905D796-CA92-4708-B195-795A676516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64321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2,000 of our 65,000 workforce</a:t>
            </a:r>
            <a:r>
              <a:rPr lang="en-US" baseline="0" dirty="0" smtClean="0"/>
              <a:t> indicates they have “some college”.  </a:t>
            </a:r>
            <a:r>
              <a:rPr lang="en-US" dirty="0" smtClean="0"/>
              <a:t>The</a:t>
            </a:r>
            <a:r>
              <a:rPr lang="en-US" baseline="0" dirty="0" smtClean="0"/>
              <a:t> partnership with Higher Education institutions is critical as we work to help practitioners move toward degrees and credentials.  “Some college” can translate into degrees with increased focus and attention on articulation, reverse transfer, timely advisement, utilization of Gateways Scholarship program, and other pathways that you as faculty can help inform.</a:t>
            </a:r>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22</a:t>
            </a:fld>
            <a:endParaRPr lang="en-US" dirty="0"/>
          </a:p>
        </p:txBody>
      </p:sp>
    </p:spTree>
    <p:extLst>
      <p:ext uri="{BB962C8B-B14F-4D97-AF65-F5344CB8AC3E}">
        <p14:creationId xmlns:p14="http://schemas.microsoft.com/office/powerpoint/2010/main" val="1593997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  We talk about the need</a:t>
            </a:r>
            <a:r>
              <a:rPr lang="en-US" baseline="0" dirty="0" smtClean="0"/>
              <a:t> for greater diversity in our workforce, and we might have one potential solution at our fingertips:  can we work directly with our more diverse teacher assistants – or our family child care providers - who have already chosen this career pathway- and help them attain degrees and credentials?</a:t>
            </a:r>
          </a:p>
          <a:p>
            <a:endParaRPr lang="en-US" baseline="0" dirty="0" smtClean="0"/>
          </a:p>
          <a:p>
            <a:r>
              <a:rPr lang="en-US" baseline="0" dirty="0" smtClean="0"/>
              <a:t>These are areas where research may help us understand where we go next.  This room is full of research experts – the questions are everywhere:  how can we engage a more diverse audience of teachers here in Illinois?  What is the BEST way to move forward </a:t>
            </a:r>
            <a:r>
              <a:rPr lang="en-US" baseline="0" dirty="0" err="1" smtClean="0"/>
              <a:t>toincrease</a:t>
            </a:r>
            <a:r>
              <a:rPr lang="en-US" baseline="0" dirty="0" smtClean="0"/>
              <a:t> knowledge, skills sets, credentials and degrees for our early childhood workforce?</a:t>
            </a:r>
          </a:p>
          <a:p>
            <a:endParaRPr lang="en-US" baseline="0" dirty="0" smtClean="0"/>
          </a:p>
          <a:p>
            <a:r>
              <a:rPr lang="en-US" baseline="0" dirty="0" smtClean="0"/>
              <a:t>In times of change – there is also MUCH OPPORTUNITY!</a:t>
            </a:r>
          </a:p>
          <a:p>
            <a:endParaRPr lang="en-US" baseline="0" dirty="0" smtClean="0"/>
          </a:p>
        </p:txBody>
      </p:sp>
      <p:sp>
        <p:nvSpPr>
          <p:cNvPr id="4" name="Slide Number Placeholder 3"/>
          <p:cNvSpPr>
            <a:spLocks noGrp="1"/>
          </p:cNvSpPr>
          <p:nvPr>
            <p:ph type="sldNum" sz="quarter" idx="10"/>
          </p:nvPr>
        </p:nvSpPr>
        <p:spPr/>
        <p:txBody>
          <a:bodyPr/>
          <a:lstStyle/>
          <a:p>
            <a:fld id="{5905D796-CA92-4708-B195-795A676516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64321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905D796-CA92-4708-B195-795A6765168D}" type="slidenum">
              <a:rPr lang="en-US" smtClean="0"/>
              <a:t>24</a:t>
            </a:fld>
            <a:endParaRPr lang="en-US" dirty="0"/>
          </a:p>
        </p:txBody>
      </p:sp>
    </p:spTree>
    <p:extLst>
      <p:ext uri="{BB962C8B-B14F-4D97-AF65-F5344CB8AC3E}">
        <p14:creationId xmlns:p14="http://schemas.microsoft.com/office/powerpoint/2010/main" val="2169983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INTRODUCT </a:t>
            </a:r>
            <a:r>
              <a:rPr lang="en-US" b="1" dirty="0" smtClean="0"/>
              <a:t>STEPHANIE BERNOTEIT </a:t>
            </a:r>
            <a:r>
              <a:rPr lang="en-US" dirty="0" smtClean="0"/>
              <a:t>– Stephanie is the </a:t>
            </a:r>
            <a:r>
              <a:rPr lang="en-US" b="1" dirty="0" smtClean="0"/>
              <a:t>Associate Director for Academic Affairs at the Illinois Board of Higher Education</a:t>
            </a:r>
          </a:p>
          <a:p>
            <a:endParaRPr lang="en-US" dirty="0" smtClean="0"/>
          </a:p>
          <a:p>
            <a:r>
              <a:rPr lang="en-US" dirty="0" smtClean="0"/>
              <a:t>Stephanie will be </a:t>
            </a:r>
            <a:r>
              <a:rPr lang="en-US" smtClean="0"/>
              <a:t>the facilitator </a:t>
            </a:r>
            <a:r>
              <a:rPr lang="en-US" dirty="0" smtClean="0"/>
              <a:t>for our State Panel this afternoon.</a:t>
            </a:r>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25</a:t>
            </a:fld>
            <a:endParaRPr lang="en-US" dirty="0"/>
          </a:p>
        </p:txBody>
      </p:sp>
    </p:spTree>
    <p:extLst>
      <p:ext uri="{BB962C8B-B14F-4D97-AF65-F5344CB8AC3E}">
        <p14:creationId xmlns:p14="http://schemas.microsoft.com/office/powerpoint/2010/main" val="158163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Funders</a:t>
            </a:r>
          </a:p>
          <a:p>
            <a:r>
              <a:rPr lang="en-US" dirty="0" smtClean="0"/>
              <a:t>Governor’s Office of Early Childhood Development, Illinois</a:t>
            </a:r>
            <a:r>
              <a:rPr lang="en-US" baseline="0" dirty="0" smtClean="0"/>
              <a:t> Department of Human Services, </a:t>
            </a:r>
            <a:r>
              <a:rPr lang="en-US" dirty="0" smtClean="0"/>
              <a:t>Robert R. McCormick Foundation, Illinois Head Start Association</a:t>
            </a:r>
          </a:p>
          <a:p>
            <a:endParaRPr lang="en-US" dirty="0" smtClean="0"/>
          </a:p>
          <a:p>
            <a:r>
              <a:rPr lang="en-US" b="1" u="sng" dirty="0" smtClean="0"/>
              <a:t>Planning Committee</a:t>
            </a:r>
          </a:p>
          <a:p>
            <a:r>
              <a:rPr lang="en-US" dirty="0" smtClean="0"/>
              <a:t>Faculty</a:t>
            </a:r>
            <a:r>
              <a:rPr lang="en-US" baseline="0" dirty="0" smtClean="0"/>
              <a:t> from around the state, representatives from the </a:t>
            </a:r>
            <a:r>
              <a:rPr lang="en-US" dirty="0" smtClean="0"/>
              <a:t>Illinois Board of Higher Education, Illinois State Board of Education,  </a:t>
            </a:r>
            <a:r>
              <a:rPr lang="en-US" dirty="0" smtClean="0">
                <a:solidFill>
                  <a:srgbClr val="993720"/>
                </a:solidFill>
              </a:rPr>
              <a:t>Illinois Community College Board, INCCRRA, Governor’s Office of Early Childhood Development and the </a:t>
            </a:r>
            <a:r>
              <a:rPr lang="en-US" dirty="0" smtClean="0"/>
              <a:t>Early Childhood Center of Professional Development, </a:t>
            </a:r>
          </a:p>
          <a:p>
            <a:endParaRPr lang="en-US" dirty="0" smtClean="0"/>
          </a:p>
          <a:p>
            <a:r>
              <a:rPr lang="en-US" dirty="0" smtClean="0"/>
              <a:t>Would the</a:t>
            </a:r>
            <a:r>
              <a:rPr lang="en-US" baseline="0" dirty="0" smtClean="0"/>
              <a:t> planning committee please stand?</a:t>
            </a:r>
            <a:endParaRPr lang="en-US" dirty="0" smtClean="0"/>
          </a:p>
          <a:p>
            <a:r>
              <a:rPr lang="en-US" dirty="0" smtClean="0"/>
              <a:t>Brian Michalski, Cathy Main, Christy Chadwick, Elizabeth Sherwood, Joyce Weiner, Karen McCarthy, Lauri Frichtl, Pat Chamberlain, Robin Young,  Sara Sebert, Stephanie </a:t>
            </a:r>
            <a:r>
              <a:rPr lang="en-US" dirty="0" err="1" smtClean="0"/>
              <a:t>Bernoteit</a:t>
            </a:r>
            <a:r>
              <a:rPr lang="en-US" dirty="0" smtClean="0"/>
              <a:t>,</a:t>
            </a:r>
            <a:r>
              <a:rPr lang="en-US" baseline="0" dirty="0" smtClean="0"/>
              <a:t> Nora Harrison and Sue Deason</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F76974E-5A89-486C-8E9D-83CE9B6DBE2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8714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ALL OF YOU for partnering with us – and for dedicating the time to be here today.</a:t>
            </a:r>
            <a:endParaRPr lang="en-US" dirty="0" smtClean="0"/>
          </a:p>
          <a:p>
            <a:endParaRPr lang="en-US" dirty="0" smtClean="0"/>
          </a:p>
          <a:p>
            <a:r>
              <a:rPr lang="en-US" dirty="0" smtClean="0"/>
              <a:t>Would</a:t>
            </a:r>
            <a:r>
              <a:rPr lang="en-US" baseline="0" dirty="0" smtClean="0"/>
              <a:t> like</a:t>
            </a:r>
            <a:r>
              <a:rPr lang="en-US" dirty="0" smtClean="0"/>
              <a:t> to recognize this is our </a:t>
            </a:r>
            <a:r>
              <a:rPr lang="en-US" b="1" dirty="0" smtClean="0"/>
              <a:t>10</a:t>
            </a:r>
            <a:r>
              <a:rPr lang="en-US" b="1" baseline="30000" dirty="0" smtClean="0"/>
              <a:t>th</a:t>
            </a:r>
            <a:r>
              <a:rPr lang="en-US" b="1" dirty="0" smtClean="0"/>
              <a:t> Gateways to Opportunity Forum!  Celebrate!  It was very innovative when the concept originated</a:t>
            </a:r>
            <a:r>
              <a:rPr lang="en-US" b="1" baseline="0" dirty="0" smtClean="0"/>
              <a:t> at PDAC – the Professional Development Advisory Council – to convene the first Gateways to Opportunity Faculty Forum.</a:t>
            </a:r>
            <a:r>
              <a:rPr lang="en-US" b="0" baseline="0" dirty="0" smtClean="0"/>
              <a:t>  The Gateways Forums </a:t>
            </a:r>
            <a:r>
              <a:rPr lang="en-US" b="0" baseline="0" dirty="0" err="1" smtClean="0"/>
              <a:t>provice</a:t>
            </a:r>
            <a:r>
              <a:rPr lang="en-US" b="0" baseline="0" dirty="0" smtClean="0"/>
              <a:t> faculty with an opportunity to come together to discuss research, network and hear from state experts.  It has grown every year!</a:t>
            </a:r>
            <a:endParaRPr lang="en-US" baseline="0" dirty="0" smtClean="0"/>
          </a:p>
          <a:p>
            <a:endParaRPr lang="en-US" baseline="0" dirty="0" smtClean="0"/>
          </a:p>
          <a:p>
            <a:r>
              <a:rPr lang="en-US" baseline="0" dirty="0" smtClean="0"/>
              <a:t>Our 10</a:t>
            </a:r>
            <a:r>
              <a:rPr lang="en-US" baseline="30000" dirty="0" smtClean="0"/>
              <a:t>th</a:t>
            </a:r>
            <a:r>
              <a:rPr lang="en-US" baseline="0" dirty="0" smtClean="0"/>
              <a:t> Gateways Forum today will provide opportunities for networking with colleagues, innovative sharing of new models for teacher preparation program design (and redesign!), and will provide research based current professional development workshops.  You will also hear about key initiatives from a State Panel of experts – and be able to ask questions and have discussions that will help shape your programs.  </a:t>
            </a:r>
          </a:p>
          <a:p>
            <a:endParaRPr lang="en-US" b="1" baseline="0" dirty="0" smtClean="0"/>
          </a:p>
          <a:p>
            <a:r>
              <a:rPr lang="en-US" b="1" baseline="0" dirty="0" smtClean="0"/>
              <a:t>Housekeeping details!</a:t>
            </a:r>
          </a:p>
          <a:p>
            <a:r>
              <a:rPr lang="en-US" dirty="0" smtClean="0"/>
              <a:t>In your folders you will have a conference agenda with the schedule for both days as well as an overview of the roundtables on day two. We’ve also provided descriptions of breakout sessions offered tomorrow, and biographies of key speakers for both days. </a:t>
            </a:r>
          </a:p>
          <a:p>
            <a:endParaRPr lang="en-US" dirty="0" smtClean="0"/>
          </a:p>
          <a:p>
            <a:r>
              <a:rPr lang="en-US" dirty="0" smtClean="0"/>
              <a:t>When you checked in you should have received a </a:t>
            </a:r>
            <a:r>
              <a:rPr lang="en-US" b="1" dirty="0" smtClean="0"/>
              <a:t>red jump drive</a:t>
            </a:r>
            <a:r>
              <a:rPr lang="en-US" dirty="0" smtClean="0"/>
              <a:t>. This contains </a:t>
            </a:r>
            <a:r>
              <a:rPr lang="en-US" dirty="0" err="1" smtClean="0"/>
              <a:t>PowerPoints</a:t>
            </a:r>
            <a:r>
              <a:rPr lang="en-US" dirty="0" smtClean="0"/>
              <a:t> from the state panel presentations, tomorrow’s breakout sessions, and links to websites - including information about the HERO website – which you will hear more about this evening!.  </a:t>
            </a:r>
          </a:p>
          <a:p>
            <a:endParaRPr lang="en-US" dirty="0" smtClean="0"/>
          </a:p>
          <a:p>
            <a:r>
              <a:rPr lang="en-US" dirty="0" smtClean="0"/>
              <a:t>We are using an </a:t>
            </a:r>
            <a:r>
              <a:rPr lang="en-US" b="1" dirty="0" smtClean="0"/>
              <a:t>electronic evaluations </a:t>
            </a:r>
            <a:r>
              <a:rPr lang="en-US" dirty="0" smtClean="0"/>
              <a:t>- You will receive an e-mail after the conference with a link to the evaluation. We appreciate your feedback</a:t>
            </a:r>
            <a:r>
              <a:rPr lang="en-US" baseline="0" dirty="0" smtClean="0"/>
              <a:t> and responses as this will give us feedback as to how we can best meet your needs, inform potential follow-up webinars– and lay a foundation for next year’s Forum agenda.</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 reminder -</a:t>
            </a:r>
            <a:r>
              <a:rPr lang="en-US" baseline="0" dirty="0" smtClean="0"/>
              <a:t>you have a Conference Information Form in your folder that can be used to track the workshops you attend.  P</a:t>
            </a:r>
            <a:r>
              <a:rPr lang="en-US" dirty="0" smtClean="0"/>
              <a:t>ease</a:t>
            </a:r>
            <a:r>
              <a:rPr lang="en-US" baseline="0" dirty="0" smtClean="0"/>
              <a:t> see a member of the Gateways team if you have any questions about this process – which was reviewed when you checked in today at registration!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 – we have many projects in development at INCCRRA – which implements Gateways to Opportunity.   Would the INCCRRA team please stand </a:t>
            </a:r>
            <a:r>
              <a:rPr lang="en-US" b="1" baseline="0" dirty="0" smtClean="0"/>
              <a:t>up?  </a:t>
            </a:r>
            <a:r>
              <a:rPr lang="en-US" b="0" baseline="0" dirty="0" smtClean="0"/>
              <a:t>If you would like more information about: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Family Child Care Credential </a:t>
            </a:r>
            <a:r>
              <a:rPr lang="en-US" baseline="0" dirty="0" smtClean="0"/>
              <a:t>– now being piloted around the state with 6 higher education institutions – please see </a:t>
            </a:r>
            <a:r>
              <a:rPr lang="en-US" b="1" baseline="0" dirty="0" smtClean="0"/>
              <a:t>Tami O-Daniel.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a:t>
            </a:r>
            <a:r>
              <a:rPr lang="en-US" b="1" baseline="0" dirty="0" smtClean="0"/>
              <a:t>Family Specialist Credential pilot </a:t>
            </a:r>
            <a:r>
              <a:rPr lang="en-US" baseline="0" dirty="0" smtClean="0"/>
              <a:t>– also underway statewide partnership with 5 colleges and universities – see </a:t>
            </a:r>
            <a:r>
              <a:rPr lang="en-US" b="1" baseline="0" dirty="0" smtClean="0"/>
              <a:t>Stephanie Hellmer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are opening the pilot for a </a:t>
            </a:r>
            <a:r>
              <a:rPr lang="en-US" b="1" baseline="0" dirty="0" smtClean="0"/>
              <a:t>Technical Assistance Credential </a:t>
            </a:r>
            <a:r>
              <a:rPr lang="en-US" baseline="0" dirty="0" smtClean="0"/>
              <a:t>– for those who provide relationship based professional development such as coaches, mentors and various quality and other specialists around the state!  Please see </a:t>
            </a:r>
            <a:r>
              <a:rPr lang="en-US" b="1" baseline="0" dirty="0" smtClean="0"/>
              <a:t>Tricia Desmond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Most of you know Andrew Hand – Andy </a:t>
            </a:r>
            <a:r>
              <a:rPr lang="en-US" baseline="0" dirty="0" smtClean="0"/>
              <a:t>provides technical assistance to faculty wishing to become entitled, coordinates the entitlement renewal process as well as the </a:t>
            </a:r>
            <a:r>
              <a:rPr lang="en-US" b="1" baseline="0" dirty="0" smtClean="0"/>
              <a:t>faculty that comprise the Gateways Credential Entitled Review Group that </a:t>
            </a:r>
            <a:r>
              <a:rPr lang="en-US" b="0" baseline="0" dirty="0" smtClean="0"/>
              <a:t>makes</a:t>
            </a:r>
            <a:r>
              <a:rPr lang="en-US" baseline="0" dirty="0" smtClean="0"/>
              <a:t> decision about awarding entitlement status to institutions that have applied to become Gateways Credential entitled!  (Jenny Kemp from Erikson chairs that group – if you are interested in a committee – talk with 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Nora Harrison </a:t>
            </a:r>
            <a:r>
              <a:rPr lang="en-US" baseline="0" dirty="0" smtClean="0"/>
              <a:t>– Nora works directly with you as faculty on behalf of the students that have applied for entitled credentials – and as you all know, she undertook the major part of organizing all the details required for today’s Forum.  BIG thank you to Nora and the INCCRRA team!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Go-to staff Andrew Hand, and Nora Harrison (Tricia will be at the technology table and Tami will be at the registration table)</a:t>
            </a:r>
            <a:endParaRPr lang="en-US" b="1" dirty="0" smtClean="0"/>
          </a:p>
        </p:txBody>
      </p:sp>
      <p:sp>
        <p:nvSpPr>
          <p:cNvPr id="4" name="Slide Number Placeholder 3"/>
          <p:cNvSpPr>
            <a:spLocks noGrp="1"/>
          </p:cNvSpPr>
          <p:nvPr>
            <p:ph type="sldNum" sz="quarter" idx="10"/>
          </p:nvPr>
        </p:nvSpPr>
        <p:spPr/>
        <p:txBody>
          <a:bodyPr/>
          <a:lstStyle/>
          <a:p>
            <a:fld id="{5905D796-CA92-4708-B195-795A6765168D}" type="slidenum">
              <a:rPr lang="en-US" smtClean="0"/>
              <a:t>4</a:t>
            </a:fld>
            <a:endParaRPr lang="en-US" dirty="0"/>
          </a:p>
        </p:txBody>
      </p:sp>
    </p:spTree>
    <p:extLst>
      <p:ext uri="{BB962C8B-B14F-4D97-AF65-F5344CB8AC3E}">
        <p14:creationId xmlns:p14="http://schemas.microsoft.com/office/powerpoint/2010/main" val="21268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begin today -   everyone in this room knows how hard </a:t>
            </a:r>
            <a:r>
              <a:rPr lang="en-US" dirty="0" smtClean="0"/>
              <a:t>we are working here in Illinois to increase the quality of early childhood  programs and services.  Our Governor’s Office of Early Childhood Development has successfully gained multiple early childhood focused federal grants, as</a:t>
            </a:r>
            <a:r>
              <a:rPr lang="en-US" baseline="0" dirty="0" smtClean="0"/>
              <a:t> BOTH federal and</a:t>
            </a:r>
            <a:r>
              <a:rPr lang="en-US" dirty="0" smtClean="0"/>
              <a:t> state resources</a:t>
            </a:r>
            <a:r>
              <a:rPr lang="en-US" baseline="0" dirty="0" smtClean="0"/>
              <a:t> are being directed to early childhood.  We want to ensure that children/families – especially high-risk children and families - have access to the very best, high quality early learning and development services and programs.  Alignment and integration across our many programs serving children and families is increasing across child care, Preschool for All, Prevention Initiative, and Head Start/Early Head Start programs and settings.</a:t>
            </a:r>
          </a:p>
          <a:p>
            <a:endParaRPr lang="en-US" baseline="0" dirty="0" smtClean="0"/>
          </a:p>
          <a:p>
            <a:r>
              <a:rPr lang="en-US" b="1" baseline="0" dirty="0" smtClean="0">
                <a:solidFill>
                  <a:schemeClr val="tx1"/>
                </a:solidFill>
              </a:rPr>
              <a:t>To strengthen quality – we know that workforce – or teacher preparation -  is  the KEY.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F76974E-5A89-486C-8E9D-83CE9B6DBE2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8714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Illinois is fortunate to have strong teacher preparation programs for early childhood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Higher education institutions are the critical</a:t>
            </a:r>
            <a:r>
              <a:rPr lang="en-US" baseline="0" dirty="0" smtClean="0"/>
              <a:t> factor in providing the coursework needed for the early childhood current and future workforce attain the education and training needed to acquire licensure or credentials.  We have approximately 80 institutions of higher education that have early childhood programs….of that group: 76% have embedded Gateways Credential requirements (benchmarks and content) within their programs.  </a:t>
            </a:r>
          </a:p>
          <a:p>
            <a:endParaRPr lang="en-US" b="1" baseline="0" dirty="0" smtClean="0"/>
          </a:p>
          <a:p>
            <a:r>
              <a:rPr lang="en-US" b="1" baseline="0" dirty="0" smtClean="0"/>
              <a:t>This means that students, and working professionals who return to school and attend these schools, are completing what is required to attain a Gateways credential.  The Gateways Credentials are a balanced model for teacher preparation  - designed by faculty and tested across a multi-year process – to ensure inclusion of the abroad range of knowledge and skill sets required to support a “whole child and family perspective”.</a:t>
            </a:r>
            <a:endParaRPr lang="en-US" b="1"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F76974E-5A89-486C-8E9D-83CE9B6DBE2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4708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just the last five years, the number of Illinois Higher Education Institutions who have aligned their coursework voluntarily with one or more Gateways Credential requirements has doubled!  From 31 schools in 2010 to 62 currently.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at your name badge!  If you have a tag indicating you are a Gateways Entitled school – please stand!</a:t>
            </a:r>
          </a:p>
          <a:p>
            <a:endParaRPr lang="en-US" baseline="0" dirty="0" smtClean="0"/>
          </a:p>
        </p:txBody>
      </p:sp>
      <p:sp>
        <p:nvSpPr>
          <p:cNvPr id="4" name="Slide Number Placeholder 3"/>
          <p:cNvSpPr>
            <a:spLocks noGrp="1"/>
          </p:cNvSpPr>
          <p:nvPr>
            <p:ph type="sldNum" sz="quarter" idx="10"/>
          </p:nvPr>
        </p:nvSpPr>
        <p:spPr/>
        <p:txBody>
          <a:bodyPr/>
          <a:lstStyle/>
          <a:p>
            <a:fld id="{BF76974E-5A89-486C-8E9D-83CE9B6DBE2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8714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phenomenal increase in awarded credentials!  Note:  the first approximately</a:t>
            </a:r>
            <a:r>
              <a:rPr lang="en-US" baseline="0" dirty="0" smtClean="0"/>
              <a:t> 1,000 credentials took almost a decade – 9 years – to reach.  Then in just two years – FY10 and FY 11, in excess of 800 credentials were awarded – almost equally the previous decade  Credentials came close to  doubling in FY 12 and FY13 – and there was a HUGE upswing in FY14 .  Look where we are today only 9 months into FY15!   </a:t>
            </a:r>
          </a:p>
          <a:p>
            <a:endParaRPr lang="en-US" baseline="0" dirty="0" smtClean="0"/>
          </a:p>
          <a:p>
            <a:r>
              <a:rPr lang="en-US" baseline="0" dirty="0" smtClean="0"/>
              <a:t>ALL OF THESE CREDENTIALS required college coursework!  KUDOS to all of you for the courses you taught that enabled us to get where we are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8</a:t>
            </a:fld>
            <a:endParaRPr lang="en-US" dirty="0"/>
          </a:p>
        </p:txBody>
      </p:sp>
    </p:spTree>
    <p:extLst>
      <p:ext uri="{BB962C8B-B14F-4D97-AF65-F5344CB8AC3E}">
        <p14:creationId xmlns:p14="http://schemas.microsoft.com/office/powerpoint/2010/main" val="226263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 number of credential applications!  This shows the high level of interest in the field – AND reflects the impact the inclusion of Gateways Credentials within </a:t>
            </a:r>
            <a:r>
              <a:rPr lang="en-US" baseline="0" dirty="0" err="1" smtClean="0"/>
              <a:t>ExceleRate</a:t>
            </a:r>
            <a:r>
              <a:rPr lang="en-US" baseline="0" dirty="0" smtClean="0"/>
              <a:t> Illinois has had.  In just the last 9 months of FY15 – almost as many credential applications have been received </a:t>
            </a:r>
            <a:r>
              <a:rPr lang="en-US" b="1" baseline="0" dirty="0" smtClean="0"/>
              <a:t>as since credential inception – back in 2001! </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05D796-CA92-4708-B195-795A6765168D}" type="slidenum">
              <a:rPr lang="en-US" smtClean="0"/>
              <a:t>9</a:t>
            </a:fld>
            <a:endParaRPr lang="en-US" dirty="0"/>
          </a:p>
        </p:txBody>
      </p:sp>
    </p:spTree>
    <p:extLst>
      <p:ext uri="{BB962C8B-B14F-4D97-AF65-F5344CB8AC3E}">
        <p14:creationId xmlns:p14="http://schemas.microsoft.com/office/powerpoint/2010/main" val="226263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799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955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78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02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257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4372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430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402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6668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852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146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4594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0918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86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9012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868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8174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2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496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923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2733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9469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568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8936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888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787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282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40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5752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127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7904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4826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9901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8773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2430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4201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040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55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22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722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96858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683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905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737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2A893-369F-C047-9110-B84546C06D79}" type="datetimeFigureOut">
              <a:rPr lang="en-US" smtClean="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74792E-F483-8D4A-BD27-A962D2800C0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A893-369F-C047-9110-B84546C06D79}" type="datetimeFigureOut">
              <a:rPr lang="en-US" smtClean="0"/>
              <a:t>4/22/2015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4792E-F483-8D4A-BD27-A962D2800C0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7396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96266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7223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A893-369F-C047-9110-B84546C06D79}" type="datetimeFigureOut">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4792E-F483-8D4A-BD27-A962D280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94171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nharrison\AppData\Local\Microsoft\Windows\Temporary Internet Files\Content.Outlook\07B5DVZH\PD19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30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66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13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375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flipH="1">
            <a:off x="9383696" y="1381000"/>
            <a:ext cx="439445" cy="116455"/>
          </a:xfrm>
        </p:spPr>
        <p:txBody>
          <a:bodyPr>
            <a:normAutofit fontScale="90000"/>
          </a:bodyPr>
          <a:lstStyle/>
          <a:p>
            <a:pPr algn="l"/>
            <a:endParaRPr lang="en-US" sz="3600" b="1" dirty="0">
              <a:solidFill>
                <a:srgbClr val="993720"/>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794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26284" y="1518082"/>
            <a:ext cx="8260516" cy="4822626"/>
          </a:xfrm>
        </p:spPr>
        <p:txBody>
          <a:bodyPr>
            <a:normAutofit fontScale="92500" lnSpcReduction="10000"/>
          </a:bodyPr>
          <a:lstStyle/>
          <a:p>
            <a:pPr marL="0" indent="0" algn="ctr">
              <a:buNone/>
            </a:pPr>
            <a:r>
              <a:rPr lang="en-US" sz="3900" b="1" dirty="0" smtClean="0">
                <a:solidFill>
                  <a:srgbClr val="A64830"/>
                </a:solidFill>
              </a:rPr>
              <a:t>CHANGES to Gateways Credentials</a:t>
            </a:r>
          </a:p>
          <a:p>
            <a:endParaRPr lang="en-US" b="1" dirty="0" smtClean="0"/>
          </a:p>
          <a:p>
            <a:r>
              <a:rPr lang="en-US" b="1" dirty="0" smtClean="0"/>
              <a:t>Education/Training </a:t>
            </a:r>
            <a:r>
              <a:rPr lang="en-US" b="1" dirty="0"/>
              <a:t>and Experience required 	</a:t>
            </a:r>
            <a:r>
              <a:rPr lang="en-US" b="1" dirty="0">
                <a:solidFill>
                  <a:srgbClr val="993720"/>
                </a:solidFill>
              </a:rPr>
              <a:t>	</a:t>
            </a:r>
            <a:r>
              <a:rPr lang="en-US" sz="2800" b="1" dirty="0">
                <a:solidFill>
                  <a:srgbClr val="993720"/>
                </a:solidFill>
              </a:rPr>
              <a:t>Professional Contributions no longer </a:t>
            </a:r>
            <a:r>
              <a:rPr lang="en-US" sz="2800" b="1" dirty="0" smtClean="0">
                <a:solidFill>
                  <a:srgbClr val="993720"/>
                </a:solidFill>
              </a:rPr>
              <a:t>required to attain a Gateways Credential </a:t>
            </a:r>
            <a:r>
              <a:rPr lang="en-US" sz="2800" dirty="0" smtClean="0"/>
              <a:t>- Students complete </a:t>
            </a:r>
            <a:r>
              <a:rPr lang="en-US" sz="2800" dirty="0"/>
              <a:t>the program of coursework that </a:t>
            </a:r>
            <a:r>
              <a:rPr lang="en-US" sz="2800" dirty="0" smtClean="0"/>
              <a:t>was submitted by the IHE to </a:t>
            </a:r>
            <a:r>
              <a:rPr lang="en-US" sz="2800" dirty="0"/>
              <a:t>become entitled </a:t>
            </a:r>
          </a:p>
          <a:p>
            <a:pPr>
              <a:buFont typeface="Arial" panose="020B0604020202020204" pitchFamily="34" charset="0"/>
              <a:buChar char="•"/>
            </a:pPr>
            <a:endParaRPr lang="en-US" sz="1700" b="1" dirty="0"/>
          </a:p>
          <a:p>
            <a:pPr>
              <a:buFont typeface="Arial" panose="020B0604020202020204" pitchFamily="34" charset="0"/>
              <a:buChar char="•"/>
            </a:pPr>
            <a:r>
              <a:rPr lang="en-US" b="1" dirty="0" smtClean="0"/>
              <a:t>Gateways Credentials </a:t>
            </a:r>
            <a:r>
              <a:rPr lang="en-US" b="1" dirty="0"/>
              <a:t>must be renewed by the student every 5 years</a:t>
            </a:r>
          </a:p>
          <a:p>
            <a:pPr marL="457200" lvl="1" indent="0">
              <a:buNone/>
            </a:pPr>
            <a:r>
              <a:rPr lang="en-US" b="1" dirty="0">
                <a:solidFill>
                  <a:srgbClr val="993720"/>
                </a:solidFill>
              </a:rPr>
              <a:t>Professional Contributions </a:t>
            </a:r>
            <a:r>
              <a:rPr lang="en-US" b="1" dirty="0" smtClean="0">
                <a:solidFill>
                  <a:srgbClr val="993720"/>
                </a:solidFill>
              </a:rPr>
              <a:t>ARE required </a:t>
            </a:r>
            <a:r>
              <a:rPr lang="en-US" b="1" dirty="0">
                <a:solidFill>
                  <a:srgbClr val="993720"/>
                </a:solidFill>
              </a:rPr>
              <a:t>for </a:t>
            </a:r>
            <a:r>
              <a:rPr lang="en-US" b="1" dirty="0" smtClean="0">
                <a:solidFill>
                  <a:srgbClr val="993720"/>
                </a:solidFill>
              </a:rPr>
              <a:t>renewal</a:t>
            </a:r>
            <a:endParaRPr lang="en-US" sz="2800" dirty="0" smtClean="0">
              <a:solidFill>
                <a:srgbClr val="993720"/>
              </a:solidFill>
            </a:endParaRPr>
          </a:p>
        </p:txBody>
      </p:sp>
    </p:spTree>
    <p:extLst>
      <p:ext uri="{BB962C8B-B14F-4D97-AF65-F5344CB8AC3E}">
        <p14:creationId xmlns:p14="http://schemas.microsoft.com/office/powerpoint/2010/main" val="1959541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4414" y="428947"/>
            <a:ext cx="6182386" cy="2291010"/>
          </a:xfrm>
        </p:spPr>
        <p:txBody>
          <a:bodyPr>
            <a:normAutofit/>
          </a:bodyPr>
          <a:lstStyle/>
          <a:p>
            <a:pPr algn="l"/>
            <a:r>
              <a:rPr lang="en-US" sz="3600" b="1" dirty="0" smtClean="0">
                <a:solidFill>
                  <a:srgbClr val="993720"/>
                </a:solidFill>
              </a:rPr>
              <a:t>What do we know about the early childhood workforce – teachers specifically?</a:t>
            </a:r>
            <a:r>
              <a:rPr lang="en-US" sz="3600" b="1" dirty="0">
                <a:solidFill>
                  <a:srgbClr val="993720"/>
                </a:solidFill>
              </a:rPr>
              <a:t/>
            </a:r>
            <a:br>
              <a:rPr lang="en-US" sz="3600" b="1" dirty="0">
                <a:solidFill>
                  <a:srgbClr val="993720"/>
                </a:solidFill>
              </a:rPr>
            </a:br>
            <a:endParaRPr lang="en-US" sz="3600" b="1" dirty="0">
              <a:solidFill>
                <a:srgbClr val="993720"/>
              </a:solidFill>
            </a:endParaRPr>
          </a:p>
        </p:txBody>
      </p:sp>
      <p:sp>
        <p:nvSpPr>
          <p:cNvPr id="3" name="Content Placeholder 2"/>
          <p:cNvSpPr>
            <a:spLocks noGrp="1"/>
          </p:cNvSpPr>
          <p:nvPr>
            <p:ph idx="1"/>
          </p:nvPr>
        </p:nvSpPr>
        <p:spPr>
          <a:xfrm>
            <a:off x="2504414" y="2671285"/>
            <a:ext cx="6182385" cy="3508782"/>
          </a:xfrm>
        </p:spPr>
        <p:txBody>
          <a:bodyPr>
            <a:normAutofit/>
          </a:bodyPr>
          <a:lstStyle/>
          <a:p>
            <a:pPr marL="0" indent="0">
              <a:buNone/>
            </a:pPr>
            <a:r>
              <a:rPr lang="en-US" sz="2400" b="1" dirty="0" smtClean="0"/>
              <a:t>Data sources:</a:t>
            </a:r>
            <a:endParaRPr lang="en-US" sz="2400" b="1" dirty="0"/>
          </a:p>
          <a:p>
            <a:r>
              <a:rPr lang="en-US" sz="2400" dirty="0" smtClean="0"/>
              <a:t>Gateways to Opportunity Registry</a:t>
            </a:r>
          </a:p>
          <a:p>
            <a:r>
              <a:rPr lang="en-US" sz="2400" dirty="0" smtClean="0"/>
              <a:t>Illinois Salary &amp; Staffing Survey</a:t>
            </a:r>
            <a:r>
              <a:rPr lang="en-US" sz="2400" dirty="0"/>
              <a:t> </a:t>
            </a:r>
            <a:r>
              <a:rPr lang="en-US" sz="2400" dirty="0" smtClean="0"/>
              <a:t>of Licensed Child Care Facilities (FY 2013)</a:t>
            </a:r>
          </a:p>
          <a:p>
            <a:r>
              <a:rPr lang="en-US" sz="2400" dirty="0" smtClean="0"/>
              <a:t>United States Department of Labor: Bureau of Labor Statistics</a:t>
            </a:r>
          </a:p>
          <a:p>
            <a:r>
              <a:rPr lang="en-US" sz="2400" dirty="0" smtClean="0"/>
              <a:t>Illinois State Board of Education website</a:t>
            </a:r>
          </a:p>
          <a:p>
            <a:endParaRPr lang="en-US" sz="2400" dirty="0"/>
          </a:p>
          <a:p>
            <a:endParaRPr lang="en-US" sz="2400" dirty="0" smtClean="0"/>
          </a:p>
          <a:p>
            <a:endParaRPr lang="en-US" sz="2400" dirty="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4414" y="274637"/>
            <a:ext cx="6182386" cy="1412119"/>
          </a:xfrm>
        </p:spPr>
        <p:txBody>
          <a:bodyPr>
            <a:normAutofit/>
          </a:bodyPr>
          <a:lstStyle/>
          <a:p>
            <a:pPr algn="l"/>
            <a:r>
              <a:rPr lang="en-US" sz="3600" b="1" dirty="0" smtClean="0">
                <a:solidFill>
                  <a:srgbClr val="A64830"/>
                </a:solidFill>
              </a:rPr>
              <a:t>Gateways to Opportunity Registry and ISBE</a:t>
            </a:r>
            <a:endParaRPr lang="en-US" sz="3600" b="1" dirty="0">
              <a:solidFill>
                <a:srgbClr val="A64830"/>
              </a:solidFill>
            </a:endParaRPr>
          </a:p>
        </p:txBody>
      </p:sp>
      <p:sp>
        <p:nvSpPr>
          <p:cNvPr id="3" name="Content Placeholder 2"/>
          <p:cNvSpPr>
            <a:spLocks noGrp="1"/>
          </p:cNvSpPr>
          <p:nvPr>
            <p:ph idx="1"/>
          </p:nvPr>
        </p:nvSpPr>
        <p:spPr>
          <a:xfrm>
            <a:off x="2100907" y="1671420"/>
            <a:ext cx="6824989" cy="4900358"/>
          </a:xfrm>
        </p:spPr>
        <p:txBody>
          <a:bodyPr>
            <a:normAutofit fontScale="92500" lnSpcReduction="10000"/>
          </a:bodyPr>
          <a:lstStyle/>
          <a:p>
            <a:pPr marL="457200" lvl="1" indent="0">
              <a:buNone/>
            </a:pPr>
            <a:r>
              <a:rPr lang="en-US" b="1" dirty="0"/>
              <a:t>Gateways Registry membership required by IDCFS  for staff working in licensed programs</a:t>
            </a:r>
          </a:p>
          <a:p>
            <a:pPr lvl="1">
              <a:buFont typeface="Lucida Grande"/>
              <a:buChar char="–"/>
            </a:pPr>
            <a:r>
              <a:rPr lang="en-US" sz="2400" b="1" dirty="0" smtClean="0"/>
              <a:t>Over 65,000 Gateways Registry members with </a:t>
            </a:r>
            <a:r>
              <a:rPr lang="en-US" sz="2400" b="1" i="1" dirty="0" smtClean="0"/>
              <a:t>current data</a:t>
            </a:r>
          </a:p>
          <a:p>
            <a:pPr lvl="2"/>
            <a:r>
              <a:rPr lang="en-US" sz="2000" dirty="0" smtClean="0"/>
              <a:t>48% are teachers/teacher’s assistants  </a:t>
            </a:r>
            <a:r>
              <a:rPr lang="en-US" sz="2000" b="1" dirty="0" smtClean="0"/>
              <a:t>(31,200</a:t>
            </a:r>
            <a:r>
              <a:rPr lang="en-US" sz="1600" b="1" dirty="0" smtClean="0"/>
              <a:t>)</a:t>
            </a:r>
          </a:p>
          <a:p>
            <a:pPr lvl="3"/>
            <a:r>
              <a:rPr lang="en-US" sz="2100" dirty="0" smtClean="0"/>
              <a:t>44% </a:t>
            </a:r>
            <a:r>
              <a:rPr lang="en-US" sz="2100" dirty="0"/>
              <a:t>self-report as working with infants </a:t>
            </a:r>
            <a:r>
              <a:rPr lang="en-US" sz="2100" dirty="0" smtClean="0"/>
              <a:t/>
            </a:r>
            <a:br>
              <a:rPr lang="en-US" sz="2100" dirty="0" smtClean="0"/>
            </a:br>
            <a:r>
              <a:rPr lang="en-US" sz="2100" dirty="0" smtClean="0"/>
              <a:t>and </a:t>
            </a:r>
            <a:r>
              <a:rPr lang="en-US" sz="2100" dirty="0"/>
              <a:t>toddlers </a:t>
            </a:r>
          </a:p>
          <a:p>
            <a:pPr lvl="2"/>
            <a:r>
              <a:rPr lang="en-US" sz="2000" dirty="0" smtClean="0"/>
              <a:t>9% are Directors/Administrators (</a:t>
            </a:r>
            <a:r>
              <a:rPr lang="en-US" sz="2000" b="1" dirty="0" smtClean="0"/>
              <a:t>5,850</a:t>
            </a:r>
            <a:r>
              <a:rPr lang="en-US" sz="2000" dirty="0" smtClean="0"/>
              <a:t>)</a:t>
            </a:r>
          </a:p>
          <a:p>
            <a:pPr marL="914400" lvl="2" indent="0">
              <a:buNone/>
            </a:pPr>
            <a:endParaRPr lang="en-US" sz="2000" dirty="0" smtClean="0"/>
          </a:p>
          <a:p>
            <a:pPr marL="0" indent="0">
              <a:buNone/>
            </a:pPr>
            <a:r>
              <a:rPr lang="en-US" sz="2800" b="1" dirty="0" smtClean="0"/>
              <a:t>	Illinois State Board of Education Data 	</a:t>
            </a:r>
            <a:r>
              <a:rPr lang="en-US" sz="1900" b="1" dirty="0" smtClean="0"/>
              <a:t>(website)</a:t>
            </a:r>
            <a:endParaRPr lang="en-US" sz="1900" b="1" dirty="0"/>
          </a:p>
          <a:p>
            <a:pPr lvl="1">
              <a:buFont typeface="Lucida Grande"/>
              <a:buChar char="–"/>
            </a:pPr>
            <a:r>
              <a:rPr lang="en-US" sz="2400" b="1" dirty="0" smtClean="0"/>
              <a:t>3,622 Pre-K Teachers   </a:t>
            </a:r>
          </a:p>
          <a:p>
            <a:pPr lvl="2"/>
            <a:r>
              <a:rPr lang="en-US" sz="2000" dirty="0" smtClean="0"/>
              <a:t>1,613 in public school + 2,009</a:t>
            </a:r>
            <a:r>
              <a:rPr lang="en-US" sz="2400" dirty="0" smtClean="0"/>
              <a:t> nonpublic school</a:t>
            </a:r>
            <a:endParaRPr lang="en-US" sz="2400" dirty="0"/>
          </a:p>
        </p:txBody>
      </p:sp>
    </p:spTree>
    <p:extLst>
      <p:ext uri="{BB962C8B-B14F-4D97-AF65-F5344CB8AC3E}">
        <p14:creationId xmlns:p14="http://schemas.microsoft.com/office/powerpoint/2010/main" val="1115954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6283" y="1465019"/>
            <a:ext cx="8260517" cy="879174"/>
          </a:xfrm>
        </p:spPr>
        <p:txBody>
          <a:bodyPr>
            <a:normAutofit/>
          </a:bodyPr>
          <a:lstStyle/>
          <a:p>
            <a:pPr algn="l"/>
            <a:r>
              <a:rPr lang="en-US" sz="3600" b="1" dirty="0" smtClean="0">
                <a:solidFill>
                  <a:srgbClr val="A64830"/>
                </a:solidFill>
              </a:rPr>
              <a:t>Early Childhood Career Growth</a:t>
            </a:r>
            <a:endParaRPr lang="en-US" sz="3600" b="1" dirty="0">
              <a:solidFill>
                <a:srgbClr val="A64830"/>
              </a:solidFill>
            </a:endParaRPr>
          </a:p>
        </p:txBody>
      </p:sp>
      <p:sp>
        <p:nvSpPr>
          <p:cNvPr id="3" name="TextBox 2"/>
          <p:cNvSpPr txBox="1"/>
          <p:nvPr/>
        </p:nvSpPr>
        <p:spPr>
          <a:xfrm>
            <a:off x="3338004" y="3453980"/>
            <a:ext cx="1376038" cy="830997"/>
          </a:xfrm>
          <a:prstGeom prst="rect">
            <a:avLst/>
          </a:prstGeom>
          <a:noFill/>
        </p:spPr>
        <p:txBody>
          <a:bodyPr wrap="square" rtlCol="0">
            <a:spAutoFit/>
          </a:bodyPr>
          <a:lstStyle/>
          <a:p>
            <a:r>
              <a:rPr lang="en-US" sz="4800" b="1" dirty="0" smtClean="0">
                <a:solidFill>
                  <a:srgbClr val="A64830"/>
                </a:solidFill>
              </a:rPr>
              <a:t>14%</a:t>
            </a:r>
            <a:endParaRPr lang="en-US" sz="4800" b="1" dirty="0">
              <a:solidFill>
                <a:srgbClr val="A64830"/>
              </a:solidFill>
            </a:endParaRPr>
          </a:p>
        </p:txBody>
      </p:sp>
      <p:sp>
        <p:nvSpPr>
          <p:cNvPr id="5" name="TextBox 4"/>
          <p:cNvSpPr txBox="1"/>
          <p:nvPr/>
        </p:nvSpPr>
        <p:spPr>
          <a:xfrm>
            <a:off x="4642822" y="3643382"/>
            <a:ext cx="3835153" cy="2308324"/>
          </a:xfrm>
          <a:prstGeom prst="rect">
            <a:avLst/>
          </a:prstGeom>
          <a:noFill/>
        </p:spPr>
        <p:txBody>
          <a:bodyPr wrap="square" rtlCol="0">
            <a:spAutoFit/>
          </a:bodyPr>
          <a:lstStyle/>
          <a:p>
            <a:r>
              <a:rPr lang="en-US" sz="3200" b="1" dirty="0" smtClean="0"/>
              <a:t>Anticipated growth in </a:t>
            </a:r>
            <a:r>
              <a:rPr lang="en-US" sz="3200" b="1" u="sng" dirty="0" smtClean="0"/>
              <a:t>Early Childhood Careers </a:t>
            </a:r>
            <a:r>
              <a:rPr lang="en-US" sz="2800" dirty="0" smtClean="0"/>
              <a:t>– </a:t>
            </a:r>
            <a:r>
              <a:rPr lang="en-US" sz="2400" dirty="0" smtClean="0"/>
              <a:t>January 2014 U.S. Bureau of Labor Statistic Occupational Outlook</a:t>
            </a:r>
            <a:endParaRPr lang="en-US" sz="2400" dirty="0"/>
          </a:p>
        </p:txBody>
      </p:sp>
      <p:sp>
        <p:nvSpPr>
          <p:cNvPr id="2" name="Up Arrow 1"/>
          <p:cNvSpPr/>
          <p:nvPr/>
        </p:nvSpPr>
        <p:spPr>
          <a:xfrm>
            <a:off x="821662" y="2652400"/>
            <a:ext cx="2231474" cy="2909460"/>
          </a:xfrm>
          <a:prstGeom prst="upArrow">
            <a:avLst/>
          </a:prstGeom>
          <a:solidFill>
            <a:srgbClr val="A64830"/>
          </a:solidFill>
          <a:ln w="28575" cmpd="sng">
            <a:solidFill>
              <a:srgbClr val="2540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A64830"/>
                </a:solidFill>
              </a:ln>
              <a:solidFill>
                <a:srgbClr val="A64830"/>
              </a:solidFill>
            </a:endParaRPr>
          </a:p>
        </p:txBody>
      </p:sp>
    </p:spTree>
    <p:extLst>
      <p:ext uri="{BB962C8B-B14F-4D97-AF65-F5344CB8AC3E}">
        <p14:creationId xmlns:p14="http://schemas.microsoft.com/office/powerpoint/2010/main" val="1270703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4414" y="274637"/>
            <a:ext cx="6182386" cy="1412119"/>
          </a:xfrm>
        </p:spPr>
        <p:txBody>
          <a:bodyPr>
            <a:normAutofit fontScale="90000"/>
          </a:bodyPr>
          <a:lstStyle/>
          <a:p>
            <a:pPr algn="l"/>
            <a:r>
              <a:rPr lang="en-US" sz="3600" b="1" dirty="0">
                <a:solidFill>
                  <a:srgbClr val="993720"/>
                </a:solidFill>
              </a:rPr>
              <a:t>Institute of Medicine and National Research Council of the National Academies new Report:</a:t>
            </a:r>
            <a:endParaRPr lang="en-US" sz="3600" b="1" dirty="0">
              <a:solidFill>
                <a:srgbClr val="A64830"/>
              </a:solidFill>
            </a:endParaRPr>
          </a:p>
        </p:txBody>
      </p:sp>
      <p:sp>
        <p:nvSpPr>
          <p:cNvPr id="3" name="Content Placeholder 2"/>
          <p:cNvSpPr>
            <a:spLocks noGrp="1"/>
          </p:cNvSpPr>
          <p:nvPr>
            <p:ph idx="1"/>
          </p:nvPr>
        </p:nvSpPr>
        <p:spPr>
          <a:xfrm>
            <a:off x="2100907" y="1671420"/>
            <a:ext cx="6824989" cy="4900358"/>
          </a:xfrm>
        </p:spPr>
        <p:txBody>
          <a:bodyPr>
            <a:normAutofit/>
          </a:bodyPr>
          <a:lstStyle/>
          <a:p>
            <a:pPr lvl="2">
              <a:buFontTx/>
              <a:buChar char="-"/>
            </a:pPr>
            <a:endParaRPr lang="en-US" b="1" dirty="0" smtClean="0"/>
          </a:p>
          <a:p>
            <a:pPr lvl="2">
              <a:buFontTx/>
              <a:buChar char="-"/>
            </a:pPr>
            <a:r>
              <a:rPr lang="en-US" b="1" dirty="0" smtClean="0"/>
              <a:t>Transforming </a:t>
            </a:r>
            <a:r>
              <a:rPr lang="en-US" b="1" dirty="0"/>
              <a:t>the Workforce for Children Birth Through Age 8: A Unifying Foundation</a:t>
            </a:r>
          </a:p>
          <a:p>
            <a:pPr lvl="2">
              <a:buFontTx/>
              <a:buChar char="-"/>
            </a:pPr>
            <a:endParaRPr lang="en-US" b="1" dirty="0"/>
          </a:p>
          <a:p>
            <a:pPr lvl="2">
              <a:buFontTx/>
              <a:buChar char="-"/>
            </a:pPr>
            <a:r>
              <a:rPr lang="en-US" b="1" dirty="0"/>
              <a:t>Charge: how does the science of children’s health, learning and development inform how the workforce supports children from birth through age </a:t>
            </a:r>
            <a:r>
              <a:rPr lang="en-US" b="1" dirty="0" smtClean="0"/>
              <a:t>8</a:t>
            </a:r>
            <a:endParaRPr lang="en-US" b="1" dirty="0"/>
          </a:p>
          <a:p>
            <a:pPr marL="457200" lvl="1" indent="0">
              <a:buNone/>
            </a:pPr>
            <a:endParaRPr lang="en-US" sz="2400" dirty="0"/>
          </a:p>
        </p:txBody>
      </p:sp>
    </p:spTree>
    <p:extLst>
      <p:ext uri="{BB962C8B-B14F-4D97-AF65-F5344CB8AC3E}">
        <p14:creationId xmlns:p14="http://schemas.microsoft.com/office/powerpoint/2010/main" val="3583079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6283" y="1465019"/>
            <a:ext cx="8260517" cy="879174"/>
          </a:xfrm>
        </p:spPr>
        <p:txBody>
          <a:bodyPr>
            <a:normAutofit fontScale="90000"/>
          </a:bodyPr>
          <a:lstStyle/>
          <a:p>
            <a:pPr algn="l"/>
            <a:r>
              <a:rPr lang="en-US" sz="3600" b="1" dirty="0" smtClean="0">
                <a:solidFill>
                  <a:srgbClr val="A64830"/>
                </a:solidFill>
              </a:rPr>
              <a:t>Qualification Requirements for Early Childhood</a:t>
            </a:r>
            <a:endParaRPr lang="en-US" sz="3600" b="1" dirty="0">
              <a:solidFill>
                <a:srgbClr val="A64830"/>
              </a:solidFill>
            </a:endParaRPr>
          </a:p>
        </p:txBody>
      </p:sp>
      <p:sp>
        <p:nvSpPr>
          <p:cNvPr id="5" name="TextBox 4"/>
          <p:cNvSpPr txBox="1"/>
          <p:nvPr/>
        </p:nvSpPr>
        <p:spPr>
          <a:xfrm>
            <a:off x="1961965" y="2237173"/>
            <a:ext cx="6889071" cy="4031873"/>
          </a:xfrm>
          <a:prstGeom prst="rect">
            <a:avLst/>
          </a:prstGeom>
          <a:noFill/>
        </p:spPr>
        <p:txBody>
          <a:bodyPr wrap="square" rtlCol="0">
            <a:spAutoFit/>
          </a:bodyPr>
          <a:lstStyle/>
          <a:p>
            <a:r>
              <a:rPr lang="en-US" sz="3200" b="1" dirty="0"/>
              <a:t>Develop and implement a comprehensive pathway and multiyear timeline for transitioning to a minimum bachelor’s degree qualification requirement, with specialized knowledge and competencies, for all lead educators working with children from birth through age </a:t>
            </a:r>
            <a:r>
              <a:rPr lang="en-US" sz="3200" b="1" dirty="0" smtClean="0"/>
              <a:t>8</a:t>
            </a:r>
            <a:endParaRPr lang="en-US" sz="2400" dirty="0"/>
          </a:p>
        </p:txBody>
      </p:sp>
      <p:sp>
        <p:nvSpPr>
          <p:cNvPr id="2" name="Up Arrow 1"/>
          <p:cNvSpPr/>
          <p:nvPr/>
        </p:nvSpPr>
        <p:spPr>
          <a:xfrm>
            <a:off x="821662" y="2652400"/>
            <a:ext cx="1202447" cy="2718590"/>
          </a:xfrm>
          <a:prstGeom prst="upArrow">
            <a:avLst/>
          </a:prstGeom>
          <a:solidFill>
            <a:srgbClr val="0070C0"/>
          </a:solidFill>
          <a:ln w="28575" cmpd="sng">
            <a:solidFill>
              <a:srgbClr val="2540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A64830"/>
                </a:solidFill>
              </a:ln>
              <a:solidFill>
                <a:srgbClr val="A64830"/>
              </a:solidFill>
            </a:endParaRPr>
          </a:p>
        </p:txBody>
      </p:sp>
    </p:spTree>
    <p:extLst>
      <p:ext uri="{BB962C8B-B14F-4D97-AF65-F5344CB8AC3E}">
        <p14:creationId xmlns:p14="http://schemas.microsoft.com/office/powerpoint/2010/main" val="3629840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26284" y="2121764"/>
            <a:ext cx="8260516" cy="4218944"/>
          </a:xfrm>
        </p:spPr>
        <p:txBody>
          <a:bodyPr>
            <a:normAutofit/>
          </a:bodyPr>
          <a:lstStyle/>
          <a:p>
            <a:pPr marL="0" indent="0" algn="ctr">
              <a:buNone/>
            </a:pPr>
            <a:endParaRPr lang="en-US" sz="2800" dirty="0" smtClean="0"/>
          </a:p>
          <a:p>
            <a:pPr marL="0" indent="0" algn="ctr">
              <a:buNone/>
            </a:pPr>
            <a:r>
              <a:rPr lang="en-US" sz="6600" b="1" dirty="0" smtClean="0"/>
              <a:t>Welcome</a:t>
            </a:r>
          </a:p>
          <a:p>
            <a:pPr marL="0" indent="0" algn="ctr">
              <a:buNone/>
            </a:pPr>
            <a:r>
              <a:rPr lang="en-US" sz="4400" dirty="0" smtClean="0"/>
              <a:t>Joni Scritchlow, INCCRRA</a:t>
            </a:r>
          </a:p>
          <a:p>
            <a:pPr marL="0" indent="0" algn="ctr">
              <a:buNone/>
            </a:pPr>
            <a:r>
              <a:rPr lang="en-US" sz="4400" b="1" dirty="0" smtClean="0">
                <a:solidFill>
                  <a:srgbClr val="A64830"/>
                </a:solidFill>
              </a:rPr>
              <a:t>Gateways to Opportunity</a:t>
            </a:r>
          </a:p>
        </p:txBody>
      </p:sp>
    </p:spTree>
    <p:extLst>
      <p:ext uri="{BB962C8B-B14F-4D97-AF65-F5344CB8AC3E}">
        <p14:creationId xmlns:p14="http://schemas.microsoft.com/office/powerpoint/2010/main" val="823311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6283" y="1509693"/>
            <a:ext cx="8260517" cy="879174"/>
          </a:xfrm>
        </p:spPr>
        <p:txBody>
          <a:bodyPr>
            <a:normAutofit/>
          </a:bodyPr>
          <a:lstStyle/>
          <a:p>
            <a:pPr algn="l"/>
            <a:r>
              <a:rPr lang="en-US" sz="3600" b="1" dirty="0" smtClean="0">
                <a:solidFill>
                  <a:srgbClr val="A64830"/>
                </a:solidFill>
              </a:rPr>
              <a:t>Gateways to Opportunity Registry Data	</a:t>
            </a:r>
            <a:endParaRPr lang="en-US" sz="3600" b="1" dirty="0">
              <a:solidFill>
                <a:srgbClr val="A64830"/>
              </a:solidFill>
            </a:endParaRPr>
          </a:p>
        </p:txBody>
      </p:sp>
      <p:sp>
        <p:nvSpPr>
          <p:cNvPr id="5" name="Content Placeholder 2"/>
          <p:cNvSpPr>
            <a:spLocks noGrp="1"/>
          </p:cNvSpPr>
          <p:nvPr>
            <p:ph idx="1"/>
          </p:nvPr>
        </p:nvSpPr>
        <p:spPr>
          <a:xfrm>
            <a:off x="426284" y="2299318"/>
            <a:ext cx="8260516" cy="4041390"/>
          </a:xfrm>
        </p:spPr>
        <p:txBody>
          <a:bodyPr>
            <a:normAutofit/>
          </a:bodyPr>
          <a:lstStyle/>
          <a:p>
            <a:r>
              <a:rPr lang="en-US" sz="2800" b="1" dirty="0" smtClean="0"/>
              <a:t>Registry Member Education</a:t>
            </a:r>
          </a:p>
          <a:p>
            <a:pPr lvl="1"/>
            <a:r>
              <a:rPr lang="en-US" sz="2400" b="1" dirty="0" smtClean="0">
                <a:solidFill>
                  <a:srgbClr val="FF0000"/>
                </a:solidFill>
              </a:rPr>
              <a:t>75% </a:t>
            </a:r>
            <a:r>
              <a:rPr lang="en-US" sz="2400" b="1" dirty="0" smtClean="0"/>
              <a:t>of teachers working in licensed settings statewide have a college degree. </a:t>
            </a:r>
          </a:p>
          <a:p>
            <a:pPr lvl="2"/>
            <a:r>
              <a:rPr lang="en-US" sz="1600" b="1" dirty="0" smtClean="0"/>
              <a:t>Infant Toddler Teachers less educated  </a:t>
            </a:r>
          </a:p>
          <a:p>
            <a:pPr marL="914400" lvl="2" indent="0">
              <a:buNone/>
            </a:pPr>
            <a:endParaRPr lang="en-US" sz="1800" b="1" dirty="0"/>
          </a:p>
          <a:p>
            <a:pPr lvl="1"/>
            <a:r>
              <a:rPr lang="en-US" sz="2400" b="1" dirty="0" smtClean="0">
                <a:solidFill>
                  <a:srgbClr val="FF0000"/>
                </a:solidFill>
              </a:rPr>
              <a:t>32% </a:t>
            </a:r>
            <a:r>
              <a:rPr lang="en-US" sz="2400" b="1" dirty="0" smtClean="0"/>
              <a:t>of Teacher Assistants working in licensed settings statewide have a college degree</a:t>
            </a:r>
          </a:p>
          <a:p>
            <a:pPr lvl="1"/>
            <a:endParaRPr lang="en-US" sz="1800" b="1" dirty="0" smtClean="0"/>
          </a:p>
          <a:p>
            <a:pPr lvl="1"/>
            <a:r>
              <a:rPr lang="en-US" sz="2400" b="1" dirty="0" smtClean="0"/>
              <a:t>85% of Directors/Administrators have degrees</a:t>
            </a:r>
            <a:endParaRPr lang="en-US" sz="2400" b="1" dirty="0"/>
          </a:p>
        </p:txBody>
      </p:sp>
    </p:spTree>
    <p:extLst>
      <p:ext uri="{BB962C8B-B14F-4D97-AF65-F5344CB8AC3E}">
        <p14:creationId xmlns:p14="http://schemas.microsoft.com/office/powerpoint/2010/main" val="2879383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6283" y="1509693"/>
            <a:ext cx="8260517" cy="879174"/>
          </a:xfrm>
        </p:spPr>
        <p:txBody>
          <a:bodyPr>
            <a:normAutofit fontScale="90000"/>
          </a:bodyPr>
          <a:lstStyle/>
          <a:p>
            <a:pPr algn="l"/>
            <a:r>
              <a:rPr lang="en-US" sz="3600" b="1" dirty="0" smtClean="0">
                <a:solidFill>
                  <a:srgbClr val="993720"/>
                </a:solidFill>
              </a:rPr>
              <a:t>Licensed Center Teacher and Teacher Assistant Education	</a:t>
            </a:r>
            <a:endParaRPr lang="en-US" sz="3600" b="1" dirty="0">
              <a:solidFill>
                <a:srgbClr val="99372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63170952"/>
              </p:ext>
            </p:extLst>
          </p:nvPr>
        </p:nvGraphicFramePr>
        <p:xfrm>
          <a:off x="427038" y="2513013"/>
          <a:ext cx="8259762" cy="2225040"/>
        </p:xfrm>
        <a:graphic>
          <a:graphicData uri="http://schemas.openxmlformats.org/drawingml/2006/table">
            <a:tbl>
              <a:tblPr firstRow="1" bandRow="1">
                <a:tableStyleId>{5C22544A-7EE6-4342-B048-85BDC9FD1C3A}</a:tableStyleId>
              </a:tblPr>
              <a:tblGrid>
                <a:gridCol w="3381482"/>
                <a:gridCol w="2263806"/>
                <a:gridCol w="2614474"/>
              </a:tblGrid>
              <a:tr h="370840">
                <a:tc>
                  <a:txBody>
                    <a:bodyPr/>
                    <a:lstStyle/>
                    <a:p>
                      <a:r>
                        <a:rPr lang="en-US" dirty="0" smtClean="0"/>
                        <a:t>Highest Level of Education</a:t>
                      </a:r>
                      <a:endParaRPr lang="en-US" dirty="0"/>
                    </a:p>
                  </a:txBody>
                  <a:tcPr/>
                </a:tc>
                <a:tc>
                  <a:txBody>
                    <a:bodyPr/>
                    <a:lstStyle/>
                    <a:p>
                      <a:pPr algn="ctr"/>
                      <a:r>
                        <a:rPr lang="en-US" dirty="0" smtClean="0"/>
                        <a:t>Teachers</a:t>
                      </a:r>
                      <a:endParaRPr lang="en-US" dirty="0"/>
                    </a:p>
                  </a:txBody>
                  <a:tcPr/>
                </a:tc>
                <a:tc>
                  <a:txBody>
                    <a:bodyPr/>
                    <a:lstStyle/>
                    <a:p>
                      <a:pPr algn="ctr"/>
                      <a:r>
                        <a:rPr lang="en-US" dirty="0" smtClean="0"/>
                        <a:t>Assistant Teachers</a:t>
                      </a:r>
                      <a:endParaRPr lang="en-US" dirty="0"/>
                    </a:p>
                  </a:txBody>
                  <a:tcPr/>
                </a:tc>
              </a:tr>
              <a:tr h="370840">
                <a:tc>
                  <a:txBody>
                    <a:bodyPr/>
                    <a:lstStyle/>
                    <a:p>
                      <a:r>
                        <a:rPr lang="en-US" dirty="0" smtClean="0"/>
                        <a:t>High School/GED</a:t>
                      </a:r>
                      <a:endParaRPr lang="en-US" dirty="0"/>
                    </a:p>
                  </a:txBody>
                  <a:tcPr/>
                </a:tc>
                <a:tc>
                  <a:txBody>
                    <a:bodyPr/>
                    <a:lstStyle/>
                    <a:p>
                      <a:pPr algn="ctr"/>
                      <a:r>
                        <a:rPr lang="en-US" dirty="0" smtClean="0"/>
                        <a:t>21.2%</a:t>
                      </a:r>
                      <a:endParaRPr lang="en-US" dirty="0"/>
                    </a:p>
                  </a:txBody>
                  <a:tcPr/>
                </a:tc>
                <a:tc>
                  <a:txBody>
                    <a:bodyPr/>
                    <a:lstStyle/>
                    <a:p>
                      <a:pPr algn="ctr"/>
                      <a:r>
                        <a:rPr lang="en-US" dirty="0" smtClean="0"/>
                        <a:t>64.0%</a:t>
                      </a:r>
                      <a:endParaRPr lang="en-US" dirty="0"/>
                    </a:p>
                  </a:txBody>
                  <a:tcPr/>
                </a:tc>
              </a:tr>
              <a:tr h="370840">
                <a:tc>
                  <a:txBody>
                    <a:bodyPr/>
                    <a:lstStyle/>
                    <a:p>
                      <a:r>
                        <a:rPr lang="en-US" dirty="0" smtClean="0"/>
                        <a:t>Community College Certificate</a:t>
                      </a:r>
                      <a:endParaRPr lang="en-US" dirty="0"/>
                    </a:p>
                  </a:txBody>
                  <a:tcPr/>
                </a:tc>
                <a:tc>
                  <a:txBody>
                    <a:bodyPr/>
                    <a:lstStyle/>
                    <a:p>
                      <a:pPr algn="ctr"/>
                      <a:r>
                        <a:rPr lang="en-US" dirty="0" smtClean="0"/>
                        <a:t>3.8%</a:t>
                      </a:r>
                      <a:endParaRPr lang="en-US" dirty="0"/>
                    </a:p>
                  </a:txBody>
                  <a:tcPr/>
                </a:tc>
                <a:tc>
                  <a:txBody>
                    <a:bodyPr/>
                    <a:lstStyle/>
                    <a:p>
                      <a:pPr algn="ctr"/>
                      <a:r>
                        <a:rPr lang="en-US" dirty="0" smtClean="0"/>
                        <a:t>4.4%</a:t>
                      </a:r>
                      <a:endParaRPr lang="en-US" dirty="0"/>
                    </a:p>
                  </a:txBody>
                  <a:tcPr/>
                </a:tc>
              </a:tr>
              <a:tr h="370840">
                <a:tc>
                  <a:txBody>
                    <a:bodyPr/>
                    <a:lstStyle/>
                    <a:p>
                      <a:r>
                        <a:rPr lang="en-US" dirty="0" smtClean="0"/>
                        <a:t>Associate’s Degree</a:t>
                      </a:r>
                      <a:endParaRPr lang="en-US" dirty="0"/>
                    </a:p>
                  </a:txBody>
                  <a:tcPr/>
                </a:tc>
                <a:tc>
                  <a:txBody>
                    <a:bodyPr/>
                    <a:lstStyle/>
                    <a:p>
                      <a:pPr algn="ctr"/>
                      <a:r>
                        <a:rPr lang="en-US" dirty="0" smtClean="0"/>
                        <a:t>24.7%</a:t>
                      </a:r>
                      <a:endParaRPr lang="en-US" dirty="0"/>
                    </a:p>
                  </a:txBody>
                  <a:tcPr/>
                </a:tc>
                <a:tc>
                  <a:txBody>
                    <a:bodyPr/>
                    <a:lstStyle/>
                    <a:p>
                      <a:pPr algn="ctr"/>
                      <a:r>
                        <a:rPr lang="en-US" dirty="0" smtClean="0"/>
                        <a:t>14.2%</a:t>
                      </a:r>
                      <a:endParaRPr lang="en-US" dirty="0"/>
                    </a:p>
                  </a:txBody>
                  <a:tcPr/>
                </a:tc>
              </a:tr>
              <a:tr h="370840">
                <a:tc>
                  <a:txBody>
                    <a:bodyPr/>
                    <a:lstStyle/>
                    <a:p>
                      <a:r>
                        <a:rPr lang="en-US" dirty="0" smtClean="0"/>
                        <a:t>Bachelor’s Degree</a:t>
                      </a:r>
                      <a:endParaRPr lang="en-US" dirty="0"/>
                    </a:p>
                  </a:txBody>
                  <a:tcPr/>
                </a:tc>
                <a:tc>
                  <a:txBody>
                    <a:bodyPr/>
                    <a:lstStyle/>
                    <a:p>
                      <a:pPr algn="ctr"/>
                      <a:r>
                        <a:rPr lang="en-US" dirty="0" smtClean="0"/>
                        <a:t>41.4%</a:t>
                      </a:r>
                      <a:endParaRPr lang="en-US" dirty="0"/>
                    </a:p>
                  </a:txBody>
                  <a:tcPr/>
                </a:tc>
                <a:tc>
                  <a:txBody>
                    <a:bodyPr/>
                    <a:lstStyle/>
                    <a:p>
                      <a:pPr algn="ctr"/>
                      <a:r>
                        <a:rPr lang="en-US" dirty="0" smtClean="0"/>
                        <a:t>15.3%</a:t>
                      </a:r>
                      <a:endParaRPr lang="en-US" dirty="0"/>
                    </a:p>
                  </a:txBody>
                  <a:tcPr/>
                </a:tc>
              </a:tr>
              <a:tr h="370840">
                <a:tc>
                  <a:txBody>
                    <a:bodyPr/>
                    <a:lstStyle/>
                    <a:p>
                      <a:r>
                        <a:rPr lang="en-US" dirty="0" smtClean="0"/>
                        <a:t>Graduate Degree</a:t>
                      </a:r>
                      <a:endParaRPr lang="en-US" dirty="0"/>
                    </a:p>
                  </a:txBody>
                  <a:tcPr/>
                </a:tc>
                <a:tc>
                  <a:txBody>
                    <a:bodyPr/>
                    <a:lstStyle/>
                    <a:p>
                      <a:pPr algn="ctr"/>
                      <a:r>
                        <a:rPr lang="en-US" dirty="0" smtClean="0"/>
                        <a:t>8.8%</a:t>
                      </a:r>
                      <a:endParaRPr lang="en-US" dirty="0"/>
                    </a:p>
                  </a:txBody>
                  <a:tcPr/>
                </a:tc>
                <a:tc>
                  <a:txBody>
                    <a:bodyPr/>
                    <a:lstStyle/>
                    <a:p>
                      <a:pPr algn="ctr"/>
                      <a:r>
                        <a:rPr lang="en-US" dirty="0" smtClean="0"/>
                        <a:t>2.1%</a:t>
                      </a:r>
                      <a:endParaRPr lang="en-US" dirty="0"/>
                    </a:p>
                  </a:txBody>
                  <a:tcPr/>
                </a:tc>
              </a:tr>
            </a:tbl>
          </a:graphicData>
        </a:graphic>
      </p:graphicFrame>
    </p:spTree>
    <p:extLst>
      <p:ext uri="{BB962C8B-B14F-4D97-AF65-F5344CB8AC3E}">
        <p14:creationId xmlns:p14="http://schemas.microsoft.com/office/powerpoint/2010/main" val="308334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6283" y="1509693"/>
            <a:ext cx="8260517" cy="879174"/>
          </a:xfrm>
        </p:spPr>
        <p:txBody>
          <a:bodyPr>
            <a:normAutofit/>
          </a:bodyPr>
          <a:lstStyle/>
          <a:p>
            <a:pPr algn="l"/>
            <a:r>
              <a:rPr lang="en-US" sz="3600" b="1" dirty="0" smtClean="0">
                <a:solidFill>
                  <a:srgbClr val="A64830"/>
                </a:solidFill>
              </a:rPr>
              <a:t>Gateways to Opportunity Registry 	</a:t>
            </a:r>
            <a:endParaRPr lang="en-US" sz="3600" b="1" dirty="0">
              <a:solidFill>
                <a:srgbClr val="A64830"/>
              </a:solidFill>
            </a:endParaRPr>
          </a:p>
        </p:txBody>
      </p:sp>
      <p:sp>
        <p:nvSpPr>
          <p:cNvPr id="5" name="Content Placeholder 2"/>
          <p:cNvSpPr>
            <a:spLocks noGrp="1"/>
          </p:cNvSpPr>
          <p:nvPr>
            <p:ph idx="1"/>
          </p:nvPr>
        </p:nvSpPr>
        <p:spPr>
          <a:xfrm>
            <a:off x="426284" y="2513194"/>
            <a:ext cx="8260516" cy="3827513"/>
          </a:xfrm>
        </p:spPr>
        <p:txBody>
          <a:bodyPr>
            <a:normAutofit/>
          </a:bodyPr>
          <a:lstStyle/>
          <a:p>
            <a:pPr marL="0" indent="0">
              <a:buNone/>
            </a:pPr>
            <a:r>
              <a:rPr lang="en-US" sz="2800" b="1" smtClean="0"/>
              <a:t>Additionial </a:t>
            </a:r>
            <a:r>
              <a:rPr lang="en-US" sz="2800" b="1" dirty="0" smtClean="0"/>
              <a:t>Opportunities:</a:t>
            </a:r>
          </a:p>
          <a:p>
            <a:r>
              <a:rPr lang="en-US" sz="2800" dirty="0" smtClean="0"/>
              <a:t>“Some college” but no degree:</a:t>
            </a:r>
          </a:p>
          <a:p>
            <a:pPr lvl="1"/>
            <a:r>
              <a:rPr lang="en-US" sz="2400" dirty="0" smtClean="0"/>
              <a:t>Average Number of Credit Hours-56</a:t>
            </a:r>
          </a:p>
          <a:p>
            <a:pPr lvl="1"/>
            <a:endParaRPr lang="en-US" sz="2400" dirty="0"/>
          </a:p>
          <a:p>
            <a:pPr lvl="2"/>
            <a:r>
              <a:rPr lang="en-US" sz="2000" dirty="0" smtClean="0"/>
              <a:t>42.4% have 60+ credit hours</a:t>
            </a:r>
          </a:p>
          <a:p>
            <a:pPr lvl="2"/>
            <a:r>
              <a:rPr lang="en-US" sz="2000" dirty="0" smtClean="0"/>
              <a:t>6.0% have 120+ credit hours</a:t>
            </a:r>
          </a:p>
        </p:txBody>
      </p:sp>
    </p:spTree>
    <p:extLst>
      <p:ext uri="{BB962C8B-B14F-4D97-AF65-F5344CB8AC3E}">
        <p14:creationId xmlns:p14="http://schemas.microsoft.com/office/powerpoint/2010/main" val="1539159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6283" y="1509693"/>
            <a:ext cx="8260517" cy="879174"/>
          </a:xfrm>
        </p:spPr>
        <p:txBody>
          <a:bodyPr>
            <a:normAutofit fontScale="90000"/>
          </a:bodyPr>
          <a:lstStyle/>
          <a:p>
            <a:pPr algn="l"/>
            <a:r>
              <a:rPr lang="en-US" sz="3600" b="1" dirty="0" smtClean="0">
                <a:solidFill>
                  <a:srgbClr val="993720"/>
                </a:solidFill>
              </a:rPr>
              <a:t>Licensed Center Teacher and Teacher Assistant Demographics	</a:t>
            </a:r>
            <a:endParaRPr lang="en-US" sz="3600" b="1" dirty="0">
              <a:solidFill>
                <a:srgbClr val="99372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23544134"/>
              </p:ext>
            </p:extLst>
          </p:nvPr>
        </p:nvGraphicFramePr>
        <p:xfrm>
          <a:off x="3417905" y="2513280"/>
          <a:ext cx="2805342" cy="321226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7111014" y="2840854"/>
            <a:ext cx="914400" cy="369332"/>
          </a:xfrm>
          <a:prstGeom prst="rect">
            <a:avLst/>
          </a:prstGeom>
          <a:noFill/>
        </p:spPr>
        <p:txBody>
          <a:bodyPr wrap="square" rtlCol="0">
            <a:spAutoFit/>
          </a:bodyPr>
          <a:lstStyle/>
          <a:p>
            <a:r>
              <a:rPr lang="en-US" b="1" dirty="0" smtClean="0">
                <a:solidFill>
                  <a:prstClr val="black"/>
                </a:solidFill>
              </a:rPr>
              <a:t> </a:t>
            </a:r>
            <a:endParaRPr lang="en-US" b="1" dirty="0">
              <a:solidFill>
                <a:prstClr val="black"/>
              </a:solidFill>
            </a:endParaRPr>
          </a:p>
        </p:txBody>
      </p:sp>
      <p:graphicFrame>
        <p:nvGraphicFramePr>
          <p:cNvPr id="6" name="Content Placeholder 2"/>
          <p:cNvGraphicFramePr>
            <a:graphicFrameLocks/>
          </p:cNvGraphicFramePr>
          <p:nvPr>
            <p:extLst>
              <p:ext uri="{D42A27DB-BD31-4B8C-83A1-F6EECF244321}">
                <p14:modId xmlns:p14="http://schemas.microsoft.com/office/powerpoint/2010/main" val="3196262388"/>
              </p:ext>
            </p:extLst>
          </p:nvPr>
        </p:nvGraphicFramePr>
        <p:xfrm>
          <a:off x="80054" y="2509119"/>
          <a:ext cx="3676681" cy="321226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283" y="5721380"/>
            <a:ext cx="8360608" cy="68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6283" y="5021819"/>
            <a:ext cx="550415" cy="307777"/>
          </a:xfrm>
          <a:prstGeom prst="rect">
            <a:avLst/>
          </a:prstGeom>
          <a:noFill/>
        </p:spPr>
        <p:txBody>
          <a:bodyPr wrap="square" rtlCol="0">
            <a:spAutoFit/>
          </a:bodyPr>
          <a:lstStyle/>
          <a:p>
            <a:r>
              <a:rPr lang="en-US" sz="1400" dirty="0" smtClean="0">
                <a:solidFill>
                  <a:prstClr val="black"/>
                </a:solidFill>
              </a:rPr>
              <a:t>67%</a:t>
            </a:r>
            <a:endParaRPr lang="en-US" sz="1400" dirty="0">
              <a:solidFill>
                <a:prstClr val="black"/>
              </a:solidFill>
            </a:endParaRPr>
          </a:p>
        </p:txBody>
      </p:sp>
      <p:sp>
        <p:nvSpPr>
          <p:cNvPr id="9" name="TextBox 8"/>
          <p:cNvSpPr txBox="1"/>
          <p:nvPr/>
        </p:nvSpPr>
        <p:spPr>
          <a:xfrm>
            <a:off x="4795577" y="5021819"/>
            <a:ext cx="550415" cy="307777"/>
          </a:xfrm>
          <a:prstGeom prst="rect">
            <a:avLst/>
          </a:prstGeom>
          <a:noFill/>
        </p:spPr>
        <p:txBody>
          <a:bodyPr wrap="square" rtlCol="0">
            <a:spAutoFit/>
          </a:bodyPr>
          <a:lstStyle/>
          <a:p>
            <a:r>
              <a:rPr lang="en-US" sz="1400" dirty="0" smtClean="0">
                <a:solidFill>
                  <a:prstClr val="black"/>
                </a:solidFill>
              </a:rPr>
              <a:t>54%</a:t>
            </a:r>
            <a:endParaRPr lang="en-US" sz="1400" dirty="0">
              <a:solidFill>
                <a:prstClr val="black"/>
              </a:solidFill>
            </a:endParaRPr>
          </a:p>
        </p:txBody>
      </p:sp>
      <p:cxnSp>
        <p:nvCxnSpPr>
          <p:cNvPr id="10" name="Straight Connector 9"/>
          <p:cNvCxnSpPr/>
          <p:nvPr/>
        </p:nvCxnSpPr>
        <p:spPr>
          <a:xfrm flipV="1">
            <a:off x="896645" y="4882718"/>
            <a:ext cx="310718" cy="13910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5190633" y="4882718"/>
            <a:ext cx="310718" cy="13910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Content Placeholder 2"/>
          <p:cNvGraphicFramePr>
            <a:graphicFrameLocks/>
          </p:cNvGraphicFramePr>
          <p:nvPr>
            <p:extLst>
              <p:ext uri="{D42A27DB-BD31-4B8C-83A1-F6EECF244321}">
                <p14:modId xmlns:p14="http://schemas.microsoft.com/office/powerpoint/2010/main" val="599091254"/>
              </p:ext>
            </p:extLst>
          </p:nvPr>
        </p:nvGraphicFramePr>
        <p:xfrm>
          <a:off x="6045694" y="2509119"/>
          <a:ext cx="3098306" cy="321226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85819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a:spLocks noGrp="1"/>
          </p:cNvSpPr>
          <p:nvPr>
            <p:ph idx="1"/>
          </p:nvPr>
        </p:nvSpPr>
        <p:spPr>
          <a:xfrm>
            <a:off x="426284" y="2139518"/>
            <a:ext cx="8260516" cy="4201189"/>
          </a:xfrm>
        </p:spPr>
        <p:txBody>
          <a:bodyPr>
            <a:normAutofit/>
          </a:bodyPr>
          <a:lstStyle/>
          <a:p>
            <a:pPr marL="0" indent="0" algn="ctr">
              <a:buNone/>
            </a:pPr>
            <a:r>
              <a:rPr lang="en-US" sz="2800" b="1" dirty="0" smtClean="0"/>
              <a:t>Opportunity: NOW</a:t>
            </a:r>
          </a:p>
          <a:p>
            <a:pPr marL="0" indent="0" algn="ctr">
              <a:buNone/>
            </a:pPr>
            <a:r>
              <a:rPr lang="en-US" sz="2800" dirty="0" smtClean="0"/>
              <a:t>Build from our current infrastructure and successes – </a:t>
            </a:r>
          </a:p>
          <a:p>
            <a:pPr marL="0" indent="0" algn="ctr">
              <a:buNone/>
            </a:pPr>
            <a:r>
              <a:rPr lang="en-US" sz="2800" dirty="0" smtClean="0"/>
              <a:t>increase the stack-ability and portability of Credentials developed by faculty from around the state – </a:t>
            </a:r>
          </a:p>
          <a:p>
            <a:pPr marL="0" indent="0" algn="ctr">
              <a:buNone/>
            </a:pPr>
            <a:r>
              <a:rPr lang="en-US" sz="2800" dirty="0" smtClean="0"/>
              <a:t>and use our strong partnership to increase workforce capacity in a way that will ensure ALL teachers have the requisite skills and knowledge to provide the highest quality services to young children.</a:t>
            </a:r>
          </a:p>
          <a:p>
            <a:pPr marL="0" indent="0" algn="ctr">
              <a:buNone/>
            </a:pPr>
            <a:endParaRPr lang="en-US" sz="2800" dirty="0" smtClean="0"/>
          </a:p>
        </p:txBody>
      </p:sp>
    </p:spTree>
    <p:extLst>
      <p:ext uri="{BB962C8B-B14F-4D97-AF65-F5344CB8AC3E}">
        <p14:creationId xmlns:p14="http://schemas.microsoft.com/office/powerpoint/2010/main" val="2783866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harrison\AppData\Local\Microsoft\Windows\Temporary Internet Files\Content.Outlook\07B5DVZH\PD190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30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217659" y="1606858"/>
            <a:ext cx="8260516" cy="4523391"/>
          </a:xfrm>
        </p:spPr>
        <p:txBody>
          <a:bodyPr>
            <a:normAutofit/>
          </a:bodyPr>
          <a:lstStyle/>
          <a:p>
            <a:pPr marL="0" indent="0">
              <a:buNone/>
            </a:pPr>
            <a:endParaRPr lang="en-US" sz="1300" dirty="0"/>
          </a:p>
          <a:p>
            <a:pPr marL="0" indent="0">
              <a:lnSpc>
                <a:spcPct val="120000"/>
              </a:lnSpc>
              <a:spcAft>
                <a:spcPts val="600"/>
              </a:spcAft>
              <a:buNone/>
            </a:pPr>
            <a:endParaRPr lang="en-US" sz="4000" b="1" dirty="0"/>
          </a:p>
        </p:txBody>
      </p:sp>
      <p:sp>
        <p:nvSpPr>
          <p:cNvPr id="2" name="Rectangle 1"/>
          <p:cNvSpPr/>
          <p:nvPr/>
        </p:nvSpPr>
        <p:spPr>
          <a:xfrm>
            <a:off x="217659" y="1712998"/>
            <a:ext cx="8708238" cy="646331"/>
          </a:xfrm>
          <a:prstGeom prst="rect">
            <a:avLst/>
          </a:prstGeom>
        </p:spPr>
        <p:txBody>
          <a:bodyPr wrap="square">
            <a:spAutoFit/>
          </a:bodyPr>
          <a:lstStyle/>
          <a:p>
            <a:pPr algn="ctr"/>
            <a:r>
              <a:rPr lang="en-US" sz="3600" b="1" dirty="0" smtClean="0"/>
              <a:t>Thank you to our funding partners</a:t>
            </a:r>
            <a:endParaRPr lang="en-US" dirty="0"/>
          </a:p>
        </p:txBody>
      </p:sp>
      <p:sp>
        <p:nvSpPr>
          <p:cNvPr id="3" name="Rectangle 2"/>
          <p:cNvSpPr/>
          <p:nvPr/>
        </p:nvSpPr>
        <p:spPr>
          <a:xfrm>
            <a:off x="277009" y="3885322"/>
            <a:ext cx="8565804" cy="646331"/>
          </a:xfrm>
          <a:prstGeom prst="rect">
            <a:avLst/>
          </a:prstGeom>
        </p:spPr>
        <p:txBody>
          <a:bodyPr wrap="square">
            <a:spAutoFit/>
          </a:bodyPr>
          <a:lstStyle/>
          <a:p>
            <a:pPr algn="ctr"/>
            <a:r>
              <a:rPr lang="en-US" sz="3600" b="1" dirty="0"/>
              <a:t>Thank you to </a:t>
            </a:r>
            <a:r>
              <a:rPr lang="en-US" sz="3600" b="1" dirty="0" smtClean="0"/>
              <a:t>the planning </a:t>
            </a:r>
            <a:r>
              <a:rPr lang="en-US" sz="3600" b="1" dirty="0"/>
              <a:t>committee</a:t>
            </a:r>
          </a:p>
        </p:txBody>
      </p:sp>
    </p:spTree>
    <p:extLst>
      <p:ext uri="{BB962C8B-B14F-4D97-AF65-F5344CB8AC3E}">
        <p14:creationId xmlns:p14="http://schemas.microsoft.com/office/powerpoint/2010/main" val="301338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6283" y="1509693"/>
            <a:ext cx="8260517" cy="4831014"/>
          </a:xfrm>
        </p:spPr>
        <p:txBody>
          <a:bodyPr>
            <a:normAutofit/>
          </a:bodyPr>
          <a:lstStyle/>
          <a:p>
            <a:r>
              <a:rPr lang="en-US" sz="4800" b="1" dirty="0" smtClean="0">
                <a:solidFill>
                  <a:schemeClr val="accent1">
                    <a:lumMod val="75000"/>
                  </a:schemeClr>
                </a:solidFill>
              </a:rPr>
              <a:t>Gateways </a:t>
            </a:r>
            <a:r>
              <a:rPr lang="en-US" sz="4800" b="1" dirty="0">
                <a:solidFill>
                  <a:schemeClr val="accent1">
                    <a:lumMod val="75000"/>
                  </a:schemeClr>
                </a:solidFill>
              </a:rPr>
              <a:t>to Opportunity 10</a:t>
            </a:r>
            <a:r>
              <a:rPr lang="en-US" sz="4800" b="1" baseline="30000" dirty="0">
                <a:solidFill>
                  <a:schemeClr val="accent1">
                    <a:lumMod val="75000"/>
                  </a:schemeClr>
                </a:solidFill>
              </a:rPr>
              <a:t>th</a:t>
            </a:r>
            <a:r>
              <a:rPr lang="en-US" sz="4800" b="1" dirty="0">
                <a:solidFill>
                  <a:schemeClr val="accent1">
                    <a:lumMod val="75000"/>
                  </a:schemeClr>
                </a:solidFill>
              </a:rPr>
              <a:t/>
            </a:r>
            <a:br>
              <a:rPr lang="en-US" sz="4800" b="1" dirty="0">
                <a:solidFill>
                  <a:schemeClr val="accent1">
                    <a:lumMod val="75000"/>
                  </a:schemeClr>
                </a:solidFill>
              </a:rPr>
            </a:br>
            <a:r>
              <a:rPr lang="en-US" sz="4800" b="1" dirty="0">
                <a:solidFill>
                  <a:schemeClr val="accent1">
                    <a:lumMod val="75000"/>
                  </a:schemeClr>
                </a:solidFill>
              </a:rPr>
              <a:t>Higher Education Faculty </a:t>
            </a:r>
            <a:r>
              <a:rPr lang="en-US" sz="4800" b="1" dirty="0" smtClean="0">
                <a:solidFill>
                  <a:schemeClr val="accent1">
                    <a:lumMod val="75000"/>
                  </a:schemeClr>
                </a:solidFill>
              </a:rPr>
              <a:t>Forum</a:t>
            </a:r>
            <a:br>
              <a:rPr lang="en-US" sz="4800" b="1" dirty="0" smtClean="0">
                <a:solidFill>
                  <a:schemeClr val="accent1">
                    <a:lumMod val="75000"/>
                  </a:schemeClr>
                </a:solidFill>
              </a:rPr>
            </a:br>
            <a:r>
              <a:rPr lang="en-US" sz="4800" b="1" dirty="0">
                <a:solidFill>
                  <a:schemeClr val="accent1">
                    <a:lumMod val="75000"/>
                  </a:schemeClr>
                </a:solidFill>
              </a:rPr>
              <a:t/>
            </a:r>
            <a:br>
              <a:rPr lang="en-US" sz="4800" b="1" dirty="0">
                <a:solidFill>
                  <a:schemeClr val="accent1">
                    <a:lumMod val="75000"/>
                  </a:schemeClr>
                </a:solidFill>
              </a:rPr>
            </a:br>
            <a:r>
              <a:rPr lang="en-US" sz="4800" b="1" dirty="0" smtClean="0">
                <a:solidFill>
                  <a:schemeClr val="accent1">
                    <a:lumMod val="75000"/>
                  </a:schemeClr>
                </a:solidFill>
              </a:rPr>
              <a:t>Thank you for YOUR participation!</a:t>
            </a:r>
            <a:endParaRPr lang="en-US" sz="4800" dirty="0">
              <a:solidFill>
                <a:schemeClr val="accent1">
                  <a:lumMod val="75000"/>
                </a:schemeClr>
              </a:solidFill>
            </a:endParaRPr>
          </a:p>
        </p:txBody>
      </p:sp>
      <p:sp>
        <p:nvSpPr>
          <p:cNvPr id="5" name="Content Placeholder 2"/>
          <p:cNvSpPr>
            <a:spLocks noGrp="1"/>
          </p:cNvSpPr>
          <p:nvPr>
            <p:ph idx="1"/>
          </p:nvPr>
        </p:nvSpPr>
        <p:spPr>
          <a:xfrm>
            <a:off x="426284" y="5459767"/>
            <a:ext cx="8260516" cy="880940"/>
          </a:xfrm>
        </p:spPr>
        <p:txBody>
          <a:bodyPr>
            <a:normAutofit/>
          </a:bodyPr>
          <a:lstStyle/>
          <a:p>
            <a:pPr marL="0" indent="0">
              <a:buNone/>
              <a:defRPr/>
            </a:pPr>
            <a:r>
              <a:rPr lang="en-US" sz="2400" dirty="0" smtClean="0"/>
              <a:t> </a:t>
            </a:r>
          </a:p>
        </p:txBody>
      </p:sp>
    </p:spTree>
    <p:extLst>
      <p:ext uri="{BB962C8B-B14F-4D97-AF65-F5344CB8AC3E}">
        <p14:creationId xmlns:p14="http://schemas.microsoft.com/office/powerpoint/2010/main" val="96823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flipH="1">
            <a:off x="9383696" y="1381000"/>
            <a:ext cx="439445" cy="116455"/>
          </a:xfrm>
        </p:spPr>
        <p:txBody>
          <a:bodyPr>
            <a:normAutofit fontScale="90000"/>
          </a:bodyPr>
          <a:lstStyle/>
          <a:p>
            <a:pPr algn="l"/>
            <a:endParaRPr lang="en-US" sz="3600" b="1" dirty="0">
              <a:solidFill>
                <a:srgbClr val="993720"/>
              </a:solidFill>
            </a:endParaRPr>
          </a:p>
        </p:txBody>
      </p:sp>
      <p:sp>
        <p:nvSpPr>
          <p:cNvPr id="5" name="Content Placeholder 2"/>
          <p:cNvSpPr>
            <a:spLocks noGrp="1"/>
          </p:cNvSpPr>
          <p:nvPr>
            <p:ph idx="1"/>
          </p:nvPr>
        </p:nvSpPr>
        <p:spPr>
          <a:xfrm>
            <a:off x="431319" y="1606858"/>
            <a:ext cx="8260516" cy="4523391"/>
          </a:xfrm>
        </p:spPr>
        <p:txBody>
          <a:bodyPr>
            <a:normAutofit/>
          </a:bodyPr>
          <a:lstStyle/>
          <a:p>
            <a:pPr marL="0" indent="0" algn="ctr">
              <a:buNone/>
            </a:pPr>
            <a:endParaRPr lang="en-US" sz="1300" dirty="0">
              <a:solidFill>
                <a:srgbClr val="A64830"/>
              </a:solidFill>
            </a:endParaRPr>
          </a:p>
          <a:p>
            <a:pPr marL="0" indent="0" algn="ctr">
              <a:lnSpc>
                <a:spcPct val="120000"/>
              </a:lnSpc>
              <a:spcAft>
                <a:spcPts val="600"/>
              </a:spcAft>
              <a:buNone/>
            </a:pPr>
            <a:r>
              <a:rPr lang="en-US" sz="4000" b="1" dirty="0">
                <a:solidFill>
                  <a:srgbClr val="A64830"/>
                </a:solidFill>
              </a:rPr>
              <a:t>Teacher Preparation </a:t>
            </a:r>
            <a:r>
              <a:rPr lang="en-US" sz="4000" b="1" dirty="0" smtClean="0">
                <a:solidFill>
                  <a:srgbClr val="A64830"/>
                </a:solidFill>
              </a:rPr>
              <a:t>is critical to         increasing </a:t>
            </a:r>
            <a:r>
              <a:rPr lang="en-US" sz="4000" b="1" dirty="0">
                <a:solidFill>
                  <a:srgbClr val="A64830"/>
                </a:solidFill>
              </a:rPr>
              <a:t>the quality of </a:t>
            </a:r>
            <a:r>
              <a:rPr lang="en-US" sz="4000" b="1" dirty="0" smtClean="0">
                <a:solidFill>
                  <a:srgbClr val="A64830"/>
                </a:solidFill>
              </a:rPr>
              <a:t>Illinois early </a:t>
            </a:r>
            <a:r>
              <a:rPr lang="en-US" sz="4000" b="1" dirty="0">
                <a:solidFill>
                  <a:srgbClr val="A64830"/>
                </a:solidFill>
              </a:rPr>
              <a:t>learning and </a:t>
            </a:r>
            <a:r>
              <a:rPr lang="en-US" sz="4000" b="1" dirty="0" smtClean="0">
                <a:solidFill>
                  <a:srgbClr val="A64830"/>
                </a:solidFill>
              </a:rPr>
              <a:t>development programs!</a:t>
            </a:r>
            <a:endParaRPr lang="en-US" sz="4000" b="1" dirty="0">
              <a:solidFill>
                <a:srgbClr val="A64830"/>
              </a:solidFill>
            </a:endParaRPr>
          </a:p>
        </p:txBody>
      </p:sp>
    </p:spTree>
    <p:extLst>
      <p:ext uri="{BB962C8B-B14F-4D97-AF65-F5344CB8AC3E}">
        <p14:creationId xmlns:p14="http://schemas.microsoft.com/office/powerpoint/2010/main" val="179010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49260" y="1407862"/>
            <a:ext cx="8652898" cy="1873188"/>
          </a:xfrm>
        </p:spPr>
        <p:txBody>
          <a:bodyPr>
            <a:normAutofit fontScale="90000"/>
          </a:bodyPr>
          <a:lstStyle/>
          <a:p>
            <a:r>
              <a:rPr lang="en-US" sz="3600" b="1" dirty="0" smtClean="0"/>
              <a:t/>
            </a:r>
            <a:br>
              <a:rPr lang="en-US" sz="3600" b="1" dirty="0" smtClean="0"/>
            </a:br>
            <a:r>
              <a:rPr lang="en-US" sz="3600" b="1" dirty="0" smtClean="0">
                <a:solidFill>
                  <a:srgbClr val="A64830"/>
                </a:solidFill>
              </a:rPr>
              <a:t>Partnership with our Illinois Higher Education </a:t>
            </a:r>
            <a:r>
              <a:rPr lang="en-US" sz="3600" b="1" dirty="0">
                <a:solidFill>
                  <a:srgbClr val="A64830"/>
                </a:solidFill>
              </a:rPr>
              <a:t>Institutions </a:t>
            </a:r>
            <a:r>
              <a:rPr lang="en-US" sz="3600" b="1" dirty="0" smtClean="0">
                <a:solidFill>
                  <a:srgbClr val="A64830"/>
                </a:solidFill>
              </a:rPr>
              <a:t>is </a:t>
            </a:r>
            <a:r>
              <a:rPr lang="en-US" sz="3600" b="1" dirty="0">
                <a:solidFill>
                  <a:srgbClr val="A64830"/>
                </a:solidFill>
              </a:rPr>
              <a:t>ESSENTIAL </a:t>
            </a:r>
            <a:r>
              <a:rPr lang="en-US" sz="3600" b="1" dirty="0" smtClean="0">
                <a:solidFill>
                  <a:srgbClr val="A64830"/>
                </a:solidFill>
              </a:rPr>
              <a:t>to ensure well </a:t>
            </a:r>
            <a:br>
              <a:rPr lang="en-US" sz="3600" b="1" dirty="0" smtClean="0">
                <a:solidFill>
                  <a:srgbClr val="A64830"/>
                </a:solidFill>
              </a:rPr>
            </a:br>
            <a:r>
              <a:rPr lang="en-US" sz="3600" b="1" dirty="0" smtClean="0">
                <a:solidFill>
                  <a:srgbClr val="A64830"/>
                </a:solidFill>
              </a:rPr>
              <a:t>prepared teachers!    </a:t>
            </a:r>
            <a:r>
              <a:rPr lang="en-US" sz="3600" dirty="0" smtClean="0">
                <a:solidFill>
                  <a:srgbClr val="A64830"/>
                </a:solidFill>
              </a:rPr>
              <a:t/>
            </a:r>
            <a:br>
              <a:rPr lang="en-US" sz="3600" dirty="0" smtClean="0">
                <a:solidFill>
                  <a:srgbClr val="A64830"/>
                </a:solidFill>
              </a:rPr>
            </a:br>
            <a:endParaRPr lang="en-US" sz="3600" b="1" dirty="0">
              <a:solidFill>
                <a:srgbClr val="A64830"/>
              </a:solidFill>
            </a:endParaRPr>
          </a:p>
        </p:txBody>
      </p:sp>
      <p:sp>
        <p:nvSpPr>
          <p:cNvPr id="5" name="Content Placeholder 2"/>
          <p:cNvSpPr>
            <a:spLocks noGrp="1"/>
          </p:cNvSpPr>
          <p:nvPr>
            <p:ph idx="1"/>
          </p:nvPr>
        </p:nvSpPr>
        <p:spPr>
          <a:xfrm>
            <a:off x="404089" y="3428382"/>
            <a:ext cx="8402559" cy="2760955"/>
          </a:xfrm>
        </p:spPr>
        <p:txBody>
          <a:bodyPr>
            <a:noAutofit/>
          </a:bodyPr>
          <a:lstStyle/>
          <a:p>
            <a:pPr>
              <a:spcAft>
                <a:spcPts val="1200"/>
              </a:spcAft>
            </a:pPr>
            <a:r>
              <a:rPr lang="en-US" sz="2800" dirty="0" smtClean="0"/>
              <a:t>76% of all Illinois Higher Education (IHE) Institutions with early childhood programs have </a:t>
            </a:r>
            <a:r>
              <a:rPr lang="en-US" sz="2800" dirty="0"/>
              <a:t>aligned their two and four-year degrees with </a:t>
            </a:r>
            <a:r>
              <a:rPr lang="en-US" sz="2800" dirty="0" smtClean="0"/>
              <a:t>Gateways Credentials – becoming “Entitled Institutions”</a:t>
            </a:r>
          </a:p>
          <a:p>
            <a:pPr lvl="1">
              <a:spcAft>
                <a:spcPts val="1200"/>
              </a:spcAft>
            </a:pPr>
            <a:r>
              <a:rPr lang="en-US" sz="2400" dirty="0" smtClean="0"/>
              <a:t>Entitlement status renewed every 5 years w Annual updates</a:t>
            </a:r>
            <a:endParaRPr lang="en-US" sz="2800" dirty="0"/>
          </a:p>
        </p:txBody>
      </p:sp>
    </p:spTree>
    <p:extLst>
      <p:ext uri="{BB962C8B-B14F-4D97-AF65-F5344CB8AC3E}">
        <p14:creationId xmlns:p14="http://schemas.microsoft.com/office/powerpoint/2010/main" val="128233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flipH="1">
            <a:off x="9383696" y="1381000"/>
            <a:ext cx="439445" cy="116455"/>
          </a:xfrm>
        </p:spPr>
        <p:txBody>
          <a:bodyPr>
            <a:normAutofit fontScale="90000"/>
          </a:bodyPr>
          <a:lstStyle/>
          <a:p>
            <a:pPr algn="l"/>
            <a:endParaRPr lang="en-US" sz="3600" b="1" dirty="0">
              <a:solidFill>
                <a:srgbClr val="99372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50423460"/>
              </p:ext>
            </p:extLst>
          </p:nvPr>
        </p:nvGraphicFramePr>
        <p:xfrm>
          <a:off x="757004" y="1586885"/>
          <a:ext cx="7421111" cy="4524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312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4500" y="2157274"/>
            <a:ext cx="7590409" cy="4041392"/>
          </a:xfrm>
        </p:spPr>
        <p:txBody>
          <a:bodyPr>
            <a:normAutofit/>
          </a:bodyPr>
          <a:lstStyle/>
          <a:p>
            <a:pPr marL="457200" lvl="1" indent="0">
              <a:buNone/>
            </a:pPr>
            <a:endParaRPr lang="en-US" sz="2800" dirty="0" smtClean="0">
              <a:solidFill>
                <a:srgbClr val="993720"/>
              </a:solidFill>
            </a:endParaRPr>
          </a:p>
        </p:txBody>
      </p:sp>
      <p:graphicFrame>
        <p:nvGraphicFramePr>
          <p:cNvPr id="2" name="Chart 1"/>
          <p:cNvGraphicFramePr/>
          <p:nvPr>
            <p:extLst>
              <p:ext uri="{D42A27DB-BD31-4B8C-83A1-F6EECF244321}">
                <p14:modId xmlns:p14="http://schemas.microsoft.com/office/powerpoint/2010/main" val="3326906827"/>
              </p:ext>
            </p:extLst>
          </p:nvPr>
        </p:nvGraphicFramePr>
        <p:xfrm>
          <a:off x="1426345" y="1254958"/>
          <a:ext cx="6572435" cy="49437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2961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4500" y="2157274"/>
            <a:ext cx="7590409" cy="4041392"/>
          </a:xfrm>
        </p:spPr>
        <p:txBody>
          <a:bodyPr>
            <a:normAutofit/>
          </a:bodyPr>
          <a:lstStyle/>
          <a:p>
            <a:pPr marL="457200" lvl="1" indent="0">
              <a:buNone/>
            </a:pPr>
            <a:endParaRPr lang="en-US" sz="2800" dirty="0" smtClean="0">
              <a:solidFill>
                <a:srgbClr val="993720"/>
              </a:solidFill>
            </a:endParaRPr>
          </a:p>
        </p:txBody>
      </p:sp>
      <p:graphicFrame>
        <p:nvGraphicFramePr>
          <p:cNvPr id="2" name="Chart 1"/>
          <p:cNvGraphicFramePr/>
          <p:nvPr>
            <p:extLst>
              <p:ext uri="{D42A27DB-BD31-4B8C-83A1-F6EECF244321}">
                <p14:modId xmlns:p14="http://schemas.microsoft.com/office/powerpoint/2010/main" val="826865617"/>
              </p:ext>
            </p:extLst>
          </p:nvPr>
        </p:nvGraphicFramePr>
        <p:xfrm>
          <a:off x="1426345" y="1254958"/>
          <a:ext cx="6572435" cy="49437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4343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7515</TotalTime>
  <Words>3672</Words>
  <Application>Microsoft Office PowerPoint</Application>
  <PresentationFormat>On-screen Show (4:3)</PresentationFormat>
  <Paragraphs>253</Paragraphs>
  <Slides>25</Slides>
  <Notes>25</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5_Office Theme</vt:lpstr>
      <vt:lpstr>6_Office Theme</vt:lpstr>
      <vt:lpstr>2_Office Theme</vt:lpstr>
      <vt:lpstr>3_Office Theme</vt:lpstr>
      <vt:lpstr>PowerPoint Presentation</vt:lpstr>
      <vt:lpstr>PowerPoint Presentation</vt:lpstr>
      <vt:lpstr>PowerPoint Presentation</vt:lpstr>
      <vt:lpstr>Gateways to Opportunity 10th Higher Education Faculty Forum  Thank you for YOUR participation!</vt:lpstr>
      <vt:lpstr>PowerPoint Presentation</vt:lpstr>
      <vt:lpstr> Partnership with our Illinois Higher Education Institutions is ESSENTIAL to ensure well  prepared teachers!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know about the early childhood workforce – teachers specifically? </vt:lpstr>
      <vt:lpstr>Gateways to Opportunity Registry and ISBE</vt:lpstr>
      <vt:lpstr>Early Childhood Career Growth</vt:lpstr>
      <vt:lpstr>Institute of Medicine and National Research Council of the National Academies new Report:</vt:lpstr>
      <vt:lpstr>Qualification Requirements for Early Childhood</vt:lpstr>
      <vt:lpstr>Gateways to Opportunity Registry Data </vt:lpstr>
      <vt:lpstr>Licensed Center Teacher and Teacher Assistant Education </vt:lpstr>
      <vt:lpstr>Gateways to Opportunity Registry  </vt:lpstr>
      <vt:lpstr>Licensed Center Teacher and Teacher Assistant Demographics </vt:lpstr>
      <vt:lpstr>PowerPoint Presentation</vt:lpstr>
      <vt:lpstr>PowerPoint Presentation</vt:lpstr>
    </vt:vector>
  </TitlesOfParts>
  <Company>INCCRRA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Rios</dc:creator>
  <cp:lastModifiedBy>Sarah</cp:lastModifiedBy>
  <cp:revision>112</cp:revision>
  <cp:lastPrinted>2015-04-09T13:28:28Z</cp:lastPrinted>
  <dcterms:created xsi:type="dcterms:W3CDTF">2013-03-20T17:12:42Z</dcterms:created>
  <dcterms:modified xsi:type="dcterms:W3CDTF">2015-04-22T16:54:53Z</dcterms:modified>
</cp:coreProperties>
</file>